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78" r:id="rId2"/>
    <p:sldId id="523" r:id="rId3"/>
    <p:sldId id="446" r:id="rId4"/>
    <p:sldId id="442" r:id="rId5"/>
    <p:sldId id="443" r:id="rId6"/>
    <p:sldId id="342" r:id="rId7"/>
    <p:sldId id="340" r:id="rId8"/>
    <p:sldId id="344" r:id="rId9"/>
    <p:sldId id="505" r:id="rId10"/>
    <p:sldId id="524" r:id="rId11"/>
    <p:sldId id="525" r:id="rId12"/>
    <p:sldId id="526" r:id="rId13"/>
    <p:sldId id="529" r:id="rId14"/>
    <p:sldId id="530" r:id="rId15"/>
    <p:sldId id="527" r:id="rId16"/>
    <p:sldId id="531" r:id="rId17"/>
    <p:sldId id="532" r:id="rId18"/>
    <p:sldId id="534" r:id="rId19"/>
    <p:sldId id="533" r:id="rId20"/>
    <p:sldId id="269" r:id="rId21"/>
    <p:sldId id="270" r:id="rId22"/>
    <p:sldId id="271" r:id="rId23"/>
    <p:sldId id="272" r:id="rId24"/>
    <p:sldId id="273" r:id="rId25"/>
    <p:sldId id="274" r:id="rId26"/>
    <p:sldId id="275" r:id="rId27"/>
    <p:sldId id="535" r:id="rId28"/>
    <p:sldId id="281" r:id="rId29"/>
    <p:sldId id="282" r:id="rId30"/>
    <p:sldId id="283" r:id="rId31"/>
    <p:sldId id="284" r:id="rId32"/>
    <p:sldId id="285" r:id="rId33"/>
    <p:sldId id="286" r:id="rId34"/>
    <p:sldId id="287" r:id="rId35"/>
    <p:sldId id="295" r:id="rId36"/>
    <p:sldId id="538" r:id="rId37"/>
    <p:sldId id="536" r:id="rId38"/>
    <p:sldId id="539" r:id="rId39"/>
    <p:sldId id="541" r:id="rId40"/>
    <p:sldId id="542" r:id="rId41"/>
    <p:sldId id="543" r:id="rId42"/>
    <p:sldId id="544" r:id="rId43"/>
    <p:sldId id="545" r:id="rId44"/>
  </p:sldIdLst>
  <p:sldSz cx="9144000" cy="6858000" type="screen4x3"/>
  <p:notesSz cx="7315200" cy="9601200"/>
  <p:defaultTextStyle>
    <a:defPPr>
      <a:defRPr lang="en-US"/>
    </a:defPPr>
    <a:lvl1pPr algn="l" rtl="0" fontAlgn="base">
      <a:spcBef>
        <a:spcPct val="0"/>
      </a:spcBef>
      <a:spcAft>
        <a:spcPct val="0"/>
      </a:spcAft>
      <a:defRPr sz="2000" kern="1200">
        <a:solidFill>
          <a:schemeClr val="tx1"/>
        </a:solidFill>
        <a:latin typeface="Comic Sans MS" pitchFamily="66" charset="0"/>
        <a:ea typeface="+mn-ea"/>
        <a:cs typeface="+mn-cs"/>
      </a:defRPr>
    </a:lvl1pPr>
    <a:lvl2pPr marL="457200" algn="l" rtl="0" fontAlgn="base">
      <a:spcBef>
        <a:spcPct val="0"/>
      </a:spcBef>
      <a:spcAft>
        <a:spcPct val="0"/>
      </a:spcAft>
      <a:defRPr sz="2000" kern="1200">
        <a:solidFill>
          <a:schemeClr val="tx1"/>
        </a:solidFill>
        <a:latin typeface="Comic Sans MS" pitchFamily="66" charset="0"/>
        <a:ea typeface="+mn-ea"/>
        <a:cs typeface="+mn-cs"/>
      </a:defRPr>
    </a:lvl2pPr>
    <a:lvl3pPr marL="914400" algn="l" rtl="0" fontAlgn="base">
      <a:spcBef>
        <a:spcPct val="0"/>
      </a:spcBef>
      <a:spcAft>
        <a:spcPct val="0"/>
      </a:spcAft>
      <a:defRPr sz="2000" kern="1200">
        <a:solidFill>
          <a:schemeClr val="tx1"/>
        </a:solidFill>
        <a:latin typeface="Comic Sans MS" pitchFamily="66" charset="0"/>
        <a:ea typeface="+mn-ea"/>
        <a:cs typeface="+mn-cs"/>
      </a:defRPr>
    </a:lvl3pPr>
    <a:lvl4pPr marL="1371600" algn="l" rtl="0" fontAlgn="base">
      <a:spcBef>
        <a:spcPct val="0"/>
      </a:spcBef>
      <a:spcAft>
        <a:spcPct val="0"/>
      </a:spcAft>
      <a:defRPr sz="2000" kern="1200">
        <a:solidFill>
          <a:schemeClr val="tx1"/>
        </a:solidFill>
        <a:latin typeface="Comic Sans MS" pitchFamily="66" charset="0"/>
        <a:ea typeface="+mn-ea"/>
        <a:cs typeface="+mn-cs"/>
      </a:defRPr>
    </a:lvl4pPr>
    <a:lvl5pPr marL="1828800" algn="l" rtl="0" fontAlgn="base">
      <a:spcBef>
        <a:spcPct val="0"/>
      </a:spcBef>
      <a:spcAft>
        <a:spcPct val="0"/>
      </a:spcAft>
      <a:defRPr sz="2000" kern="1200">
        <a:solidFill>
          <a:schemeClr val="tx1"/>
        </a:solidFill>
        <a:latin typeface="Comic Sans MS" pitchFamily="66" charset="0"/>
        <a:ea typeface="+mn-ea"/>
        <a:cs typeface="+mn-cs"/>
      </a:defRPr>
    </a:lvl5pPr>
    <a:lvl6pPr marL="2286000" algn="l" defTabSz="914400" rtl="0" eaLnBrk="1" latinLnBrk="0" hangingPunct="1">
      <a:defRPr sz="2000" kern="1200">
        <a:solidFill>
          <a:schemeClr val="tx1"/>
        </a:solidFill>
        <a:latin typeface="Comic Sans MS" pitchFamily="66" charset="0"/>
        <a:ea typeface="+mn-ea"/>
        <a:cs typeface="+mn-cs"/>
      </a:defRPr>
    </a:lvl6pPr>
    <a:lvl7pPr marL="2743200" algn="l" defTabSz="914400" rtl="0" eaLnBrk="1" latinLnBrk="0" hangingPunct="1">
      <a:defRPr sz="2000" kern="1200">
        <a:solidFill>
          <a:schemeClr val="tx1"/>
        </a:solidFill>
        <a:latin typeface="Comic Sans MS" pitchFamily="66" charset="0"/>
        <a:ea typeface="+mn-ea"/>
        <a:cs typeface="+mn-cs"/>
      </a:defRPr>
    </a:lvl7pPr>
    <a:lvl8pPr marL="3200400" algn="l" defTabSz="914400" rtl="0" eaLnBrk="1" latinLnBrk="0" hangingPunct="1">
      <a:defRPr sz="2000" kern="1200">
        <a:solidFill>
          <a:schemeClr val="tx1"/>
        </a:solidFill>
        <a:latin typeface="Comic Sans MS" pitchFamily="66" charset="0"/>
        <a:ea typeface="+mn-ea"/>
        <a:cs typeface="+mn-cs"/>
      </a:defRPr>
    </a:lvl8pPr>
    <a:lvl9pPr marL="3657600" algn="l" defTabSz="914400" rtl="0" eaLnBrk="1" latinLnBrk="0" hangingPunct="1">
      <a:defRPr sz="2000" kern="1200">
        <a:solidFill>
          <a:schemeClr val="tx1"/>
        </a:solidFill>
        <a:latin typeface="Comic Sans MS"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5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66"/>
    <a:srgbClr val="660066"/>
    <a:srgbClr val="FFCC00"/>
    <a:srgbClr val="FFFF00"/>
    <a:srgbClr val="CC0099"/>
    <a:srgbClr val="FFFFCC"/>
    <a:srgbClr val="FF0000"/>
    <a:srgbClr val="FFD1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420" autoAdjust="0"/>
    <p:restoredTop sz="97514" autoAdjust="0"/>
  </p:normalViewPr>
  <p:slideViewPr>
    <p:cSldViewPr>
      <p:cViewPr varScale="1">
        <p:scale>
          <a:sx n="111" d="100"/>
          <a:sy n="111" d="100"/>
        </p:scale>
        <p:origin x="208" y="496"/>
      </p:cViewPr>
      <p:guideLst>
        <p:guide orient="horz" pos="2160"/>
        <p:guide pos="25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96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96945" tIns="48472" rIns="96945" bIns="48472" numCol="1" anchor="t" anchorCtr="0" compatLnSpc="1">
            <a:prstTxWarp prst="textNoShape">
              <a:avLst/>
            </a:prstTxWarp>
          </a:bodyPr>
          <a:lstStyle>
            <a:lvl1pPr defTabSz="969963">
              <a:defRPr sz="1300">
                <a:latin typeface="Times New Roman" pitchFamily="18" charset="0"/>
              </a:defRPr>
            </a:lvl1pPr>
          </a:lstStyle>
          <a:p>
            <a:endParaRPr lang="en-US"/>
          </a:p>
        </p:txBody>
      </p:sp>
      <p:sp>
        <p:nvSpPr>
          <p:cNvPr id="20483" name="Rectangle 3"/>
          <p:cNvSpPr>
            <a:spLocks noGrp="1" noChangeArrowheads="1"/>
          </p:cNvSpPr>
          <p:nvPr>
            <p:ph type="dt" sz="quarter" idx="1"/>
          </p:nvPr>
        </p:nvSpPr>
        <p:spPr bwMode="auto">
          <a:xfrm>
            <a:off x="4146550" y="0"/>
            <a:ext cx="3168650" cy="479425"/>
          </a:xfrm>
          <a:prstGeom prst="rect">
            <a:avLst/>
          </a:prstGeom>
          <a:noFill/>
          <a:ln w="9525">
            <a:noFill/>
            <a:miter lim="800000"/>
            <a:headEnd/>
            <a:tailEnd/>
          </a:ln>
          <a:effectLst/>
        </p:spPr>
        <p:txBody>
          <a:bodyPr vert="horz" wrap="square" lIns="96945" tIns="48472" rIns="96945" bIns="48472" numCol="1" anchor="t" anchorCtr="0" compatLnSpc="1">
            <a:prstTxWarp prst="textNoShape">
              <a:avLst/>
            </a:prstTxWarp>
          </a:bodyPr>
          <a:lstStyle>
            <a:lvl1pPr algn="r" defTabSz="969963">
              <a:defRPr sz="1300">
                <a:latin typeface="Times New Roman" pitchFamily="18" charset="0"/>
              </a:defRPr>
            </a:lvl1pPr>
          </a:lstStyle>
          <a:p>
            <a:endParaRPr lang="en-US"/>
          </a:p>
        </p:txBody>
      </p:sp>
      <p:sp>
        <p:nvSpPr>
          <p:cNvPr id="20484" name="Rectangle 4"/>
          <p:cNvSpPr>
            <a:spLocks noGrp="1" noChangeArrowheads="1"/>
          </p:cNvSpPr>
          <p:nvPr>
            <p:ph type="ftr" sz="quarter" idx="2"/>
          </p:nvPr>
        </p:nvSpPr>
        <p:spPr bwMode="auto">
          <a:xfrm>
            <a:off x="0" y="9121775"/>
            <a:ext cx="3168650" cy="479425"/>
          </a:xfrm>
          <a:prstGeom prst="rect">
            <a:avLst/>
          </a:prstGeom>
          <a:noFill/>
          <a:ln w="9525">
            <a:noFill/>
            <a:miter lim="800000"/>
            <a:headEnd/>
            <a:tailEnd/>
          </a:ln>
          <a:effectLst/>
        </p:spPr>
        <p:txBody>
          <a:bodyPr vert="horz" wrap="square" lIns="96945" tIns="48472" rIns="96945" bIns="48472" numCol="1" anchor="b" anchorCtr="0" compatLnSpc="1">
            <a:prstTxWarp prst="textNoShape">
              <a:avLst/>
            </a:prstTxWarp>
          </a:bodyPr>
          <a:lstStyle>
            <a:lvl1pPr defTabSz="969963">
              <a:defRPr sz="1300">
                <a:latin typeface="Times New Roman" pitchFamily="18" charset="0"/>
              </a:defRPr>
            </a:lvl1pPr>
          </a:lstStyle>
          <a:p>
            <a:endParaRPr lang="en-US"/>
          </a:p>
        </p:txBody>
      </p:sp>
      <p:sp>
        <p:nvSpPr>
          <p:cNvPr id="20485" name="Rectangle 5"/>
          <p:cNvSpPr>
            <a:spLocks noGrp="1" noChangeArrowheads="1"/>
          </p:cNvSpPr>
          <p:nvPr>
            <p:ph type="sldNum" sz="quarter" idx="3"/>
          </p:nvPr>
        </p:nvSpPr>
        <p:spPr bwMode="auto">
          <a:xfrm>
            <a:off x="4146550" y="9121775"/>
            <a:ext cx="3168650" cy="479425"/>
          </a:xfrm>
          <a:prstGeom prst="rect">
            <a:avLst/>
          </a:prstGeom>
          <a:noFill/>
          <a:ln w="9525">
            <a:noFill/>
            <a:miter lim="800000"/>
            <a:headEnd/>
            <a:tailEnd/>
          </a:ln>
          <a:effectLst/>
        </p:spPr>
        <p:txBody>
          <a:bodyPr vert="horz" wrap="square" lIns="96945" tIns="48472" rIns="96945" bIns="48472" numCol="1" anchor="b" anchorCtr="0" compatLnSpc="1">
            <a:prstTxWarp prst="textNoShape">
              <a:avLst/>
            </a:prstTxWarp>
          </a:bodyPr>
          <a:lstStyle>
            <a:lvl1pPr algn="r" defTabSz="969963">
              <a:defRPr sz="1300">
                <a:latin typeface="Times New Roman" pitchFamily="18" charset="0"/>
              </a:defRPr>
            </a:lvl1pPr>
          </a:lstStyle>
          <a:p>
            <a:fld id="{952853A2-50DE-4B62-A701-F7E3FABE44CE}" type="slidenum">
              <a:rPr lang="en-US"/>
              <a:pPr/>
              <a:t>‹#›</a:t>
            </a:fld>
            <a:endParaRPr lang="en-US"/>
          </a:p>
        </p:txBody>
      </p:sp>
    </p:spTree>
    <p:extLst>
      <p:ext uri="{BB962C8B-B14F-4D97-AF65-F5344CB8AC3E}">
        <p14:creationId xmlns:p14="http://schemas.microsoft.com/office/powerpoint/2010/main" val="39140825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978" name="Rectangle 2"/>
          <p:cNvSpPr>
            <a:spLocks noGrp="1" noChangeArrowheads="1"/>
          </p:cNvSpPr>
          <p:nvPr>
            <p:ph type="hdr" sz="quarter"/>
          </p:nvPr>
        </p:nvSpPr>
        <p:spPr bwMode="auto">
          <a:xfrm>
            <a:off x="0" y="0"/>
            <a:ext cx="3181350" cy="473075"/>
          </a:xfrm>
          <a:prstGeom prst="rect">
            <a:avLst/>
          </a:prstGeom>
          <a:noFill/>
          <a:ln w="9525">
            <a:noFill/>
            <a:miter lim="800000"/>
            <a:headEnd/>
            <a:tailEnd/>
          </a:ln>
          <a:effectLst/>
        </p:spPr>
        <p:txBody>
          <a:bodyPr vert="horz" wrap="square" lIns="94830" tIns="47416" rIns="94830" bIns="47416" numCol="1" anchor="t" anchorCtr="0" compatLnSpc="1">
            <a:prstTxWarp prst="textNoShape">
              <a:avLst/>
            </a:prstTxWarp>
          </a:bodyPr>
          <a:lstStyle>
            <a:lvl1pPr defTabSz="947738">
              <a:defRPr sz="1300"/>
            </a:lvl1pPr>
          </a:lstStyle>
          <a:p>
            <a:endParaRPr lang="en-US"/>
          </a:p>
        </p:txBody>
      </p:sp>
      <p:sp>
        <p:nvSpPr>
          <p:cNvPr id="126979" name="Rectangle 3"/>
          <p:cNvSpPr>
            <a:spLocks noGrp="1" noChangeArrowheads="1"/>
          </p:cNvSpPr>
          <p:nvPr>
            <p:ph type="dt" idx="1"/>
          </p:nvPr>
        </p:nvSpPr>
        <p:spPr bwMode="auto">
          <a:xfrm>
            <a:off x="4133850" y="0"/>
            <a:ext cx="3181350" cy="473075"/>
          </a:xfrm>
          <a:prstGeom prst="rect">
            <a:avLst/>
          </a:prstGeom>
          <a:noFill/>
          <a:ln w="9525">
            <a:noFill/>
            <a:miter lim="800000"/>
            <a:headEnd/>
            <a:tailEnd/>
          </a:ln>
          <a:effectLst/>
        </p:spPr>
        <p:txBody>
          <a:bodyPr vert="horz" wrap="square" lIns="94830" tIns="47416" rIns="94830" bIns="47416" numCol="1" anchor="t" anchorCtr="0" compatLnSpc="1">
            <a:prstTxWarp prst="textNoShape">
              <a:avLst/>
            </a:prstTxWarp>
          </a:bodyPr>
          <a:lstStyle>
            <a:lvl1pPr algn="r" defTabSz="947738">
              <a:defRPr sz="1300"/>
            </a:lvl1pPr>
          </a:lstStyle>
          <a:p>
            <a:endParaRPr lang="en-US"/>
          </a:p>
        </p:txBody>
      </p:sp>
      <p:sp>
        <p:nvSpPr>
          <p:cNvPr id="126980" name="Rectangle 4"/>
          <p:cNvSpPr>
            <a:spLocks noGrp="1" noRot="1" noChangeAspect="1" noChangeArrowheads="1" noTextEdit="1"/>
          </p:cNvSpPr>
          <p:nvPr>
            <p:ph type="sldImg" idx="2"/>
          </p:nvPr>
        </p:nvSpPr>
        <p:spPr bwMode="auto">
          <a:xfrm>
            <a:off x="1244600" y="708025"/>
            <a:ext cx="4827588" cy="3621088"/>
          </a:xfrm>
          <a:prstGeom prst="rect">
            <a:avLst/>
          </a:prstGeom>
          <a:noFill/>
          <a:ln w="9525">
            <a:solidFill>
              <a:srgbClr val="000000"/>
            </a:solidFill>
            <a:miter lim="800000"/>
            <a:headEnd/>
            <a:tailEnd/>
          </a:ln>
          <a:effectLst/>
        </p:spPr>
      </p:sp>
      <p:sp>
        <p:nvSpPr>
          <p:cNvPr id="126981" name="Rectangle 5"/>
          <p:cNvSpPr>
            <a:spLocks noGrp="1" noChangeArrowheads="1"/>
          </p:cNvSpPr>
          <p:nvPr>
            <p:ph type="body" sz="quarter" idx="3"/>
          </p:nvPr>
        </p:nvSpPr>
        <p:spPr bwMode="auto">
          <a:xfrm>
            <a:off x="954088" y="4564063"/>
            <a:ext cx="5407025" cy="4329112"/>
          </a:xfrm>
          <a:prstGeom prst="rect">
            <a:avLst/>
          </a:prstGeom>
          <a:noFill/>
          <a:ln w="9525">
            <a:noFill/>
            <a:miter lim="800000"/>
            <a:headEnd/>
            <a:tailEnd/>
          </a:ln>
          <a:effectLst/>
        </p:spPr>
        <p:txBody>
          <a:bodyPr vert="horz" wrap="square" lIns="94830" tIns="47416" rIns="94830" bIns="4741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6982" name="Rectangle 6"/>
          <p:cNvSpPr>
            <a:spLocks noGrp="1" noChangeArrowheads="1"/>
          </p:cNvSpPr>
          <p:nvPr>
            <p:ph type="ftr" sz="quarter" idx="4"/>
          </p:nvPr>
        </p:nvSpPr>
        <p:spPr bwMode="auto">
          <a:xfrm>
            <a:off x="0" y="9128125"/>
            <a:ext cx="3181350" cy="473075"/>
          </a:xfrm>
          <a:prstGeom prst="rect">
            <a:avLst/>
          </a:prstGeom>
          <a:noFill/>
          <a:ln w="9525">
            <a:noFill/>
            <a:miter lim="800000"/>
            <a:headEnd/>
            <a:tailEnd/>
          </a:ln>
          <a:effectLst/>
        </p:spPr>
        <p:txBody>
          <a:bodyPr vert="horz" wrap="square" lIns="94830" tIns="47416" rIns="94830" bIns="47416" numCol="1" anchor="b" anchorCtr="0" compatLnSpc="1">
            <a:prstTxWarp prst="textNoShape">
              <a:avLst/>
            </a:prstTxWarp>
          </a:bodyPr>
          <a:lstStyle>
            <a:lvl1pPr defTabSz="947738">
              <a:defRPr sz="1300"/>
            </a:lvl1pPr>
          </a:lstStyle>
          <a:p>
            <a:endParaRPr lang="en-US"/>
          </a:p>
        </p:txBody>
      </p:sp>
      <p:sp>
        <p:nvSpPr>
          <p:cNvPr id="126983" name="Rectangle 7"/>
          <p:cNvSpPr>
            <a:spLocks noGrp="1" noChangeArrowheads="1"/>
          </p:cNvSpPr>
          <p:nvPr>
            <p:ph type="sldNum" sz="quarter" idx="5"/>
          </p:nvPr>
        </p:nvSpPr>
        <p:spPr bwMode="auto">
          <a:xfrm>
            <a:off x="4133850" y="9128125"/>
            <a:ext cx="3181350" cy="473075"/>
          </a:xfrm>
          <a:prstGeom prst="rect">
            <a:avLst/>
          </a:prstGeom>
          <a:noFill/>
          <a:ln w="9525">
            <a:noFill/>
            <a:miter lim="800000"/>
            <a:headEnd/>
            <a:tailEnd/>
          </a:ln>
          <a:effectLst/>
        </p:spPr>
        <p:txBody>
          <a:bodyPr vert="horz" wrap="square" lIns="94830" tIns="47416" rIns="94830" bIns="47416" numCol="1" anchor="b" anchorCtr="0" compatLnSpc="1">
            <a:prstTxWarp prst="textNoShape">
              <a:avLst/>
            </a:prstTxWarp>
          </a:bodyPr>
          <a:lstStyle>
            <a:lvl1pPr algn="r" defTabSz="947738">
              <a:defRPr sz="1300"/>
            </a:lvl1pPr>
          </a:lstStyle>
          <a:p>
            <a:fld id="{6FC4DE18-8089-46CC-807A-FA67B697BA4F}" type="slidenum">
              <a:rPr lang="en-US"/>
              <a:pPr/>
              <a:t>‹#›</a:t>
            </a:fld>
            <a:endParaRPr lang="en-US"/>
          </a:p>
        </p:txBody>
      </p:sp>
    </p:spTree>
    <p:extLst>
      <p:ext uri="{BB962C8B-B14F-4D97-AF65-F5344CB8AC3E}">
        <p14:creationId xmlns:p14="http://schemas.microsoft.com/office/powerpoint/2010/main" val="391715103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A8F3AA-7225-4C2F-9BCE-4892DE188C23}" type="slidenum">
              <a:rPr lang="en-US"/>
              <a:pPr/>
              <a:t>1</a:t>
            </a:fld>
            <a:endParaRPr lang="en-US"/>
          </a:p>
        </p:txBody>
      </p:sp>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A8F3AA-7225-4C2F-9BCE-4892DE188C23}" type="slidenum">
              <a:rPr lang="en-US"/>
              <a:pPr/>
              <a:t>10</a:t>
            </a:fld>
            <a:endParaRPr lang="en-US"/>
          </a:p>
        </p:txBody>
      </p:sp>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31817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F9820C-3775-4F55-A13D-D5CE612BA878}" type="slidenum">
              <a:rPr lang="en-US"/>
              <a:pPr/>
              <a:t>11</a:t>
            </a:fld>
            <a:endParaRPr lang="en-US"/>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645348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F9820C-3775-4F55-A13D-D5CE612BA878}" type="slidenum">
              <a:rPr lang="en-US"/>
              <a:pPr/>
              <a:t>12</a:t>
            </a:fld>
            <a:endParaRPr lang="en-US"/>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15148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F9820C-3775-4F55-A13D-D5CE612BA878}" type="slidenum">
              <a:rPr lang="en-US"/>
              <a:pPr/>
              <a:t>13</a:t>
            </a:fld>
            <a:endParaRPr lang="en-US"/>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225620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F9820C-3775-4F55-A13D-D5CE612BA878}" type="slidenum">
              <a:rPr lang="en-US"/>
              <a:pPr/>
              <a:t>14</a:t>
            </a:fld>
            <a:endParaRPr lang="en-US"/>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72317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F9820C-3775-4F55-A13D-D5CE612BA878}" type="slidenum">
              <a:rPr lang="en-US"/>
              <a:pPr/>
              <a:t>15</a:t>
            </a:fld>
            <a:endParaRPr lang="en-US"/>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72422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F9820C-3775-4F55-A13D-D5CE612BA878}" type="slidenum">
              <a:rPr lang="en-US"/>
              <a:pPr/>
              <a:t>16</a:t>
            </a:fld>
            <a:endParaRPr lang="en-US"/>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364303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F9820C-3775-4F55-A13D-D5CE612BA878}" type="slidenum">
              <a:rPr lang="en-US"/>
              <a:pPr/>
              <a:t>17</a:t>
            </a:fld>
            <a:endParaRPr lang="en-US"/>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53162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F9820C-3775-4F55-A13D-D5CE612BA878}" type="slidenum">
              <a:rPr lang="en-US"/>
              <a:pPr/>
              <a:t>18</a:t>
            </a:fld>
            <a:endParaRPr lang="en-US"/>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102744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F9820C-3775-4F55-A13D-D5CE612BA878}" type="slidenum">
              <a:rPr lang="en-US"/>
              <a:pPr/>
              <a:t>19</a:t>
            </a:fld>
            <a:endParaRPr lang="en-US"/>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443803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A79EEE-6F99-44F5-974A-D2ED0B371A38}" type="slidenum">
              <a:rPr lang="en-US"/>
              <a:pPr/>
              <a:t>2</a:t>
            </a:fld>
            <a:endParaRPr lang="en-US"/>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 data file is a sequence of pages, each storing a number of records</a:t>
            </a:r>
          </a:p>
        </p:txBody>
      </p:sp>
      <p:sp>
        <p:nvSpPr>
          <p:cNvPr id="4" name="Slide Number Placeholder 3"/>
          <p:cNvSpPr>
            <a:spLocks noGrp="1"/>
          </p:cNvSpPr>
          <p:nvPr>
            <p:ph type="sldNum" sz="quarter" idx="5"/>
          </p:nvPr>
        </p:nvSpPr>
        <p:spPr/>
        <p:txBody>
          <a:bodyPr/>
          <a:lstStyle/>
          <a:p>
            <a:fld id="{6FC4DE18-8089-46CC-807A-FA67B697BA4F}" type="slidenum">
              <a:rPr lang="en-US" smtClean="0"/>
              <a:pPr/>
              <a:t>20</a:t>
            </a:fld>
            <a:endParaRPr lang="en-US"/>
          </a:p>
        </p:txBody>
      </p:sp>
    </p:spTree>
    <p:extLst>
      <p:ext uri="{BB962C8B-B14F-4D97-AF65-F5344CB8AC3E}">
        <p14:creationId xmlns:p14="http://schemas.microsoft.com/office/powerpoint/2010/main" val="2393692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 data file is a sequence of pages, each storing a number of records</a:t>
            </a:r>
          </a:p>
        </p:txBody>
      </p:sp>
      <p:sp>
        <p:nvSpPr>
          <p:cNvPr id="4" name="Slide Number Placeholder 3"/>
          <p:cNvSpPr>
            <a:spLocks noGrp="1"/>
          </p:cNvSpPr>
          <p:nvPr>
            <p:ph type="sldNum" sz="quarter" idx="5"/>
          </p:nvPr>
        </p:nvSpPr>
        <p:spPr/>
        <p:txBody>
          <a:bodyPr/>
          <a:lstStyle/>
          <a:p>
            <a:fld id="{6FC4DE18-8089-46CC-807A-FA67B697BA4F}" type="slidenum">
              <a:rPr lang="en-US" smtClean="0"/>
              <a:pPr/>
              <a:t>22</a:t>
            </a:fld>
            <a:endParaRPr lang="en-US"/>
          </a:p>
        </p:txBody>
      </p:sp>
    </p:spTree>
    <p:extLst>
      <p:ext uri="{BB962C8B-B14F-4D97-AF65-F5344CB8AC3E}">
        <p14:creationId xmlns:p14="http://schemas.microsoft.com/office/powerpoint/2010/main" val="15706082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a:p>
                <a:r>
                  <a:rPr lang="en-US" dirty="0"/>
                  <a:t>86*86=7396 kb about  7</a:t>
                </a:r>
                <a:r>
                  <a:rPr lang="en-US" baseline="0" dirty="0"/>
                  <a:t> Mb</a:t>
                </a:r>
                <a:endParaRPr lang="en-US" dirty="0"/>
              </a:p>
              <a:p>
                <a:r>
                  <a:rPr lang="en-US" dirty="0"/>
                  <a:t>86^4 about</a:t>
                </a:r>
                <a:r>
                  <a:rPr lang="en-US" baseline="0" dirty="0"/>
                  <a:t> 54 Gb</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86^3 </a:t>
                </a:r>
                <a:r>
                  <a:rPr lang="en-US" altLang="zh-CN" dirty="0"/>
                  <a:t>+</a:t>
                </a:r>
                <a:r>
                  <a:rPr lang="en-US" dirty="0"/>
                  <a:t> 86*86 </a:t>
                </a:r>
                <a:r>
                  <a:rPr lang="en-US" altLang="zh-CN" dirty="0"/>
                  <a:t>+ 86+ 1</a:t>
                </a:r>
                <a:r>
                  <a:rPr lang="en-US" dirty="0"/>
                  <a:t>= </a:t>
                </a:r>
                <a:r>
                  <a:rPr lang="en-US" altLang="zh-CN" dirty="0"/>
                  <a:t>about 640</a:t>
                </a:r>
                <a:r>
                  <a:rPr lang="en-US" altLang="zh-CN" baseline="0" dirty="0"/>
                  <a:t> </a:t>
                </a:r>
                <a:r>
                  <a:rPr lang="en-US" dirty="0"/>
                  <a:t>Mb</a:t>
                </a:r>
              </a:p>
              <a:p>
                <a:endParaRPr lang="en-US" baseline="0" dirty="0"/>
              </a:p>
              <a:p>
                <a:endParaRPr lang="en-US" baseline="0" dirty="0"/>
              </a:p>
              <a:p>
                <a:r>
                  <a:rPr lang="en-US" baseline="0" dirty="0"/>
                  <a:t>What if </a:t>
                </a:r>
                <a:r>
                  <a:rPr lang="en-US" baseline="0" dirty="0" err="1"/>
                  <a:t>pagesize</a:t>
                </a:r>
                <a:r>
                  <a:rPr lang="en-US" baseline="0" dirty="0"/>
                  <a:t>= 4kb (</a:t>
                </a:r>
                <a:r>
                  <a:rPr lang="en-US" baseline="0" dirty="0" err="1"/>
                  <a:t>config</a:t>
                </a:r>
                <a:r>
                  <a:rPr lang="en-US" baseline="0" dirty="0"/>
                  <a:t> for x86-64)</a:t>
                </a:r>
              </a:p>
              <a:p>
                <a:endParaRPr lang="en-US" baseline="0" dirty="0"/>
              </a:p>
              <a:p>
                <a14:m>
                  <m:oMath xmlns:m="http://schemas.openxmlformats.org/officeDocument/2006/math">
                    <m:r>
                      <a:rPr lang="en-US" sz="1200" b="0" i="1" smtClean="0">
                        <a:latin typeface="Cambria Math" panose="02040503050406030204" pitchFamily="18" charset="0"/>
                      </a:rPr>
                      <m:t>8</m:t>
                    </m:r>
                    <m:r>
                      <a:rPr lang="en-US" sz="1200" b="0" i="1" smtClean="0">
                        <a:latin typeface="Cambria Math" panose="02040503050406030204" pitchFamily="18" charset="0"/>
                      </a:rPr>
                      <m:t>𝑛</m:t>
                    </m:r>
                    <m:r>
                      <a:rPr lang="en-US" sz="1200" b="0" i="1" smtClean="0">
                        <a:latin typeface="Cambria Math" panose="02040503050406030204" pitchFamily="18" charset="0"/>
                      </a:rPr>
                      <m:t>+4</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r>
                          <a:rPr lang="en-US" sz="1200" b="0" i="1" smtClean="0">
                            <a:latin typeface="Cambria Math" panose="02040503050406030204" pitchFamily="18" charset="0"/>
                          </a:rPr>
                          <m:t>+1</m:t>
                        </m:r>
                      </m:e>
                    </m:d>
                    <m:r>
                      <a:rPr lang="en-US" sz="1200" b="0" i="1" smtClean="0">
                        <a:latin typeface="Cambria Math" panose="02040503050406030204" pitchFamily="18" charset="0"/>
                      </a:rPr>
                      <m:t>≤1024</m:t>
                    </m:r>
                  </m:oMath>
                </a14:m>
                <a:r>
                  <a:rPr lang="en-US" sz="1200" b="0" kern="1200" dirty="0">
                    <a:solidFill>
                      <a:schemeClr val="tx1"/>
                    </a:solidFill>
                    <a:latin typeface="Times New Roman" pitchFamily="18" charset="0"/>
                    <a:ea typeface="+mn-ea"/>
                    <a:cs typeface="+mn-cs"/>
                  </a:rPr>
                  <a:t>*4 </a:t>
                </a:r>
                <a:endParaRPr lang="en-US" baseline="0" dirty="0"/>
              </a:p>
              <a:p>
                <a:r>
                  <a:rPr lang="en-US" baseline="0" dirty="0"/>
                  <a:t>N=341</a:t>
                </a:r>
              </a:p>
              <a:p>
                <a:r>
                  <a:rPr lang="en-US" baseline="0" dirty="0" err="1"/>
                  <a:t>Fanout</a:t>
                </a:r>
                <a:r>
                  <a:rPr lang="en-US" baseline="0" dirty="0"/>
                  <a:t>=342</a:t>
                </a:r>
              </a:p>
              <a:p>
                <a:endParaRPr lang="en-US" baseline="0" dirty="0"/>
              </a:p>
              <a:p>
                <a:r>
                  <a:rPr lang="en-US" baseline="0" dirty="0"/>
                  <a:t>Depth 1</a:t>
                </a:r>
              </a:p>
              <a:p>
                <a:r>
                  <a:rPr lang="en-US" baseline="0" dirty="0"/>
                  <a:t>342^2 over 100 Mb</a:t>
                </a:r>
              </a:p>
              <a:p>
                <a:endParaRPr lang="en-US" baseline="0" dirty="0"/>
              </a:p>
              <a:p>
                <a:r>
                  <a:rPr lang="en-US" baseline="0" dirty="0"/>
                  <a:t>Depth 2</a:t>
                </a:r>
              </a:p>
              <a:p>
                <a:r>
                  <a:rPr lang="en-US" baseline="0" dirty="0"/>
                  <a:t>342^3 about 40 Gb</a:t>
                </a:r>
              </a:p>
              <a:p>
                <a:endParaRPr lang="en-US" baseline="0" dirty="0"/>
              </a:p>
            </p:txBody>
          </p:sp>
        </mc:Choice>
        <mc:Fallback xmlns="">
          <p:sp>
            <p:nvSpPr>
              <p:cNvPr id="3" name="Notes Placeholder 2"/>
              <p:cNvSpPr>
                <a:spLocks noGrp="1"/>
              </p:cNvSpPr>
              <p:nvPr>
                <p:ph type="body" idx="1"/>
              </p:nvPr>
            </p:nvSpPr>
            <p:spPr/>
            <p:txBody>
              <a:bodyPr/>
              <a:lstStyle/>
              <a:p>
                <a:endParaRPr lang="en-US" dirty="0" smtClean="0"/>
              </a:p>
              <a:p>
                <a:r>
                  <a:rPr lang="en-US" dirty="0" smtClean="0"/>
                  <a:t>86*86=7396 kb about  7</a:t>
                </a:r>
                <a:r>
                  <a:rPr lang="en-US" baseline="0" dirty="0" smtClean="0"/>
                  <a:t> Mb</a:t>
                </a:r>
                <a:endParaRPr lang="en-US" dirty="0" smtClean="0"/>
              </a:p>
              <a:p>
                <a:r>
                  <a:rPr lang="en-US" dirty="0" smtClean="0"/>
                  <a:t>86^3 = 636,056 kb over 600 Mb</a:t>
                </a:r>
              </a:p>
              <a:p>
                <a:r>
                  <a:rPr lang="en-US" dirty="0" smtClean="0"/>
                  <a:t>86^4 about</a:t>
                </a:r>
                <a:r>
                  <a:rPr lang="en-US" baseline="0" dirty="0" smtClean="0"/>
                  <a:t> 54 Gb</a:t>
                </a:r>
              </a:p>
              <a:p>
                <a:endParaRPr lang="en-US" baseline="0" dirty="0" smtClean="0"/>
              </a:p>
              <a:p>
                <a:r>
                  <a:rPr lang="en-US" baseline="0" dirty="0" smtClean="0"/>
                  <a:t>What if </a:t>
                </a:r>
                <a:r>
                  <a:rPr lang="en-US" baseline="0" dirty="0" err="1" smtClean="0"/>
                  <a:t>pagesize</a:t>
                </a:r>
                <a:r>
                  <a:rPr lang="en-US" baseline="0" dirty="0" smtClean="0"/>
                  <a:t>= 4kb (</a:t>
                </a:r>
                <a:r>
                  <a:rPr lang="en-US" baseline="0" dirty="0" err="1" smtClean="0"/>
                  <a:t>config</a:t>
                </a:r>
                <a:r>
                  <a:rPr lang="en-US" baseline="0" dirty="0" smtClean="0"/>
                  <a:t> for x86-64)</a:t>
                </a:r>
              </a:p>
              <a:p>
                <a:endParaRPr lang="en-US" baseline="0" dirty="0" smtClean="0"/>
              </a:p>
              <a:p>
                <a:r>
                  <a:rPr lang="en-US" sz="1200" b="0" i="0" smtClean="0">
                    <a:latin typeface="Cambria Math" panose="02040503050406030204" pitchFamily="18" charset="0"/>
                  </a:rPr>
                  <a:t>8𝑛+4</a:t>
                </a:r>
                <a:r>
                  <a:rPr lang="en-US" sz="1200" b="0" i="0" smtClean="0">
                    <a:latin typeface="Cambria Math" panose="02040503050406030204" pitchFamily="18" charset="0"/>
                  </a:rPr>
                  <a:t>(𝑛+1)≤1024</a:t>
                </a:r>
                <a:r>
                  <a:rPr lang="en-US" sz="1200" b="0" kern="1200" dirty="0" smtClean="0">
                    <a:solidFill>
                      <a:schemeClr val="tx1"/>
                    </a:solidFill>
                    <a:latin typeface="Times New Roman" pitchFamily="18" charset="0"/>
                    <a:ea typeface="+mn-ea"/>
                    <a:cs typeface="+mn-cs"/>
                  </a:rPr>
                  <a:t>*4</a:t>
                </a:r>
                <a:r>
                  <a:rPr lang="en-US" sz="1200" b="0" kern="1200" dirty="0" smtClean="0">
                    <a:solidFill>
                      <a:schemeClr val="tx1"/>
                    </a:solidFill>
                    <a:latin typeface="Times New Roman" pitchFamily="18" charset="0"/>
                    <a:ea typeface="+mn-ea"/>
                    <a:cs typeface="+mn-cs"/>
                  </a:rPr>
                  <a:t> </a:t>
                </a:r>
                <a:endParaRPr lang="en-US" baseline="0" dirty="0" smtClean="0"/>
              </a:p>
              <a:p>
                <a:r>
                  <a:rPr lang="en-US" baseline="0" dirty="0" smtClean="0"/>
                  <a:t>N=341</a:t>
                </a:r>
              </a:p>
              <a:p>
                <a:r>
                  <a:rPr lang="en-US" baseline="0" dirty="0" err="1" smtClean="0"/>
                  <a:t>Fanout</a:t>
                </a:r>
                <a:r>
                  <a:rPr lang="en-US" baseline="0" dirty="0" smtClean="0"/>
                  <a:t>=342</a:t>
                </a:r>
              </a:p>
              <a:p>
                <a:endParaRPr lang="en-US" baseline="0" dirty="0" smtClean="0"/>
              </a:p>
              <a:p>
                <a:r>
                  <a:rPr lang="en-US" baseline="0" dirty="0" smtClean="0"/>
                  <a:t>Depth 1</a:t>
                </a:r>
              </a:p>
              <a:p>
                <a:r>
                  <a:rPr lang="en-US" baseline="0" dirty="0" smtClean="0"/>
                  <a:t>342^2 over 100 Mb</a:t>
                </a:r>
              </a:p>
              <a:p>
                <a:endParaRPr lang="en-US" baseline="0" dirty="0" smtClean="0"/>
              </a:p>
              <a:p>
                <a:r>
                  <a:rPr lang="en-US" baseline="0" dirty="0" smtClean="0"/>
                  <a:t>Depth 2</a:t>
                </a:r>
              </a:p>
              <a:p>
                <a:r>
                  <a:rPr lang="en-US" baseline="0" dirty="0" smtClean="0"/>
                  <a:t>342^3 about 40 Gb</a:t>
                </a:r>
              </a:p>
              <a:p>
                <a:endParaRPr lang="en-US" baseline="0" dirty="0" smtClean="0"/>
              </a:p>
            </p:txBody>
          </p:sp>
        </mc:Fallback>
      </mc:AlternateContent>
      <p:sp>
        <p:nvSpPr>
          <p:cNvPr id="4" name="Slide Number Placeholder 3"/>
          <p:cNvSpPr>
            <a:spLocks noGrp="1"/>
          </p:cNvSpPr>
          <p:nvPr>
            <p:ph type="sldNum" sz="quarter" idx="5"/>
          </p:nvPr>
        </p:nvSpPr>
        <p:spPr/>
        <p:txBody>
          <a:bodyPr/>
          <a:lstStyle/>
          <a:p>
            <a:fld id="{6FC4DE18-8089-46CC-807A-FA67B697BA4F}" type="slidenum">
              <a:rPr lang="en-US" smtClean="0"/>
              <a:pPr/>
              <a:t>23</a:t>
            </a:fld>
            <a:endParaRPr lang="en-US"/>
          </a:p>
        </p:txBody>
      </p:sp>
    </p:spTree>
    <p:extLst>
      <p:ext uri="{BB962C8B-B14F-4D97-AF65-F5344CB8AC3E}">
        <p14:creationId xmlns:p14="http://schemas.microsoft.com/office/powerpoint/2010/main" val="1336738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 data file is a sequence of pages, each storing a number of records</a:t>
            </a:r>
          </a:p>
        </p:txBody>
      </p:sp>
      <p:sp>
        <p:nvSpPr>
          <p:cNvPr id="4" name="Slide Number Placeholder 3"/>
          <p:cNvSpPr>
            <a:spLocks noGrp="1"/>
          </p:cNvSpPr>
          <p:nvPr>
            <p:ph type="sldNum" sz="quarter" idx="5"/>
          </p:nvPr>
        </p:nvSpPr>
        <p:spPr/>
        <p:txBody>
          <a:bodyPr/>
          <a:lstStyle/>
          <a:p>
            <a:fld id="{6FC4DE18-8089-46CC-807A-FA67B697BA4F}" type="slidenum">
              <a:rPr lang="en-US" smtClean="0"/>
              <a:pPr/>
              <a:t>24</a:t>
            </a:fld>
            <a:endParaRPr lang="en-US"/>
          </a:p>
        </p:txBody>
      </p:sp>
    </p:spTree>
    <p:extLst>
      <p:ext uri="{BB962C8B-B14F-4D97-AF65-F5344CB8AC3E}">
        <p14:creationId xmlns:p14="http://schemas.microsoft.com/office/powerpoint/2010/main" val="354009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 data file is a sequence of pages, each storing a number of records</a:t>
            </a:r>
          </a:p>
        </p:txBody>
      </p:sp>
      <p:sp>
        <p:nvSpPr>
          <p:cNvPr id="4" name="Slide Number Placeholder 3"/>
          <p:cNvSpPr>
            <a:spLocks noGrp="1"/>
          </p:cNvSpPr>
          <p:nvPr>
            <p:ph type="sldNum" sz="quarter" idx="5"/>
          </p:nvPr>
        </p:nvSpPr>
        <p:spPr/>
        <p:txBody>
          <a:bodyPr/>
          <a:lstStyle/>
          <a:p>
            <a:fld id="{6FC4DE18-8089-46CC-807A-FA67B697BA4F}" type="slidenum">
              <a:rPr lang="en-US" smtClean="0"/>
              <a:pPr/>
              <a:t>25</a:t>
            </a:fld>
            <a:endParaRPr lang="en-US"/>
          </a:p>
        </p:txBody>
      </p:sp>
    </p:spTree>
    <p:extLst>
      <p:ext uri="{BB962C8B-B14F-4D97-AF65-F5344CB8AC3E}">
        <p14:creationId xmlns:p14="http://schemas.microsoft.com/office/powerpoint/2010/main" val="370612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 data file is a sequence of pages, each storing a number of records</a:t>
            </a:r>
          </a:p>
        </p:txBody>
      </p:sp>
      <p:sp>
        <p:nvSpPr>
          <p:cNvPr id="4" name="Slide Number Placeholder 3"/>
          <p:cNvSpPr>
            <a:spLocks noGrp="1"/>
          </p:cNvSpPr>
          <p:nvPr>
            <p:ph type="sldNum" sz="quarter" idx="5"/>
          </p:nvPr>
        </p:nvSpPr>
        <p:spPr/>
        <p:txBody>
          <a:bodyPr/>
          <a:lstStyle/>
          <a:p>
            <a:fld id="{6FC4DE18-8089-46CC-807A-FA67B697BA4F}" type="slidenum">
              <a:rPr lang="en-US" smtClean="0"/>
              <a:pPr/>
              <a:t>28</a:t>
            </a:fld>
            <a:endParaRPr lang="en-US"/>
          </a:p>
        </p:txBody>
      </p:sp>
    </p:spTree>
    <p:extLst>
      <p:ext uri="{BB962C8B-B14F-4D97-AF65-F5344CB8AC3E}">
        <p14:creationId xmlns:p14="http://schemas.microsoft.com/office/powerpoint/2010/main" val="231275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1378DC-D8B0-4B42-9824-DAC130B97918}" type="slidenum">
              <a:rPr lang="en-US"/>
              <a:pPr/>
              <a:t>30</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47937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A73AD9-994E-4A86-8F46-77AA885270E5}" type="slidenum">
              <a:rPr lang="en-US"/>
              <a:pPr/>
              <a:t>31</a:t>
            </a:fld>
            <a:endParaRPr lang="en-US"/>
          </a:p>
        </p:txBody>
      </p:sp>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46559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C78485-1ED6-46D1-B0CA-AB346E7B6751}" type="slidenum">
              <a:rPr lang="en-US"/>
              <a:pPr/>
              <a:t>35</a:t>
            </a:fld>
            <a:endParaRPr lang="en-US"/>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79356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C78485-1ED6-46D1-B0CA-AB346E7B6751}" type="slidenum">
              <a:rPr lang="en-US"/>
              <a:pPr/>
              <a:t>36</a:t>
            </a:fld>
            <a:endParaRPr lang="en-US"/>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20695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9B67F5BE-10DF-445D-93E7-4D68C5944971}" type="slidenum">
              <a:rPr lang="en-US"/>
              <a:pPr/>
              <a:t>3</a:t>
            </a:fld>
            <a:endParaRPr lang="en-US"/>
          </a:p>
        </p:txBody>
      </p:sp>
      <p:sp>
        <p:nvSpPr>
          <p:cNvPr id="356354" name="Rectangle 2"/>
          <p:cNvSpPr>
            <a:spLocks noChangeArrowheads="1"/>
          </p:cNvSpPr>
          <p:nvPr/>
        </p:nvSpPr>
        <p:spPr bwMode="auto">
          <a:xfrm>
            <a:off x="4144963" y="0"/>
            <a:ext cx="3170237" cy="479425"/>
          </a:xfrm>
          <a:prstGeom prst="rect">
            <a:avLst/>
          </a:prstGeom>
          <a:noFill/>
          <a:ln w="9525">
            <a:noFill/>
            <a:miter lim="800000"/>
            <a:headEnd/>
            <a:tailEnd/>
          </a:ln>
          <a:effectLst/>
        </p:spPr>
        <p:txBody>
          <a:bodyPr wrap="none" anchor="ctr"/>
          <a:lstStyle/>
          <a:p>
            <a:endParaRPr lang="en-US"/>
          </a:p>
        </p:txBody>
      </p:sp>
      <p:sp>
        <p:nvSpPr>
          <p:cNvPr id="356355" name="Rectangle 3"/>
          <p:cNvSpPr>
            <a:spLocks noChangeArrowheads="1"/>
          </p:cNvSpPr>
          <p:nvPr/>
        </p:nvSpPr>
        <p:spPr bwMode="auto">
          <a:xfrm>
            <a:off x="4144963" y="9121775"/>
            <a:ext cx="3170237" cy="479425"/>
          </a:xfrm>
          <a:prstGeom prst="rect">
            <a:avLst/>
          </a:prstGeom>
          <a:noFill/>
          <a:ln w="9525">
            <a:noFill/>
            <a:miter lim="800000"/>
            <a:headEnd/>
            <a:tailEnd/>
          </a:ln>
          <a:effectLst/>
        </p:spPr>
        <p:txBody>
          <a:bodyPr lIns="20138" tIns="0" rIns="20138" bIns="0" anchor="b"/>
          <a:lstStyle/>
          <a:p>
            <a:pPr algn="r" defTabSz="966788" eaLnBrk="0" hangingPunct="0"/>
            <a:r>
              <a:rPr lang="en-US" sz="1100" i="1">
                <a:latin typeface="Times New Roman" pitchFamily="18" charset="0"/>
                <a:cs typeface="Arial" pitchFamily="34" charset="0"/>
              </a:rPr>
              <a:t>4</a:t>
            </a:r>
          </a:p>
        </p:txBody>
      </p:sp>
      <p:sp>
        <p:nvSpPr>
          <p:cNvPr id="356356" name="Rectangle 4"/>
          <p:cNvSpPr>
            <a:spLocks noChangeArrowheads="1"/>
          </p:cNvSpPr>
          <p:nvPr/>
        </p:nvSpPr>
        <p:spPr bwMode="auto">
          <a:xfrm>
            <a:off x="0" y="9121775"/>
            <a:ext cx="3170238" cy="479425"/>
          </a:xfrm>
          <a:prstGeom prst="rect">
            <a:avLst/>
          </a:prstGeom>
          <a:noFill/>
          <a:ln w="9525">
            <a:noFill/>
            <a:miter lim="800000"/>
            <a:headEnd/>
            <a:tailEnd/>
          </a:ln>
          <a:effectLst/>
        </p:spPr>
        <p:txBody>
          <a:bodyPr wrap="none" anchor="ctr"/>
          <a:lstStyle/>
          <a:p>
            <a:endParaRPr lang="en-US"/>
          </a:p>
        </p:txBody>
      </p:sp>
      <p:sp>
        <p:nvSpPr>
          <p:cNvPr id="356357" name="Rectangle 5"/>
          <p:cNvSpPr>
            <a:spLocks noChangeArrowheads="1"/>
          </p:cNvSpPr>
          <p:nvPr/>
        </p:nvSpPr>
        <p:spPr bwMode="auto">
          <a:xfrm>
            <a:off x="0" y="0"/>
            <a:ext cx="3170238" cy="479425"/>
          </a:xfrm>
          <a:prstGeom prst="rect">
            <a:avLst/>
          </a:prstGeom>
          <a:noFill/>
          <a:ln w="9525">
            <a:noFill/>
            <a:miter lim="800000"/>
            <a:headEnd/>
            <a:tailEnd/>
          </a:ln>
          <a:effectLst/>
        </p:spPr>
        <p:txBody>
          <a:bodyPr wrap="none" anchor="ctr"/>
          <a:lstStyle/>
          <a:p>
            <a:endParaRPr lang="en-US"/>
          </a:p>
        </p:txBody>
      </p:sp>
      <p:sp>
        <p:nvSpPr>
          <p:cNvPr id="356358" name="Rectangle 6"/>
          <p:cNvSpPr>
            <a:spLocks noGrp="1" noRot="1" noChangeAspect="1" noChangeArrowheads="1" noTextEdit="1"/>
          </p:cNvSpPr>
          <p:nvPr>
            <p:ph type="sldImg"/>
          </p:nvPr>
        </p:nvSpPr>
        <p:spPr>
          <a:xfrm>
            <a:off x="1266825" y="727075"/>
            <a:ext cx="4781550" cy="3586163"/>
          </a:xfrm>
          <a:ln w="12700" cap="flat">
            <a:solidFill>
              <a:schemeClr val="tx1"/>
            </a:solidFill>
          </a:ln>
        </p:spPr>
      </p:sp>
      <p:sp>
        <p:nvSpPr>
          <p:cNvPr id="356359" name="Rectangle 7"/>
          <p:cNvSpPr>
            <a:spLocks noGrp="1" noChangeArrowheads="1"/>
          </p:cNvSpPr>
          <p:nvPr>
            <p:ph type="body" idx="1"/>
          </p:nvPr>
        </p:nvSpPr>
        <p:spPr>
          <a:xfrm>
            <a:off x="974725" y="4560888"/>
            <a:ext cx="5365750" cy="4319587"/>
          </a:xfrm>
          <a:ln/>
        </p:spPr>
        <p:txBody>
          <a:bodyPr lIns="95655" tIns="46988" rIns="95655" bIns="46988"/>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C78485-1ED6-46D1-B0CA-AB346E7B6751}" type="slidenum">
              <a:rPr lang="en-US"/>
              <a:pPr/>
              <a:t>37</a:t>
            </a:fld>
            <a:endParaRPr lang="en-US"/>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75883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C78485-1ED6-46D1-B0CA-AB346E7B6751}" type="slidenum">
              <a:rPr lang="en-US"/>
              <a:pPr/>
              <a:t>38</a:t>
            </a:fld>
            <a:endParaRPr lang="en-US"/>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24658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82987C9F-2328-4F29-B4C1-31F7E36738F1}" type="slidenum">
              <a:rPr lang="en-US"/>
              <a:pPr/>
              <a:t>4</a:t>
            </a:fld>
            <a:endParaRPr lang="en-US"/>
          </a:p>
        </p:txBody>
      </p:sp>
      <p:sp>
        <p:nvSpPr>
          <p:cNvPr id="348162" name="Rectangle 2"/>
          <p:cNvSpPr>
            <a:spLocks noChangeArrowheads="1"/>
          </p:cNvSpPr>
          <p:nvPr/>
        </p:nvSpPr>
        <p:spPr bwMode="auto">
          <a:xfrm>
            <a:off x="4144963" y="0"/>
            <a:ext cx="3170237" cy="479425"/>
          </a:xfrm>
          <a:prstGeom prst="rect">
            <a:avLst/>
          </a:prstGeom>
          <a:noFill/>
          <a:ln w="9525">
            <a:noFill/>
            <a:miter lim="800000"/>
            <a:headEnd/>
            <a:tailEnd/>
          </a:ln>
          <a:effectLst/>
        </p:spPr>
        <p:txBody>
          <a:bodyPr wrap="none" anchor="ctr"/>
          <a:lstStyle/>
          <a:p>
            <a:endParaRPr lang="en-US"/>
          </a:p>
        </p:txBody>
      </p:sp>
      <p:sp>
        <p:nvSpPr>
          <p:cNvPr id="348163" name="Rectangle 3"/>
          <p:cNvSpPr>
            <a:spLocks noChangeArrowheads="1"/>
          </p:cNvSpPr>
          <p:nvPr/>
        </p:nvSpPr>
        <p:spPr bwMode="auto">
          <a:xfrm>
            <a:off x="4144963" y="9121775"/>
            <a:ext cx="3170237" cy="479425"/>
          </a:xfrm>
          <a:prstGeom prst="rect">
            <a:avLst/>
          </a:prstGeom>
          <a:noFill/>
          <a:ln w="9525">
            <a:noFill/>
            <a:miter lim="800000"/>
            <a:headEnd/>
            <a:tailEnd/>
          </a:ln>
          <a:effectLst/>
        </p:spPr>
        <p:txBody>
          <a:bodyPr lIns="20138" tIns="0" rIns="20138" bIns="0" anchor="b"/>
          <a:lstStyle/>
          <a:p>
            <a:pPr algn="r" defTabSz="966788" eaLnBrk="0" hangingPunct="0"/>
            <a:r>
              <a:rPr lang="en-US" sz="1100" i="1">
                <a:latin typeface="Times New Roman" pitchFamily="18" charset="0"/>
                <a:cs typeface="Arial" pitchFamily="34" charset="0"/>
              </a:rPr>
              <a:t>5</a:t>
            </a:r>
          </a:p>
        </p:txBody>
      </p:sp>
      <p:sp>
        <p:nvSpPr>
          <p:cNvPr id="348164" name="Rectangle 4"/>
          <p:cNvSpPr>
            <a:spLocks noChangeArrowheads="1"/>
          </p:cNvSpPr>
          <p:nvPr/>
        </p:nvSpPr>
        <p:spPr bwMode="auto">
          <a:xfrm>
            <a:off x="0" y="9121775"/>
            <a:ext cx="3170238" cy="479425"/>
          </a:xfrm>
          <a:prstGeom prst="rect">
            <a:avLst/>
          </a:prstGeom>
          <a:noFill/>
          <a:ln w="9525">
            <a:noFill/>
            <a:miter lim="800000"/>
            <a:headEnd/>
            <a:tailEnd/>
          </a:ln>
          <a:effectLst/>
        </p:spPr>
        <p:txBody>
          <a:bodyPr wrap="none" anchor="ctr"/>
          <a:lstStyle/>
          <a:p>
            <a:endParaRPr lang="en-US"/>
          </a:p>
        </p:txBody>
      </p:sp>
      <p:sp>
        <p:nvSpPr>
          <p:cNvPr id="348165" name="Rectangle 5"/>
          <p:cNvSpPr>
            <a:spLocks noChangeArrowheads="1"/>
          </p:cNvSpPr>
          <p:nvPr/>
        </p:nvSpPr>
        <p:spPr bwMode="auto">
          <a:xfrm>
            <a:off x="0" y="0"/>
            <a:ext cx="3170238" cy="479425"/>
          </a:xfrm>
          <a:prstGeom prst="rect">
            <a:avLst/>
          </a:prstGeom>
          <a:noFill/>
          <a:ln w="9525">
            <a:noFill/>
            <a:miter lim="800000"/>
            <a:headEnd/>
            <a:tailEnd/>
          </a:ln>
          <a:effectLst/>
        </p:spPr>
        <p:txBody>
          <a:bodyPr wrap="none" anchor="ctr"/>
          <a:lstStyle/>
          <a:p>
            <a:endParaRPr lang="en-US"/>
          </a:p>
        </p:txBody>
      </p:sp>
      <p:sp>
        <p:nvSpPr>
          <p:cNvPr id="348166" name="Rectangle 6"/>
          <p:cNvSpPr>
            <a:spLocks noGrp="1" noRot="1" noChangeAspect="1" noChangeArrowheads="1" noTextEdit="1"/>
          </p:cNvSpPr>
          <p:nvPr>
            <p:ph type="sldImg"/>
          </p:nvPr>
        </p:nvSpPr>
        <p:spPr>
          <a:xfrm>
            <a:off x="1266825" y="727075"/>
            <a:ext cx="4781550" cy="3586163"/>
          </a:xfrm>
          <a:ln w="12700" cap="flat">
            <a:solidFill>
              <a:schemeClr val="tx1"/>
            </a:solidFill>
          </a:ln>
        </p:spPr>
      </p:sp>
      <p:sp>
        <p:nvSpPr>
          <p:cNvPr id="348167" name="Rectangle 7"/>
          <p:cNvSpPr>
            <a:spLocks noGrp="1" noChangeArrowheads="1"/>
          </p:cNvSpPr>
          <p:nvPr>
            <p:ph type="body" idx="1"/>
          </p:nvPr>
        </p:nvSpPr>
        <p:spPr>
          <a:xfrm>
            <a:off x="974725" y="4560888"/>
            <a:ext cx="5365750" cy="4319587"/>
          </a:xfrm>
          <a:ln/>
        </p:spPr>
        <p:txBody>
          <a:bodyPr lIns="95655" tIns="46988" rIns="95655" bIns="46988"/>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C05991C7-A9ED-4FAE-916D-744AA17C46D1}" type="slidenum">
              <a:rPr lang="en-US"/>
              <a:pPr/>
              <a:t>5</a:t>
            </a:fld>
            <a:endParaRPr lang="en-US"/>
          </a:p>
        </p:txBody>
      </p:sp>
      <p:sp>
        <p:nvSpPr>
          <p:cNvPr id="350210" name="Rectangle 2"/>
          <p:cNvSpPr>
            <a:spLocks noChangeArrowheads="1"/>
          </p:cNvSpPr>
          <p:nvPr/>
        </p:nvSpPr>
        <p:spPr bwMode="auto">
          <a:xfrm>
            <a:off x="4144963" y="0"/>
            <a:ext cx="3170237" cy="479425"/>
          </a:xfrm>
          <a:prstGeom prst="rect">
            <a:avLst/>
          </a:prstGeom>
          <a:noFill/>
          <a:ln w="9525">
            <a:noFill/>
            <a:miter lim="800000"/>
            <a:headEnd/>
            <a:tailEnd/>
          </a:ln>
          <a:effectLst/>
        </p:spPr>
        <p:txBody>
          <a:bodyPr wrap="none" anchor="ctr"/>
          <a:lstStyle/>
          <a:p>
            <a:endParaRPr lang="en-US"/>
          </a:p>
        </p:txBody>
      </p:sp>
      <p:sp>
        <p:nvSpPr>
          <p:cNvPr id="350211" name="Rectangle 3"/>
          <p:cNvSpPr>
            <a:spLocks noChangeArrowheads="1"/>
          </p:cNvSpPr>
          <p:nvPr/>
        </p:nvSpPr>
        <p:spPr bwMode="auto">
          <a:xfrm>
            <a:off x="4144963" y="9121775"/>
            <a:ext cx="3170237" cy="479425"/>
          </a:xfrm>
          <a:prstGeom prst="rect">
            <a:avLst/>
          </a:prstGeom>
          <a:noFill/>
          <a:ln w="9525">
            <a:noFill/>
            <a:miter lim="800000"/>
            <a:headEnd/>
            <a:tailEnd/>
          </a:ln>
          <a:effectLst/>
        </p:spPr>
        <p:txBody>
          <a:bodyPr lIns="20138" tIns="0" rIns="20138" bIns="0" anchor="b"/>
          <a:lstStyle/>
          <a:p>
            <a:pPr algn="r" defTabSz="966788" eaLnBrk="0" hangingPunct="0"/>
            <a:r>
              <a:rPr lang="en-US" sz="1100" i="1">
                <a:latin typeface="Times New Roman" pitchFamily="18" charset="0"/>
                <a:cs typeface="Arial" pitchFamily="34" charset="0"/>
              </a:rPr>
              <a:t>6</a:t>
            </a:r>
          </a:p>
        </p:txBody>
      </p:sp>
      <p:sp>
        <p:nvSpPr>
          <p:cNvPr id="350212" name="Rectangle 4"/>
          <p:cNvSpPr>
            <a:spLocks noChangeArrowheads="1"/>
          </p:cNvSpPr>
          <p:nvPr/>
        </p:nvSpPr>
        <p:spPr bwMode="auto">
          <a:xfrm>
            <a:off x="0" y="9121775"/>
            <a:ext cx="3170238" cy="479425"/>
          </a:xfrm>
          <a:prstGeom prst="rect">
            <a:avLst/>
          </a:prstGeom>
          <a:noFill/>
          <a:ln w="9525">
            <a:noFill/>
            <a:miter lim="800000"/>
            <a:headEnd/>
            <a:tailEnd/>
          </a:ln>
          <a:effectLst/>
        </p:spPr>
        <p:txBody>
          <a:bodyPr wrap="none" anchor="ctr"/>
          <a:lstStyle/>
          <a:p>
            <a:endParaRPr lang="en-US"/>
          </a:p>
        </p:txBody>
      </p:sp>
      <p:sp>
        <p:nvSpPr>
          <p:cNvPr id="350213" name="Rectangle 5"/>
          <p:cNvSpPr>
            <a:spLocks noChangeArrowheads="1"/>
          </p:cNvSpPr>
          <p:nvPr/>
        </p:nvSpPr>
        <p:spPr bwMode="auto">
          <a:xfrm>
            <a:off x="0" y="0"/>
            <a:ext cx="3170238" cy="479425"/>
          </a:xfrm>
          <a:prstGeom prst="rect">
            <a:avLst/>
          </a:prstGeom>
          <a:noFill/>
          <a:ln w="9525">
            <a:noFill/>
            <a:miter lim="800000"/>
            <a:headEnd/>
            <a:tailEnd/>
          </a:ln>
          <a:effectLst/>
        </p:spPr>
        <p:txBody>
          <a:bodyPr wrap="none" anchor="ctr"/>
          <a:lstStyle/>
          <a:p>
            <a:endParaRPr lang="en-US"/>
          </a:p>
        </p:txBody>
      </p:sp>
      <p:sp>
        <p:nvSpPr>
          <p:cNvPr id="350214" name="Rectangle 6"/>
          <p:cNvSpPr>
            <a:spLocks noGrp="1" noRot="1" noChangeAspect="1" noChangeArrowheads="1" noTextEdit="1"/>
          </p:cNvSpPr>
          <p:nvPr>
            <p:ph type="sldImg"/>
          </p:nvPr>
        </p:nvSpPr>
        <p:spPr>
          <a:xfrm>
            <a:off x="1266825" y="727075"/>
            <a:ext cx="4781550" cy="3586163"/>
          </a:xfrm>
          <a:ln w="12700" cap="flat">
            <a:solidFill>
              <a:schemeClr val="tx1"/>
            </a:solidFill>
          </a:ln>
        </p:spPr>
      </p:sp>
      <p:sp>
        <p:nvSpPr>
          <p:cNvPr id="350215" name="Rectangle 7"/>
          <p:cNvSpPr>
            <a:spLocks noGrp="1" noChangeArrowheads="1"/>
          </p:cNvSpPr>
          <p:nvPr>
            <p:ph type="body" idx="1"/>
          </p:nvPr>
        </p:nvSpPr>
        <p:spPr>
          <a:xfrm>
            <a:off x="974725" y="4560888"/>
            <a:ext cx="5365750" cy="4319587"/>
          </a:xfrm>
          <a:ln/>
        </p:spPr>
        <p:txBody>
          <a:bodyPr lIns="95655" tIns="46988" rIns="95655" bIns="46988"/>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F9820C-3775-4F55-A13D-D5CE612BA878}" type="slidenum">
              <a:rPr lang="en-US"/>
              <a:pPr/>
              <a:t>6</a:t>
            </a:fld>
            <a:endParaRPr lang="en-US"/>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2277FA-715E-4E97-9E59-66AACF8D928F}" type="slidenum">
              <a:rPr lang="en-US"/>
              <a:pPr/>
              <a:t>7</a:t>
            </a:fld>
            <a:endParaRPr lang="en-US"/>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1B7708-953B-4EDB-8558-0ED62BC484A9}" type="slidenum">
              <a:rPr lang="en-US"/>
              <a:pPr/>
              <a:t>8</a:t>
            </a:fld>
            <a:endParaRPr lang="en-US"/>
          </a:p>
        </p:txBody>
      </p:sp>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F9820C-3775-4F55-A13D-D5CE612BA878}" type="slidenum">
              <a:rPr lang="en-US"/>
              <a:pPr/>
              <a:t>9</a:t>
            </a:fld>
            <a:endParaRPr lang="en-US"/>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A38D4FE-4A6D-4D5D-8397-D8BE38861C87}"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7B33702-9513-4D92-9AEC-0A719A9D27CC}"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35C0FB4-BFE9-4C9D-AD73-01B766F122A7}"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EF1E1A93-D47C-4DCB-8A33-D1E7EEADE887}"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0F4DBEC2-225A-4FE0-8A24-0CECC808E7F0}"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8D64ECC-E2D4-479E-9283-C9FA0E7C3013}"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9157175-7011-446F-AA99-A38B5EB6D934}"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3AB8C92-56FE-438A-830E-A8BD0D3CE4D4}"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87C5F1A0-00B0-4D2E-911A-316A6067BD9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8EBA8F49-1D62-4080-A4DE-A9BA13EFF891}"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8DADE7E-E2C8-4934-A7CD-DBF51C40CE2F}"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ED54F59-556B-421E-9BCC-EF3FB59A07D1}"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648C3B8-7B5D-42B6-B6B0-9FF75FB605F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E935863C-B6DD-40F6-BC4B-22EC722ADE7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tmp"/><Relationship Id="rId4" Type="http://schemas.openxmlformats.org/officeDocument/2006/relationships/image" Target="../media/image12.tmp"/></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3.w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3429000" y="914400"/>
            <a:ext cx="1828800" cy="646331"/>
          </a:xfrm>
          <a:prstGeom prst="rect">
            <a:avLst/>
          </a:prstGeom>
          <a:noFill/>
          <a:ln w="9525">
            <a:noFill/>
            <a:miter lim="800000"/>
            <a:headEnd/>
            <a:tailEnd/>
          </a:ln>
          <a:effectLst/>
        </p:spPr>
        <p:txBody>
          <a:bodyPr wrap="square">
            <a:spAutoFit/>
          </a:bodyPr>
          <a:lstStyle/>
          <a:p>
            <a:pPr marL="457200" indent="-457200"/>
            <a:r>
              <a:rPr lang="en-US" sz="3600" dirty="0">
                <a:latin typeface="Calibri" panose="020F0502020204030204" pitchFamily="34" charset="0"/>
                <a:cs typeface="Calibri" panose="020F0502020204030204" pitchFamily="34" charset="0"/>
              </a:rPr>
              <a:t>Sorting</a:t>
            </a:r>
            <a:endParaRPr lang="en-US" sz="3600" dirty="0">
              <a:solidFill>
                <a:schemeClr val="accent2">
                  <a:lumMod val="40000"/>
                  <a:lumOff val="60000"/>
                </a:schemeClr>
              </a:solidFill>
              <a:latin typeface="Calibri" panose="020F0502020204030204" pitchFamily="34" charset="0"/>
              <a:cs typeface="Calibri" panose="020F0502020204030204" pitchFamily="34" charset="0"/>
            </a:endParaRPr>
          </a:p>
        </p:txBody>
      </p:sp>
      <p:pic>
        <p:nvPicPr>
          <p:cNvPr id="465924" name="Picture 4" descr="Garbage Waste Sorting Cartoon Icons Set - Download Free Vectors, Clipart  Graphics &amp; Vector Art">
            <a:extLst>
              <a:ext uri="{FF2B5EF4-FFF2-40B4-BE49-F238E27FC236}">
                <a16:creationId xmlns:a16="http://schemas.microsoft.com/office/drawing/2014/main" id="{D28CCB13-5C29-E945-BD8D-30E10CCEA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4139" y="1905000"/>
            <a:ext cx="5835721" cy="365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3429000" y="685800"/>
            <a:ext cx="1828800" cy="646331"/>
          </a:xfrm>
          <a:prstGeom prst="rect">
            <a:avLst/>
          </a:prstGeom>
          <a:noFill/>
          <a:ln w="9525">
            <a:noFill/>
            <a:miter lim="800000"/>
            <a:headEnd/>
            <a:tailEnd/>
          </a:ln>
          <a:effectLst/>
        </p:spPr>
        <p:txBody>
          <a:bodyPr wrap="square">
            <a:spAutoFit/>
          </a:bodyPr>
          <a:lstStyle/>
          <a:p>
            <a:pPr marL="457200" indent="-457200"/>
            <a:r>
              <a:rPr lang="en-US" sz="3600" dirty="0">
                <a:latin typeface="Calibri" panose="020F0502020204030204" pitchFamily="34" charset="0"/>
                <a:cs typeface="Calibri" panose="020F0502020204030204" pitchFamily="34" charset="0"/>
              </a:rPr>
              <a:t>Indexing</a:t>
            </a:r>
            <a:endParaRPr lang="en-US" sz="3600" dirty="0">
              <a:solidFill>
                <a:schemeClr val="accent2">
                  <a:lumMod val="40000"/>
                  <a:lumOff val="60000"/>
                </a:schemeClr>
              </a:solidFill>
              <a:latin typeface="Calibri" panose="020F0502020204030204" pitchFamily="34" charset="0"/>
              <a:cs typeface="Calibri" panose="020F0502020204030204" pitchFamily="34" charset="0"/>
            </a:endParaRPr>
          </a:p>
        </p:txBody>
      </p:sp>
      <p:pic>
        <p:nvPicPr>
          <p:cNvPr id="466946" name="Picture 2" descr="Indexing in Databases. Imagine using a thousand-plus page… | by bubble |  Medium">
            <a:extLst>
              <a:ext uri="{FF2B5EF4-FFF2-40B4-BE49-F238E27FC236}">
                <a16:creationId xmlns:a16="http://schemas.microsoft.com/office/drawing/2014/main" id="{86FBC4A6-89D3-2949-936C-9D2DB5DE7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580243"/>
            <a:ext cx="6781800" cy="436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132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2747810" y="226874"/>
            <a:ext cx="3142207" cy="523220"/>
          </a:xfrm>
          <a:prstGeom prst="rect">
            <a:avLst/>
          </a:prstGeom>
          <a:noFill/>
          <a:ln w="9525">
            <a:noFill/>
            <a:miter lim="800000"/>
            <a:headEnd/>
            <a:tailEnd/>
          </a:ln>
          <a:effectLst/>
        </p:spPr>
        <p:txBody>
          <a:bodyPr wrap="none">
            <a:spAutoFit/>
          </a:bodyPr>
          <a:lstStyle/>
          <a:p>
            <a:r>
              <a:rPr lang="en-US" sz="2800" dirty="0">
                <a:latin typeface="Calibri" panose="020F0502020204030204" pitchFamily="34" charset="0"/>
                <a:cs typeface="Calibri" panose="020F0502020204030204" pitchFamily="34" charset="0"/>
              </a:rPr>
              <a:t>Motivation Example</a:t>
            </a:r>
          </a:p>
        </p:txBody>
      </p:sp>
      <p:sp>
        <p:nvSpPr>
          <p:cNvPr id="99331" name="Text Box 3"/>
          <p:cNvSpPr txBox="1">
            <a:spLocks noChangeArrowheads="1"/>
          </p:cNvSpPr>
          <p:nvPr/>
        </p:nvSpPr>
        <p:spPr bwMode="auto">
          <a:xfrm>
            <a:off x="685800" y="888594"/>
            <a:ext cx="8018337" cy="1938992"/>
          </a:xfrm>
          <a:prstGeom prst="rect">
            <a:avLst/>
          </a:prstGeom>
          <a:noFill/>
          <a:ln w="9525">
            <a:noFill/>
            <a:miter lim="800000"/>
            <a:headEnd/>
            <a:tailEnd/>
          </a:ln>
          <a:effectLst/>
        </p:spPr>
        <p:txBody>
          <a:bodyPr wrap="square">
            <a:spAutoFit/>
          </a:bodyPr>
          <a:lstStyle/>
          <a:p>
            <a:r>
              <a:rPr lang="en-US" sz="2400" dirty="0">
                <a:latin typeface="+mn-lt"/>
              </a:rPr>
              <a:t>Consider a file of Students (name, </a:t>
            </a:r>
            <a:r>
              <a:rPr lang="en-US" sz="2400" dirty="0" err="1">
                <a:latin typeface="+mn-lt"/>
              </a:rPr>
              <a:t>gpa</a:t>
            </a:r>
            <a:r>
              <a:rPr lang="en-US" sz="2400" dirty="0">
                <a:latin typeface="+mn-lt"/>
              </a:rPr>
              <a:t>) records sorted by </a:t>
            </a:r>
            <a:r>
              <a:rPr lang="en-US" sz="2400" dirty="0" err="1">
                <a:latin typeface="+mn-lt"/>
              </a:rPr>
              <a:t>gpa</a:t>
            </a:r>
            <a:endParaRPr lang="en-US" sz="2400" dirty="0">
              <a:latin typeface="+mn-lt"/>
            </a:endParaRPr>
          </a:p>
          <a:p>
            <a:pPr marL="342900" indent="-342900">
              <a:buFont typeface="Arial" panose="020B0604020202020204" pitchFamily="34" charset="0"/>
              <a:buChar char="•"/>
            </a:pPr>
            <a:r>
              <a:rPr lang="en-US" sz="2400" dirty="0">
                <a:latin typeface="+mn-lt"/>
              </a:rPr>
              <a:t>Suppose the data file has 4 data pages. </a:t>
            </a:r>
          </a:p>
          <a:p>
            <a:pPr marL="342900" indent="-342900">
              <a:buFont typeface="Arial" panose="020B0604020202020204" pitchFamily="34" charset="0"/>
              <a:buChar char="•"/>
            </a:pPr>
            <a:r>
              <a:rPr lang="en-US" sz="2400" dirty="0">
                <a:latin typeface="+mn-lt"/>
              </a:rPr>
              <a:t>Search for students whose </a:t>
            </a:r>
            <a:r>
              <a:rPr lang="en-US" sz="2400" dirty="0" err="1">
                <a:latin typeface="+mn-lt"/>
              </a:rPr>
              <a:t>gpa</a:t>
            </a:r>
            <a:r>
              <a:rPr lang="en-US" sz="2400" dirty="0">
                <a:latin typeface="+mn-lt"/>
              </a:rPr>
              <a:t> = 2.2</a:t>
            </a:r>
          </a:p>
          <a:p>
            <a:pPr marL="800100" lvl="1" indent="-342900">
              <a:buFont typeface="Arial" panose="020B0604020202020204" pitchFamily="34" charset="0"/>
              <a:buChar char="•"/>
            </a:pPr>
            <a:r>
              <a:rPr lang="en-US" sz="2400" dirty="0">
                <a:latin typeface="+mn-lt"/>
              </a:rPr>
              <a:t>Here </a:t>
            </a:r>
            <a:r>
              <a:rPr lang="en-US" sz="2400" dirty="0" err="1">
                <a:latin typeface="+mn-lt"/>
              </a:rPr>
              <a:t>gpa</a:t>
            </a:r>
            <a:r>
              <a:rPr lang="en-US" sz="2400" dirty="0">
                <a:latin typeface="+mn-lt"/>
              </a:rPr>
              <a:t> is called “search key”</a:t>
            </a:r>
          </a:p>
          <a:p>
            <a:pPr marL="342900" indent="-342900">
              <a:buFont typeface="Arial" panose="020B0604020202020204" pitchFamily="34" charset="0"/>
              <a:buChar char="•"/>
            </a:pPr>
            <a:r>
              <a:rPr lang="en-US" sz="2400" dirty="0">
                <a:latin typeface="+mn-lt"/>
              </a:rPr>
              <a:t>With binary search, how many pages need to be accessed? </a:t>
            </a:r>
          </a:p>
        </p:txBody>
      </p:sp>
      <p:sp>
        <p:nvSpPr>
          <p:cNvPr id="2" name="Rectangle 1">
            <a:extLst>
              <a:ext uri="{FF2B5EF4-FFF2-40B4-BE49-F238E27FC236}">
                <a16:creationId xmlns:a16="http://schemas.microsoft.com/office/drawing/2014/main" id="{0D3069D0-77C9-9C4A-8FA4-0CAC2D5B56DE}"/>
              </a:ext>
            </a:extLst>
          </p:cNvPr>
          <p:cNvSpPr/>
          <p:nvPr/>
        </p:nvSpPr>
        <p:spPr>
          <a:xfrm>
            <a:off x="381000" y="33528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S1, 2.0</a:t>
            </a:r>
          </a:p>
        </p:txBody>
      </p:sp>
      <p:sp>
        <p:nvSpPr>
          <p:cNvPr id="71" name="Rectangle 70">
            <a:extLst>
              <a:ext uri="{FF2B5EF4-FFF2-40B4-BE49-F238E27FC236}">
                <a16:creationId xmlns:a16="http://schemas.microsoft.com/office/drawing/2014/main" id="{C931468F-4AB0-9347-8B03-51D46B05BDF6}"/>
              </a:ext>
            </a:extLst>
          </p:cNvPr>
          <p:cNvSpPr/>
          <p:nvPr/>
        </p:nvSpPr>
        <p:spPr>
          <a:xfrm>
            <a:off x="1066800" y="33528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S2, 2.2</a:t>
            </a:r>
          </a:p>
        </p:txBody>
      </p:sp>
      <p:sp>
        <p:nvSpPr>
          <p:cNvPr id="80" name="Rectangle 79">
            <a:extLst>
              <a:ext uri="{FF2B5EF4-FFF2-40B4-BE49-F238E27FC236}">
                <a16:creationId xmlns:a16="http://schemas.microsoft.com/office/drawing/2014/main" id="{1FE2B32F-AB33-C54A-9874-71FCA0C35254}"/>
              </a:ext>
            </a:extLst>
          </p:cNvPr>
          <p:cNvSpPr/>
          <p:nvPr/>
        </p:nvSpPr>
        <p:spPr>
          <a:xfrm>
            <a:off x="2057400" y="33528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S3, 2.3</a:t>
            </a:r>
          </a:p>
        </p:txBody>
      </p:sp>
      <p:sp>
        <p:nvSpPr>
          <p:cNvPr id="84" name="Rectangle 83">
            <a:extLst>
              <a:ext uri="{FF2B5EF4-FFF2-40B4-BE49-F238E27FC236}">
                <a16:creationId xmlns:a16="http://schemas.microsoft.com/office/drawing/2014/main" id="{56DD26CA-EF5F-C244-8ADF-68D423997D5D}"/>
              </a:ext>
            </a:extLst>
          </p:cNvPr>
          <p:cNvSpPr/>
          <p:nvPr/>
        </p:nvSpPr>
        <p:spPr>
          <a:xfrm>
            <a:off x="2743200" y="33528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S4, 2.4</a:t>
            </a:r>
          </a:p>
        </p:txBody>
      </p:sp>
      <p:sp>
        <p:nvSpPr>
          <p:cNvPr id="85" name="Rectangle 84">
            <a:extLst>
              <a:ext uri="{FF2B5EF4-FFF2-40B4-BE49-F238E27FC236}">
                <a16:creationId xmlns:a16="http://schemas.microsoft.com/office/drawing/2014/main" id="{28AF2CA1-FE0A-174E-B77B-9CD5630194BB}"/>
              </a:ext>
            </a:extLst>
          </p:cNvPr>
          <p:cNvSpPr/>
          <p:nvPr/>
        </p:nvSpPr>
        <p:spPr>
          <a:xfrm>
            <a:off x="3733800" y="33528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S5, 2.4</a:t>
            </a:r>
          </a:p>
        </p:txBody>
      </p:sp>
      <p:sp>
        <p:nvSpPr>
          <p:cNvPr id="86" name="Rectangle 85">
            <a:extLst>
              <a:ext uri="{FF2B5EF4-FFF2-40B4-BE49-F238E27FC236}">
                <a16:creationId xmlns:a16="http://schemas.microsoft.com/office/drawing/2014/main" id="{F903EA94-B416-B443-B58E-F59055D316FF}"/>
              </a:ext>
            </a:extLst>
          </p:cNvPr>
          <p:cNvSpPr/>
          <p:nvPr/>
        </p:nvSpPr>
        <p:spPr>
          <a:xfrm>
            <a:off x="4419600" y="33528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S6, 2.5</a:t>
            </a:r>
          </a:p>
        </p:txBody>
      </p:sp>
      <p:sp>
        <p:nvSpPr>
          <p:cNvPr id="87" name="Rectangle 86">
            <a:extLst>
              <a:ext uri="{FF2B5EF4-FFF2-40B4-BE49-F238E27FC236}">
                <a16:creationId xmlns:a16="http://schemas.microsoft.com/office/drawing/2014/main" id="{1495365D-1123-0943-A808-B6A404CE14CF}"/>
              </a:ext>
            </a:extLst>
          </p:cNvPr>
          <p:cNvSpPr/>
          <p:nvPr/>
        </p:nvSpPr>
        <p:spPr>
          <a:xfrm>
            <a:off x="5334000" y="33528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S7, 2.6</a:t>
            </a:r>
          </a:p>
        </p:txBody>
      </p:sp>
      <p:sp>
        <p:nvSpPr>
          <p:cNvPr id="88" name="Rectangle 87">
            <a:extLst>
              <a:ext uri="{FF2B5EF4-FFF2-40B4-BE49-F238E27FC236}">
                <a16:creationId xmlns:a16="http://schemas.microsoft.com/office/drawing/2014/main" id="{E5ADB42D-6C7E-6948-BED6-FA401EEBFF06}"/>
              </a:ext>
            </a:extLst>
          </p:cNvPr>
          <p:cNvSpPr/>
          <p:nvPr/>
        </p:nvSpPr>
        <p:spPr>
          <a:xfrm>
            <a:off x="6019800" y="33528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S8, 2.7</a:t>
            </a:r>
          </a:p>
        </p:txBody>
      </p:sp>
      <p:sp>
        <p:nvSpPr>
          <p:cNvPr id="89" name="Rectangle 88">
            <a:extLst>
              <a:ext uri="{FF2B5EF4-FFF2-40B4-BE49-F238E27FC236}">
                <a16:creationId xmlns:a16="http://schemas.microsoft.com/office/drawing/2014/main" id="{22B4762E-0F3B-D144-93CF-E821EFF43F0C}"/>
              </a:ext>
            </a:extLst>
          </p:cNvPr>
          <p:cNvSpPr/>
          <p:nvPr/>
        </p:nvSpPr>
        <p:spPr>
          <a:xfrm>
            <a:off x="7162800" y="33528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S9, 2.7</a:t>
            </a:r>
          </a:p>
        </p:txBody>
      </p:sp>
      <p:sp>
        <p:nvSpPr>
          <p:cNvPr id="90" name="Rectangle 89">
            <a:extLst>
              <a:ext uri="{FF2B5EF4-FFF2-40B4-BE49-F238E27FC236}">
                <a16:creationId xmlns:a16="http://schemas.microsoft.com/office/drawing/2014/main" id="{6F7C4959-5C7F-E44E-83D6-0C929E959B59}"/>
              </a:ext>
            </a:extLst>
          </p:cNvPr>
          <p:cNvSpPr/>
          <p:nvPr/>
        </p:nvSpPr>
        <p:spPr>
          <a:xfrm>
            <a:off x="7848600" y="33528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S10, 3</a:t>
            </a:r>
          </a:p>
        </p:txBody>
      </p:sp>
      <p:sp>
        <p:nvSpPr>
          <p:cNvPr id="3" name="TextBox 2">
            <a:extLst>
              <a:ext uri="{FF2B5EF4-FFF2-40B4-BE49-F238E27FC236}">
                <a16:creationId xmlns:a16="http://schemas.microsoft.com/office/drawing/2014/main" id="{B534390F-2AB9-AC40-8C7B-E7593172B8F6}"/>
              </a:ext>
            </a:extLst>
          </p:cNvPr>
          <p:cNvSpPr txBox="1"/>
          <p:nvPr/>
        </p:nvSpPr>
        <p:spPr>
          <a:xfrm>
            <a:off x="1143000" y="3821668"/>
            <a:ext cx="409086" cy="369332"/>
          </a:xfrm>
          <a:prstGeom prst="rect">
            <a:avLst/>
          </a:prstGeom>
          <a:noFill/>
        </p:spPr>
        <p:txBody>
          <a:bodyPr wrap="none" rtlCol="0">
            <a:spAutoFit/>
          </a:bodyPr>
          <a:lstStyle/>
          <a:p>
            <a:r>
              <a:rPr lang="en-US" sz="1800" dirty="0"/>
              <a:t>P1</a:t>
            </a:r>
          </a:p>
        </p:txBody>
      </p:sp>
      <p:sp>
        <p:nvSpPr>
          <p:cNvPr id="93" name="TextBox 92">
            <a:extLst>
              <a:ext uri="{FF2B5EF4-FFF2-40B4-BE49-F238E27FC236}">
                <a16:creationId xmlns:a16="http://schemas.microsoft.com/office/drawing/2014/main" id="{FCD804F0-52DF-1F45-AF33-71003A1EF5D1}"/>
              </a:ext>
            </a:extLst>
          </p:cNvPr>
          <p:cNvSpPr txBox="1"/>
          <p:nvPr/>
        </p:nvSpPr>
        <p:spPr>
          <a:xfrm>
            <a:off x="2472108" y="3821668"/>
            <a:ext cx="445956" cy="369332"/>
          </a:xfrm>
          <a:prstGeom prst="rect">
            <a:avLst/>
          </a:prstGeom>
          <a:noFill/>
        </p:spPr>
        <p:txBody>
          <a:bodyPr wrap="none" rtlCol="0">
            <a:spAutoFit/>
          </a:bodyPr>
          <a:lstStyle/>
          <a:p>
            <a:r>
              <a:rPr lang="en-US" sz="1800" dirty="0"/>
              <a:t>P2</a:t>
            </a:r>
          </a:p>
        </p:txBody>
      </p:sp>
      <p:sp>
        <p:nvSpPr>
          <p:cNvPr id="94" name="TextBox 93">
            <a:extLst>
              <a:ext uri="{FF2B5EF4-FFF2-40B4-BE49-F238E27FC236}">
                <a16:creationId xmlns:a16="http://schemas.microsoft.com/office/drawing/2014/main" id="{30DEF3E7-E923-FB47-A35F-603E4067F953}"/>
              </a:ext>
            </a:extLst>
          </p:cNvPr>
          <p:cNvSpPr txBox="1"/>
          <p:nvPr/>
        </p:nvSpPr>
        <p:spPr>
          <a:xfrm>
            <a:off x="4180074" y="3778472"/>
            <a:ext cx="445956" cy="369332"/>
          </a:xfrm>
          <a:prstGeom prst="rect">
            <a:avLst/>
          </a:prstGeom>
          <a:noFill/>
        </p:spPr>
        <p:txBody>
          <a:bodyPr wrap="none" rtlCol="0">
            <a:spAutoFit/>
          </a:bodyPr>
          <a:lstStyle/>
          <a:p>
            <a:r>
              <a:rPr lang="en-US" sz="1800" dirty="0"/>
              <a:t>P3</a:t>
            </a:r>
          </a:p>
        </p:txBody>
      </p:sp>
      <p:sp>
        <p:nvSpPr>
          <p:cNvPr id="95" name="TextBox 94">
            <a:extLst>
              <a:ext uri="{FF2B5EF4-FFF2-40B4-BE49-F238E27FC236}">
                <a16:creationId xmlns:a16="http://schemas.microsoft.com/office/drawing/2014/main" id="{100F17AD-5889-6642-AC69-C1F180DD1849}"/>
              </a:ext>
            </a:extLst>
          </p:cNvPr>
          <p:cNvSpPr txBox="1"/>
          <p:nvPr/>
        </p:nvSpPr>
        <p:spPr>
          <a:xfrm>
            <a:off x="5878644" y="3733800"/>
            <a:ext cx="445956" cy="369332"/>
          </a:xfrm>
          <a:prstGeom prst="rect">
            <a:avLst/>
          </a:prstGeom>
          <a:noFill/>
        </p:spPr>
        <p:txBody>
          <a:bodyPr wrap="none" rtlCol="0">
            <a:spAutoFit/>
          </a:bodyPr>
          <a:lstStyle/>
          <a:p>
            <a:r>
              <a:rPr lang="en-US" sz="1800" dirty="0"/>
              <a:t>P4</a:t>
            </a:r>
          </a:p>
        </p:txBody>
      </p:sp>
      <p:sp>
        <p:nvSpPr>
          <p:cNvPr id="96" name="TextBox 95">
            <a:extLst>
              <a:ext uri="{FF2B5EF4-FFF2-40B4-BE49-F238E27FC236}">
                <a16:creationId xmlns:a16="http://schemas.microsoft.com/office/drawing/2014/main" id="{7333F3F3-07D9-BC43-9AF7-0E7EEA493833}"/>
              </a:ext>
            </a:extLst>
          </p:cNvPr>
          <p:cNvSpPr txBox="1"/>
          <p:nvPr/>
        </p:nvSpPr>
        <p:spPr>
          <a:xfrm>
            <a:off x="7631244" y="3733800"/>
            <a:ext cx="445956" cy="369332"/>
          </a:xfrm>
          <a:prstGeom prst="rect">
            <a:avLst/>
          </a:prstGeom>
          <a:noFill/>
        </p:spPr>
        <p:txBody>
          <a:bodyPr wrap="none" rtlCol="0">
            <a:spAutoFit/>
          </a:bodyPr>
          <a:lstStyle/>
          <a:p>
            <a:r>
              <a:rPr lang="en-US" sz="1800" dirty="0"/>
              <a:t>P5</a:t>
            </a:r>
          </a:p>
        </p:txBody>
      </p:sp>
      <p:sp>
        <p:nvSpPr>
          <p:cNvPr id="4" name="TextBox 3">
            <a:extLst>
              <a:ext uri="{FF2B5EF4-FFF2-40B4-BE49-F238E27FC236}">
                <a16:creationId xmlns:a16="http://schemas.microsoft.com/office/drawing/2014/main" id="{4C19AD9F-07EB-5C40-B735-FB5EDC20B537}"/>
              </a:ext>
            </a:extLst>
          </p:cNvPr>
          <p:cNvSpPr txBox="1"/>
          <p:nvPr/>
        </p:nvSpPr>
        <p:spPr>
          <a:xfrm>
            <a:off x="2918064" y="4416906"/>
            <a:ext cx="1342034" cy="400110"/>
          </a:xfrm>
          <a:prstGeom prst="rect">
            <a:avLst/>
          </a:prstGeom>
          <a:noFill/>
        </p:spPr>
        <p:txBody>
          <a:bodyPr wrap="none" rtlCol="0">
            <a:spAutoFit/>
          </a:bodyPr>
          <a:lstStyle/>
          <a:p>
            <a:r>
              <a:rPr lang="en-US" dirty="0"/>
              <a:t>data page</a:t>
            </a:r>
          </a:p>
        </p:txBody>
      </p:sp>
      <p:cxnSp>
        <p:nvCxnSpPr>
          <p:cNvPr id="6" name="Straight Arrow Connector 5">
            <a:extLst>
              <a:ext uri="{FF2B5EF4-FFF2-40B4-BE49-F238E27FC236}">
                <a16:creationId xmlns:a16="http://schemas.microsoft.com/office/drawing/2014/main" id="{FD580DD1-1CEA-4944-AEA1-EC6AD738E0BB}"/>
              </a:ext>
            </a:extLst>
          </p:cNvPr>
          <p:cNvCxnSpPr>
            <a:cxnSpLocks/>
            <a:stCxn id="4" idx="0"/>
          </p:cNvCxnSpPr>
          <p:nvPr/>
        </p:nvCxnSpPr>
        <p:spPr>
          <a:xfrm flipV="1">
            <a:off x="3589081" y="3752526"/>
            <a:ext cx="183035" cy="664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87318E0-0DCD-9143-90E6-5EF734BB127C}"/>
              </a:ext>
            </a:extLst>
          </p:cNvPr>
          <p:cNvSpPr txBox="1"/>
          <p:nvPr/>
        </p:nvSpPr>
        <p:spPr>
          <a:xfrm>
            <a:off x="2650494" y="5337693"/>
            <a:ext cx="3071675" cy="400110"/>
          </a:xfrm>
          <a:prstGeom prst="rect">
            <a:avLst/>
          </a:prstGeom>
          <a:noFill/>
        </p:spPr>
        <p:txBody>
          <a:bodyPr wrap="none" rtlCol="0">
            <a:spAutoFit/>
          </a:bodyPr>
          <a:lstStyle/>
          <a:p>
            <a:r>
              <a:rPr lang="en-US" dirty="0"/>
              <a:t>data file: all data pages </a:t>
            </a:r>
          </a:p>
        </p:txBody>
      </p:sp>
      <p:cxnSp>
        <p:nvCxnSpPr>
          <p:cNvPr id="98" name="Straight Arrow Connector 97">
            <a:extLst>
              <a:ext uri="{FF2B5EF4-FFF2-40B4-BE49-F238E27FC236}">
                <a16:creationId xmlns:a16="http://schemas.microsoft.com/office/drawing/2014/main" id="{A27AF8D3-9203-3946-9FE4-A7517CB1C42B}"/>
              </a:ext>
            </a:extLst>
          </p:cNvPr>
          <p:cNvCxnSpPr>
            <a:cxnSpLocks/>
            <a:endCxn id="84" idx="2"/>
          </p:cNvCxnSpPr>
          <p:nvPr/>
        </p:nvCxnSpPr>
        <p:spPr>
          <a:xfrm flipH="1" flipV="1">
            <a:off x="3086100" y="3733800"/>
            <a:ext cx="239922" cy="694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57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3086100" y="202794"/>
            <a:ext cx="3114955" cy="523220"/>
          </a:xfrm>
          <a:prstGeom prst="rect">
            <a:avLst/>
          </a:prstGeom>
          <a:noFill/>
          <a:ln w="9525">
            <a:noFill/>
            <a:miter lim="800000"/>
            <a:headEnd/>
            <a:tailEnd/>
          </a:ln>
          <a:effectLst/>
        </p:spPr>
        <p:txBody>
          <a:bodyPr wrap="none">
            <a:spAutoFit/>
          </a:bodyPr>
          <a:lstStyle/>
          <a:p>
            <a:r>
              <a:rPr lang="en-US" sz="2800" dirty="0">
                <a:latin typeface="Calibri" panose="020F0502020204030204" pitchFamily="34" charset="0"/>
                <a:cs typeface="Calibri" panose="020F0502020204030204" pitchFamily="34" charset="0"/>
              </a:rPr>
              <a:t>How</a:t>
            </a:r>
            <a:r>
              <a:rPr lang="en-US" sz="2800" dirty="0">
                <a:latin typeface="+mn-lt"/>
              </a:rPr>
              <a:t> about indexing</a:t>
            </a:r>
          </a:p>
        </p:txBody>
      </p:sp>
      <p:sp>
        <p:nvSpPr>
          <p:cNvPr id="99331" name="Text Box 3"/>
          <p:cNvSpPr txBox="1">
            <a:spLocks noChangeArrowheads="1"/>
          </p:cNvSpPr>
          <p:nvPr/>
        </p:nvSpPr>
        <p:spPr bwMode="auto">
          <a:xfrm>
            <a:off x="685800" y="888594"/>
            <a:ext cx="8018337" cy="1569660"/>
          </a:xfrm>
          <a:prstGeom prst="rect">
            <a:avLst/>
          </a:prstGeom>
          <a:noFill/>
          <a:ln w="9525">
            <a:noFill/>
            <a:miter lim="800000"/>
            <a:headEnd/>
            <a:tailEnd/>
          </a:ln>
          <a:effectLst/>
        </p:spPr>
        <p:txBody>
          <a:bodyPr wrap="square">
            <a:spAutoFit/>
          </a:bodyPr>
          <a:lstStyle/>
          <a:p>
            <a:r>
              <a:rPr lang="en-US" sz="2400" dirty="0">
                <a:latin typeface="Calibri" panose="020F0502020204030204" pitchFamily="34" charset="0"/>
                <a:cs typeface="Calibri" panose="020F0502020204030204" pitchFamily="34" charset="0"/>
              </a:rPr>
              <a:t>Consider a file of Students (name, </a:t>
            </a:r>
            <a:r>
              <a:rPr lang="en-US" sz="2400" dirty="0" err="1">
                <a:latin typeface="Calibri" panose="020F0502020204030204" pitchFamily="34" charset="0"/>
                <a:cs typeface="Calibri" panose="020F0502020204030204" pitchFamily="34" charset="0"/>
              </a:rPr>
              <a:t>gpa</a:t>
            </a:r>
            <a:r>
              <a:rPr lang="en-US" sz="2400" dirty="0">
                <a:latin typeface="Calibri" panose="020F0502020204030204" pitchFamily="34" charset="0"/>
                <a:cs typeface="Calibri" panose="020F0502020204030204" pitchFamily="34" charset="0"/>
              </a:rPr>
              <a:t>) records sorted by gap</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Suppose there are 4 pages. </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Search for students whose </a:t>
            </a:r>
            <a:r>
              <a:rPr lang="en-US" sz="2400" dirty="0" err="1">
                <a:latin typeface="Calibri" panose="020F0502020204030204" pitchFamily="34" charset="0"/>
                <a:cs typeface="Calibri" panose="020F0502020204030204" pitchFamily="34" charset="0"/>
              </a:rPr>
              <a:t>gpa</a:t>
            </a:r>
            <a:r>
              <a:rPr lang="en-US" sz="2400" dirty="0">
                <a:latin typeface="Calibri" panose="020F0502020204030204" pitchFamily="34" charset="0"/>
                <a:cs typeface="Calibri" panose="020F0502020204030204" pitchFamily="34" charset="0"/>
              </a:rPr>
              <a:t> &gt;2.6</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With binary search, how many pages need to be accessed? </a:t>
            </a:r>
          </a:p>
        </p:txBody>
      </p:sp>
      <p:sp>
        <p:nvSpPr>
          <p:cNvPr id="2" name="Rectangle 1">
            <a:extLst>
              <a:ext uri="{FF2B5EF4-FFF2-40B4-BE49-F238E27FC236}">
                <a16:creationId xmlns:a16="http://schemas.microsoft.com/office/drawing/2014/main" id="{0D3069D0-77C9-9C4A-8FA4-0CAC2D5B56DE}"/>
              </a:ext>
            </a:extLst>
          </p:cNvPr>
          <p:cNvSpPr/>
          <p:nvPr/>
        </p:nvSpPr>
        <p:spPr>
          <a:xfrm>
            <a:off x="533400" y="4638216"/>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 2.0</a:t>
            </a:r>
          </a:p>
        </p:txBody>
      </p:sp>
      <p:sp>
        <p:nvSpPr>
          <p:cNvPr id="71" name="Rectangle 70">
            <a:extLst>
              <a:ext uri="{FF2B5EF4-FFF2-40B4-BE49-F238E27FC236}">
                <a16:creationId xmlns:a16="http://schemas.microsoft.com/office/drawing/2014/main" id="{C931468F-4AB0-9347-8B03-51D46B05BDF6}"/>
              </a:ext>
            </a:extLst>
          </p:cNvPr>
          <p:cNvSpPr/>
          <p:nvPr/>
        </p:nvSpPr>
        <p:spPr>
          <a:xfrm>
            <a:off x="1219200" y="4638216"/>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 2.2</a:t>
            </a:r>
          </a:p>
        </p:txBody>
      </p:sp>
      <p:sp>
        <p:nvSpPr>
          <p:cNvPr id="80" name="Rectangle 79">
            <a:extLst>
              <a:ext uri="{FF2B5EF4-FFF2-40B4-BE49-F238E27FC236}">
                <a16:creationId xmlns:a16="http://schemas.microsoft.com/office/drawing/2014/main" id="{1FE2B32F-AB33-C54A-9874-71FCA0C35254}"/>
              </a:ext>
            </a:extLst>
          </p:cNvPr>
          <p:cNvSpPr/>
          <p:nvPr/>
        </p:nvSpPr>
        <p:spPr>
          <a:xfrm>
            <a:off x="2209800" y="4638216"/>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 2.3</a:t>
            </a:r>
          </a:p>
        </p:txBody>
      </p:sp>
      <p:sp>
        <p:nvSpPr>
          <p:cNvPr id="84" name="Rectangle 83">
            <a:extLst>
              <a:ext uri="{FF2B5EF4-FFF2-40B4-BE49-F238E27FC236}">
                <a16:creationId xmlns:a16="http://schemas.microsoft.com/office/drawing/2014/main" id="{56DD26CA-EF5F-C244-8ADF-68D423997D5D}"/>
              </a:ext>
            </a:extLst>
          </p:cNvPr>
          <p:cNvSpPr/>
          <p:nvPr/>
        </p:nvSpPr>
        <p:spPr>
          <a:xfrm>
            <a:off x="2895600" y="4638216"/>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 2.4</a:t>
            </a:r>
          </a:p>
        </p:txBody>
      </p:sp>
      <p:sp>
        <p:nvSpPr>
          <p:cNvPr id="85" name="Rectangle 84">
            <a:extLst>
              <a:ext uri="{FF2B5EF4-FFF2-40B4-BE49-F238E27FC236}">
                <a16:creationId xmlns:a16="http://schemas.microsoft.com/office/drawing/2014/main" id="{28AF2CA1-FE0A-174E-B77B-9CD5630194BB}"/>
              </a:ext>
            </a:extLst>
          </p:cNvPr>
          <p:cNvSpPr/>
          <p:nvPr/>
        </p:nvSpPr>
        <p:spPr>
          <a:xfrm>
            <a:off x="3886200" y="4638216"/>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 2.4</a:t>
            </a:r>
          </a:p>
        </p:txBody>
      </p:sp>
      <p:sp>
        <p:nvSpPr>
          <p:cNvPr id="86" name="Rectangle 85">
            <a:extLst>
              <a:ext uri="{FF2B5EF4-FFF2-40B4-BE49-F238E27FC236}">
                <a16:creationId xmlns:a16="http://schemas.microsoft.com/office/drawing/2014/main" id="{F903EA94-B416-B443-B58E-F59055D316FF}"/>
              </a:ext>
            </a:extLst>
          </p:cNvPr>
          <p:cNvSpPr/>
          <p:nvPr/>
        </p:nvSpPr>
        <p:spPr>
          <a:xfrm>
            <a:off x="4572000" y="4638216"/>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 2.5</a:t>
            </a:r>
          </a:p>
        </p:txBody>
      </p:sp>
      <p:sp>
        <p:nvSpPr>
          <p:cNvPr id="87" name="Rectangle 86">
            <a:extLst>
              <a:ext uri="{FF2B5EF4-FFF2-40B4-BE49-F238E27FC236}">
                <a16:creationId xmlns:a16="http://schemas.microsoft.com/office/drawing/2014/main" id="{1495365D-1123-0943-A808-B6A404CE14CF}"/>
              </a:ext>
            </a:extLst>
          </p:cNvPr>
          <p:cNvSpPr/>
          <p:nvPr/>
        </p:nvSpPr>
        <p:spPr>
          <a:xfrm>
            <a:off x="5486400" y="4638216"/>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 2.6</a:t>
            </a:r>
          </a:p>
        </p:txBody>
      </p:sp>
      <p:sp>
        <p:nvSpPr>
          <p:cNvPr id="88" name="Rectangle 87">
            <a:extLst>
              <a:ext uri="{FF2B5EF4-FFF2-40B4-BE49-F238E27FC236}">
                <a16:creationId xmlns:a16="http://schemas.microsoft.com/office/drawing/2014/main" id="{E5ADB42D-6C7E-6948-BED6-FA401EEBFF06}"/>
              </a:ext>
            </a:extLst>
          </p:cNvPr>
          <p:cNvSpPr/>
          <p:nvPr/>
        </p:nvSpPr>
        <p:spPr>
          <a:xfrm>
            <a:off x="6172200" y="4638216"/>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 2.7</a:t>
            </a:r>
          </a:p>
        </p:txBody>
      </p:sp>
      <p:sp>
        <p:nvSpPr>
          <p:cNvPr id="89" name="Rectangle 88">
            <a:extLst>
              <a:ext uri="{FF2B5EF4-FFF2-40B4-BE49-F238E27FC236}">
                <a16:creationId xmlns:a16="http://schemas.microsoft.com/office/drawing/2014/main" id="{22B4762E-0F3B-D144-93CF-E821EFF43F0C}"/>
              </a:ext>
            </a:extLst>
          </p:cNvPr>
          <p:cNvSpPr/>
          <p:nvPr/>
        </p:nvSpPr>
        <p:spPr>
          <a:xfrm>
            <a:off x="7315200" y="4638216"/>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 2.7</a:t>
            </a:r>
          </a:p>
        </p:txBody>
      </p:sp>
      <p:sp>
        <p:nvSpPr>
          <p:cNvPr id="90" name="Rectangle 89">
            <a:extLst>
              <a:ext uri="{FF2B5EF4-FFF2-40B4-BE49-F238E27FC236}">
                <a16:creationId xmlns:a16="http://schemas.microsoft.com/office/drawing/2014/main" id="{6F7C4959-5C7F-E44E-83D6-0C929E959B59}"/>
              </a:ext>
            </a:extLst>
          </p:cNvPr>
          <p:cNvSpPr/>
          <p:nvPr/>
        </p:nvSpPr>
        <p:spPr>
          <a:xfrm>
            <a:off x="8001000" y="4638216"/>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 3</a:t>
            </a:r>
          </a:p>
        </p:txBody>
      </p:sp>
      <p:sp>
        <p:nvSpPr>
          <p:cNvPr id="3" name="TextBox 2">
            <a:extLst>
              <a:ext uri="{FF2B5EF4-FFF2-40B4-BE49-F238E27FC236}">
                <a16:creationId xmlns:a16="http://schemas.microsoft.com/office/drawing/2014/main" id="{B534390F-2AB9-AC40-8C7B-E7593172B8F6}"/>
              </a:ext>
            </a:extLst>
          </p:cNvPr>
          <p:cNvSpPr txBox="1"/>
          <p:nvPr/>
        </p:nvSpPr>
        <p:spPr>
          <a:xfrm>
            <a:off x="1295400" y="5107084"/>
            <a:ext cx="409086" cy="369332"/>
          </a:xfrm>
          <a:prstGeom prst="rect">
            <a:avLst/>
          </a:prstGeom>
          <a:noFill/>
        </p:spPr>
        <p:txBody>
          <a:bodyPr wrap="none" rtlCol="0">
            <a:spAutoFit/>
          </a:bodyPr>
          <a:lstStyle/>
          <a:p>
            <a:r>
              <a:rPr lang="en-US" sz="1800" dirty="0"/>
              <a:t>P1</a:t>
            </a:r>
          </a:p>
        </p:txBody>
      </p:sp>
      <p:sp>
        <p:nvSpPr>
          <p:cNvPr id="93" name="TextBox 92">
            <a:extLst>
              <a:ext uri="{FF2B5EF4-FFF2-40B4-BE49-F238E27FC236}">
                <a16:creationId xmlns:a16="http://schemas.microsoft.com/office/drawing/2014/main" id="{FCD804F0-52DF-1F45-AF33-71003A1EF5D1}"/>
              </a:ext>
            </a:extLst>
          </p:cNvPr>
          <p:cNvSpPr txBox="1"/>
          <p:nvPr/>
        </p:nvSpPr>
        <p:spPr>
          <a:xfrm>
            <a:off x="2624508" y="5107084"/>
            <a:ext cx="445956" cy="369332"/>
          </a:xfrm>
          <a:prstGeom prst="rect">
            <a:avLst/>
          </a:prstGeom>
          <a:noFill/>
        </p:spPr>
        <p:txBody>
          <a:bodyPr wrap="none" rtlCol="0">
            <a:spAutoFit/>
          </a:bodyPr>
          <a:lstStyle/>
          <a:p>
            <a:r>
              <a:rPr lang="en-US" sz="1800" dirty="0"/>
              <a:t>P2</a:t>
            </a:r>
          </a:p>
        </p:txBody>
      </p:sp>
      <p:sp>
        <p:nvSpPr>
          <p:cNvPr id="94" name="TextBox 93">
            <a:extLst>
              <a:ext uri="{FF2B5EF4-FFF2-40B4-BE49-F238E27FC236}">
                <a16:creationId xmlns:a16="http://schemas.microsoft.com/office/drawing/2014/main" id="{30DEF3E7-E923-FB47-A35F-603E4067F953}"/>
              </a:ext>
            </a:extLst>
          </p:cNvPr>
          <p:cNvSpPr txBox="1"/>
          <p:nvPr/>
        </p:nvSpPr>
        <p:spPr>
          <a:xfrm>
            <a:off x="4332474" y="5063888"/>
            <a:ext cx="445956" cy="369332"/>
          </a:xfrm>
          <a:prstGeom prst="rect">
            <a:avLst/>
          </a:prstGeom>
          <a:noFill/>
        </p:spPr>
        <p:txBody>
          <a:bodyPr wrap="none" rtlCol="0">
            <a:spAutoFit/>
          </a:bodyPr>
          <a:lstStyle/>
          <a:p>
            <a:r>
              <a:rPr lang="en-US" sz="1800" dirty="0"/>
              <a:t>P3</a:t>
            </a:r>
          </a:p>
        </p:txBody>
      </p:sp>
      <p:sp>
        <p:nvSpPr>
          <p:cNvPr id="95" name="TextBox 94">
            <a:extLst>
              <a:ext uri="{FF2B5EF4-FFF2-40B4-BE49-F238E27FC236}">
                <a16:creationId xmlns:a16="http://schemas.microsoft.com/office/drawing/2014/main" id="{100F17AD-5889-6642-AC69-C1F180DD1849}"/>
              </a:ext>
            </a:extLst>
          </p:cNvPr>
          <p:cNvSpPr txBox="1"/>
          <p:nvPr/>
        </p:nvSpPr>
        <p:spPr>
          <a:xfrm>
            <a:off x="6031044" y="5019216"/>
            <a:ext cx="445956" cy="369332"/>
          </a:xfrm>
          <a:prstGeom prst="rect">
            <a:avLst/>
          </a:prstGeom>
          <a:noFill/>
        </p:spPr>
        <p:txBody>
          <a:bodyPr wrap="none" rtlCol="0">
            <a:spAutoFit/>
          </a:bodyPr>
          <a:lstStyle/>
          <a:p>
            <a:r>
              <a:rPr lang="en-US" sz="1800" dirty="0"/>
              <a:t>P4</a:t>
            </a:r>
          </a:p>
        </p:txBody>
      </p:sp>
      <p:sp>
        <p:nvSpPr>
          <p:cNvPr id="96" name="TextBox 95">
            <a:extLst>
              <a:ext uri="{FF2B5EF4-FFF2-40B4-BE49-F238E27FC236}">
                <a16:creationId xmlns:a16="http://schemas.microsoft.com/office/drawing/2014/main" id="{7333F3F3-07D9-BC43-9AF7-0E7EEA493833}"/>
              </a:ext>
            </a:extLst>
          </p:cNvPr>
          <p:cNvSpPr txBox="1"/>
          <p:nvPr/>
        </p:nvSpPr>
        <p:spPr>
          <a:xfrm>
            <a:off x="7783644" y="5019216"/>
            <a:ext cx="445956" cy="369332"/>
          </a:xfrm>
          <a:prstGeom prst="rect">
            <a:avLst/>
          </a:prstGeom>
          <a:noFill/>
        </p:spPr>
        <p:txBody>
          <a:bodyPr wrap="none" rtlCol="0">
            <a:spAutoFit/>
          </a:bodyPr>
          <a:lstStyle/>
          <a:p>
            <a:r>
              <a:rPr lang="en-US" sz="1800" dirty="0"/>
              <a:t>P5</a:t>
            </a:r>
          </a:p>
        </p:txBody>
      </p:sp>
      <p:sp>
        <p:nvSpPr>
          <p:cNvPr id="19" name="Rectangle 18">
            <a:extLst>
              <a:ext uri="{FF2B5EF4-FFF2-40B4-BE49-F238E27FC236}">
                <a16:creationId xmlns:a16="http://schemas.microsoft.com/office/drawing/2014/main" id="{793C6747-BA9A-954A-970A-AF88CAAD4054}"/>
              </a:ext>
            </a:extLst>
          </p:cNvPr>
          <p:cNvSpPr/>
          <p:nvPr/>
        </p:nvSpPr>
        <p:spPr>
          <a:xfrm>
            <a:off x="1981200" y="3571416"/>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2.0</a:t>
            </a:r>
          </a:p>
        </p:txBody>
      </p:sp>
      <p:sp>
        <p:nvSpPr>
          <p:cNvPr id="20" name="Rectangle 19">
            <a:extLst>
              <a:ext uri="{FF2B5EF4-FFF2-40B4-BE49-F238E27FC236}">
                <a16:creationId xmlns:a16="http://schemas.microsoft.com/office/drawing/2014/main" id="{137196F6-47C8-AB4F-ABB3-23B38D31F0A4}"/>
              </a:ext>
            </a:extLst>
          </p:cNvPr>
          <p:cNvSpPr/>
          <p:nvPr/>
        </p:nvSpPr>
        <p:spPr>
          <a:xfrm>
            <a:off x="2362200" y="3571416"/>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9" name="Rectangle 38">
            <a:extLst>
              <a:ext uri="{FF2B5EF4-FFF2-40B4-BE49-F238E27FC236}">
                <a16:creationId xmlns:a16="http://schemas.microsoft.com/office/drawing/2014/main" id="{7F10AF74-CEBB-9D47-BFA4-9DBF4440B9E2}"/>
              </a:ext>
            </a:extLst>
          </p:cNvPr>
          <p:cNvSpPr/>
          <p:nvPr/>
        </p:nvSpPr>
        <p:spPr>
          <a:xfrm>
            <a:off x="2514600" y="3571416"/>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2.2</a:t>
            </a:r>
          </a:p>
        </p:txBody>
      </p:sp>
      <p:sp>
        <p:nvSpPr>
          <p:cNvPr id="40" name="Rectangle 39">
            <a:extLst>
              <a:ext uri="{FF2B5EF4-FFF2-40B4-BE49-F238E27FC236}">
                <a16:creationId xmlns:a16="http://schemas.microsoft.com/office/drawing/2014/main" id="{AE9363BF-392C-F14F-A691-EFD7C0493E4B}"/>
              </a:ext>
            </a:extLst>
          </p:cNvPr>
          <p:cNvSpPr/>
          <p:nvPr/>
        </p:nvSpPr>
        <p:spPr>
          <a:xfrm>
            <a:off x="2895600" y="3571416"/>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1" name="Rectangle 40">
            <a:extLst>
              <a:ext uri="{FF2B5EF4-FFF2-40B4-BE49-F238E27FC236}">
                <a16:creationId xmlns:a16="http://schemas.microsoft.com/office/drawing/2014/main" id="{5FA44518-9E2A-414F-99E1-987643B57D9B}"/>
              </a:ext>
            </a:extLst>
          </p:cNvPr>
          <p:cNvSpPr/>
          <p:nvPr/>
        </p:nvSpPr>
        <p:spPr>
          <a:xfrm>
            <a:off x="3048000" y="3571416"/>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2.3</a:t>
            </a:r>
          </a:p>
        </p:txBody>
      </p:sp>
      <p:sp>
        <p:nvSpPr>
          <p:cNvPr id="42" name="Rectangle 41">
            <a:extLst>
              <a:ext uri="{FF2B5EF4-FFF2-40B4-BE49-F238E27FC236}">
                <a16:creationId xmlns:a16="http://schemas.microsoft.com/office/drawing/2014/main" id="{FF19DC60-2EE4-E445-B05E-ABA5F75E80F0}"/>
              </a:ext>
            </a:extLst>
          </p:cNvPr>
          <p:cNvSpPr/>
          <p:nvPr/>
        </p:nvSpPr>
        <p:spPr>
          <a:xfrm>
            <a:off x="3429000" y="3571416"/>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3" name="Rectangle 42">
            <a:extLst>
              <a:ext uri="{FF2B5EF4-FFF2-40B4-BE49-F238E27FC236}">
                <a16:creationId xmlns:a16="http://schemas.microsoft.com/office/drawing/2014/main" id="{55DA6BDB-1CF4-2147-AC41-B8F6FA36B974}"/>
              </a:ext>
            </a:extLst>
          </p:cNvPr>
          <p:cNvSpPr/>
          <p:nvPr/>
        </p:nvSpPr>
        <p:spPr>
          <a:xfrm>
            <a:off x="3581400" y="3571416"/>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2.4</a:t>
            </a:r>
          </a:p>
        </p:txBody>
      </p:sp>
      <p:sp>
        <p:nvSpPr>
          <p:cNvPr id="44" name="Rectangle 43">
            <a:extLst>
              <a:ext uri="{FF2B5EF4-FFF2-40B4-BE49-F238E27FC236}">
                <a16:creationId xmlns:a16="http://schemas.microsoft.com/office/drawing/2014/main" id="{1D7A63AA-305B-324F-BC8A-C20424649DA7}"/>
              </a:ext>
            </a:extLst>
          </p:cNvPr>
          <p:cNvSpPr/>
          <p:nvPr/>
        </p:nvSpPr>
        <p:spPr>
          <a:xfrm>
            <a:off x="3962400" y="3571416"/>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5" name="Rectangle 44">
            <a:extLst>
              <a:ext uri="{FF2B5EF4-FFF2-40B4-BE49-F238E27FC236}">
                <a16:creationId xmlns:a16="http://schemas.microsoft.com/office/drawing/2014/main" id="{43D6A557-B231-304C-8424-C525B180972B}"/>
              </a:ext>
            </a:extLst>
          </p:cNvPr>
          <p:cNvSpPr/>
          <p:nvPr/>
        </p:nvSpPr>
        <p:spPr>
          <a:xfrm>
            <a:off x="4114800" y="3571416"/>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2.4</a:t>
            </a:r>
          </a:p>
        </p:txBody>
      </p:sp>
      <p:sp>
        <p:nvSpPr>
          <p:cNvPr id="46" name="Rectangle 45">
            <a:extLst>
              <a:ext uri="{FF2B5EF4-FFF2-40B4-BE49-F238E27FC236}">
                <a16:creationId xmlns:a16="http://schemas.microsoft.com/office/drawing/2014/main" id="{812439D8-4BA6-EF49-BA06-12CBC406D8AD}"/>
              </a:ext>
            </a:extLst>
          </p:cNvPr>
          <p:cNvSpPr/>
          <p:nvPr/>
        </p:nvSpPr>
        <p:spPr>
          <a:xfrm>
            <a:off x="4495800" y="3571416"/>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7" name="Rectangle 46">
            <a:extLst>
              <a:ext uri="{FF2B5EF4-FFF2-40B4-BE49-F238E27FC236}">
                <a16:creationId xmlns:a16="http://schemas.microsoft.com/office/drawing/2014/main" id="{26FA958F-D7E3-814D-8615-9A698F8C585D}"/>
              </a:ext>
            </a:extLst>
          </p:cNvPr>
          <p:cNvSpPr/>
          <p:nvPr/>
        </p:nvSpPr>
        <p:spPr>
          <a:xfrm>
            <a:off x="4648200" y="3571416"/>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2.5</a:t>
            </a:r>
          </a:p>
        </p:txBody>
      </p:sp>
      <p:sp>
        <p:nvSpPr>
          <p:cNvPr id="48" name="Rectangle 47">
            <a:extLst>
              <a:ext uri="{FF2B5EF4-FFF2-40B4-BE49-F238E27FC236}">
                <a16:creationId xmlns:a16="http://schemas.microsoft.com/office/drawing/2014/main" id="{55082300-D00E-5D42-A39C-413F30E82DE0}"/>
              </a:ext>
            </a:extLst>
          </p:cNvPr>
          <p:cNvSpPr/>
          <p:nvPr/>
        </p:nvSpPr>
        <p:spPr>
          <a:xfrm>
            <a:off x="5029200" y="3571416"/>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9" name="Rectangle 48">
            <a:extLst>
              <a:ext uri="{FF2B5EF4-FFF2-40B4-BE49-F238E27FC236}">
                <a16:creationId xmlns:a16="http://schemas.microsoft.com/office/drawing/2014/main" id="{B0AA4921-1E51-5241-B585-B6BF8EAB1ACE}"/>
              </a:ext>
            </a:extLst>
          </p:cNvPr>
          <p:cNvSpPr/>
          <p:nvPr/>
        </p:nvSpPr>
        <p:spPr>
          <a:xfrm>
            <a:off x="5181600" y="3571416"/>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2.6</a:t>
            </a:r>
          </a:p>
        </p:txBody>
      </p:sp>
      <p:sp>
        <p:nvSpPr>
          <p:cNvPr id="50" name="Rectangle 49">
            <a:extLst>
              <a:ext uri="{FF2B5EF4-FFF2-40B4-BE49-F238E27FC236}">
                <a16:creationId xmlns:a16="http://schemas.microsoft.com/office/drawing/2014/main" id="{1CF8D75D-854B-D44F-96FB-3BB8EEDD3024}"/>
              </a:ext>
            </a:extLst>
          </p:cNvPr>
          <p:cNvSpPr/>
          <p:nvPr/>
        </p:nvSpPr>
        <p:spPr>
          <a:xfrm>
            <a:off x="5562600" y="3571416"/>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1" name="Rectangle 50">
            <a:extLst>
              <a:ext uri="{FF2B5EF4-FFF2-40B4-BE49-F238E27FC236}">
                <a16:creationId xmlns:a16="http://schemas.microsoft.com/office/drawing/2014/main" id="{BF7288CB-FC35-8943-A5BF-E4A22986AAB4}"/>
              </a:ext>
            </a:extLst>
          </p:cNvPr>
          <p:cNvSpPr/>
          <p:nvPr/>
        </p:nvSpPr>
        <p:spPr>
          <a:xfrm>
            <a:off x="5715000" y="3571416"/>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2.7</a:t>
            </a:r>
          </a:p>
        </p:txBody>
      </p:sp>
      <p:sp>
        <p:nvSpPr>
          <p:cNvPr id="52" name="Rectangle 51">
            <a:extLst>
              <a:ext uri="{FF2B5EF4-FFF2-40B4-BE49-F238E27FC236}">
                <a16:creationId xmlns:a16="http://schemas.microsoft.com/office/drawing/2014/main" id="{92305E7E-0BDA-6D44-8E55-B7C3AB4108BA}"/>
              </a:ext>
            </a:extLst>
          </p:cNvPr>
          <p:cNvSpPr/>
          <p:nvPr/>
        </p:nvSpPr>
        <p:spPr>
          <a:xfrm>
            <a:off x="6096000" y="3571416"/>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4" name="Rectangle 53">
            <a:extLst>
              <a:ext uri="{FF2B5EF4-FFF2-40B4-BE49-F238E27FC236}">
                <a16:creationId xmlns:a16="http://schemas.microsoft.com/office/drawing/2014/main" id="{A8D26207-6C2D-604D-A496-1D8300A6A7BC}"/>
              </a:ext>
            </a:extLst>
          </p:cNvPr>
          <p:cNvSpPr/>
          <p:nvPr/>
        </p:nvSpPr>
        <p:spPr>
          <a:xfrm>
            <a:off x="6248400" y="3571416"/>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2.7</a:t>
            </a:r>
          </a:p>
        </p:txBody>
      </p:sp>
      <p:sp>
        <p:nvSpPr>
          <p:cNvPr id="55" name="Rectangle 54">
            <a:extLst>
              <a:ext uri="{FF2B5EF4-FFF2-40B4-BE49-F238E27FC236}">
                <a16:creationId xmlns:a16="http://schemas.microsoft.com/office/drawing/2014/main" id="{FA320F76-3EC2-B14E-BDB5-A951B6C3A446}"/>
              </a:ext>
            </a:extLst>
          </p:cNvPr>
          <p:cNvSpPr/>
          <p:nvPr/>
        </p:nvSpPr>
        <p:spPr>
          <a:xfrm>
            <a:off x="6629400" y="3571416"/>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6" name="Rectangle 55">
            <a:extLst>
              <a:ext uri="{FF2B5EF4-FFF2-40B4-BE49-F238E27FC236}">
                <a16:creationId xmlns:a16="http://schemas.microsoft.com/office/drawing/2014/main" id="{E430A125-7691-8E42-81D9-7E30F91AC15F}"/>
              </a:ext>
            </a:extLst>
          </p:cNvPr>
          <p:cNvSpPr/>
          <p:nvPr/>
        </p:nvSpPr>
        <p:spPr>
          <a:xfrm>
            <a:off x="6781800" y="3571416"/>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3.0</a:t>
            </a:r>
          </a:p>
        </p:txBody>
      </p:sp>
      <p:sp>
        <p:nvSpPr>
          <p:cNvPr id="57" name="Rectangle 56">
            <a:extLst>
              <a:ext uri="{FF2B5EF4-FFF2-40B4-BE49-F238E27FC236}">
                <a16:creationId xmlns:a16="http://schemas.microsoft.com/office/drawing/2014/main" id="{A6C09A28-594C-8340-A0AE-589551F903CD}"/>
              </a:ext>
            </a:extLst>
          </p:cNvPr>
          <p:cNvSpPr/>
          <p:nvPr/>
        </p:nvSpPr>
        <p:spPr>
          <a:xfrm>
            <a:off x="7162800" y="3571416"/>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cxnSp>
        <p:nvCxnSpPr>
          <p:cNvPr id="58" name="Straight Arrow Connector 57">
            <a:extLst>
              <a:ext uri="{FF2B5EF4-FFF2-40B4-BE49-F238E27FC236}">
                <a16:creationId xmlns:a16="http://schemas.microsoft.com/office/drawing/2014/main" id="{2C15C55A-94D3-B445-8D67-1CBF43AF1153}"/>
              </a:ext>
            </a:extLst>
          </p:cNvPr>
          <p:cNvCxnSpPr>
            <a:cxnSpLocks/>
            <a:stCxn id="20" idx="2"/>
            <a:endCxn id="2" idx="0"/>
          </p:cNvCxnSpPr>
          <p:nvPr/>
        </p:nvCxnSpPr>
        <p:spPr>
          <a:xfrm flipH="1">
            <a:off x="876300" y="3952416"/>
            <a:ext cx="15621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8F7BDA3-9C9E-0046-A6F3-A8415DE508D9}"/>
              </a:ext>
            </a:extLst>
          </p:cNvPr>
          <p:cNvCxnSpPr>
            <a:cxnSpLocks/>
            <a:stCxn id="40" idx="2"/>
            <a:endCxn id="71" idx="0"/>
          </p:cNvCxnSpPr>
          <p:nvPr/>
        </p:nvCxnSpPr>
        <p:spPr>
          <a:xfrm flipH="1">
            <a:off x="1562100" y="3952416"/>
            <a:ext cx="14097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FC6E3CF-80CC-D34C-8951-1A76089E4A95}"/>
              </a:ext>
            </a:extLst>
          </p:cNvPr>
          <p:cNvCxnSpPr>
            <a:cxnSpLocks/>
            <a:endCxn id="80" idx="0"/>
          </p:cNvCxnSpPr>
          <p:nvPr/>
        </p:nvCxnSpPr>
        <p:spPr>
          <a:xfrm flipH="1">
            <a:off x="2552700" y="3952416"/>
            <a:ext cx="9525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4F2B670-3F16-D84C-9C16-7372BAAD01E0}"/>
              </a:ext>
            </a:extLst>
          </p:cNvPr>
          <p:cNvCxnSpPr>
            <a:cxnSpLocks/>
            <a:stCxn id="44" idx="2"/>
            <a:endCxn id="84" idx="0"/>
          </p:cNvCxnSpPr>
          <p:nvPr/>
        </p:nvCxnSpPr>
        <p:spPr>
          <a:xfrm flipH="1">
            <a:off x="3238500" y="3952416"/>
            <a:ext cx="8001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36FCAAB-DC99-A546-93E0-730069A2CAD3}"/>
              </a:ext>
            </a:extLst>
          </p:cNvPr>
          <p:cNvCxnSpPr>
            <a:cxnSpLocks/>
            <a:stCxn id="46" idx="2"/>
            <a:endCxn id="85" idx="0"/>
          </p:cNvCxnSpPr>
          <p:nvPr/>
        </p:nvCxnSpPr>
        <p:spPr>
          <a:xfrm flipH="1">
            <a:off x="4229100" y="3952416"/>
            <a:ext cx="3429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9808E3E-FD8D-354C-93B7-796E745A6841}"/>
              </a:ext>
            </a:extLst>
          </p:cNvPr>
          <p:cNvCxnSpPr>
            <a:cxnSpLocks/>
            <a:stCxn id="48" idx="2"/>
            <a:endCxn id="86" idx="0"/>
          </p:cNvCxnSpPr>
          <p:nvPr/>
        </p:nvCxnSpPr>
        <p:spPr>
          <a:xfrm flipH="1">
            <a:off x="4914900" y="3952416"/>
            <a:ext cx="1905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560AF04-4B38-C748-A931-5DC6D64685E8}"/>
              </a:ext>
            </a:extLst>
          </p:cNvPr>
          <p:cNvCxnSpPr>
            <a:cxnSpLocks/>
            <a:stCxn id="50" idx="2"/>
            <a:endCxn id="87" idx="0"/>
          </p:cNvCxnSpPr>
          <p:nvPr/>
        </p:nvCxnSpPr>
        <p:spPr>
          <a:xfrm>
            <a:off x="5638800" y="3952416"/>
            <a:ext cx="1905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C12B607-FD5E-9E48-9E8A-016A5AFEADC6}"/>
              </a:ext>
            </a:extLst>
          </p:cNvPr>
          <p:cNvCxnSpPr>
            <a:cxnSpLocks/>
            <a:stCxn id="52" idx="2"/>
            <a:endCxn id="88" idx="0"/>
          </p:cNvCxnSpPr>
          <p:nvPr/>
        </p:nvCxnSpPr>
        <p:spPr>
          <a:xfrm>
            <a:off x="6172200" y="3952416"/>
            <a:ext cx="3429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4C2A54E-1C56-A34C-A84C-7A7B5ABE1285}"/>
              </a:ext>
            </a:extLst>
          </p:cNvPr>
          <p:cNvCxnSpPr>
            <a:cxnSpLocks/>
            <a:stCxn id="55" idx="2"/>
            <a:endCxn id="89" idx="0"/>
          </p:cNvCxnSpPr>
          <p:nvPr/>
        </p:nvCxnSpPr>
        <p:spPr>
          <a:xfrm>
            <a:off x="6705600" y="3952416"/>
            <a:ext cx="9525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A23361C-B3B0-1141-BAFA-696C7E481DA5}"/>
              </a:ext>
            </a:extLst>
          </p:cNvPr>
          <p:cNvCxnSpPr>
            <a:cxnSpLocks/>
            <a:stCxn id="57" idx="2"/>
            <a:endCxn id="90" idx="0"/>
          </p:cNvCxnSpPr>
          <p:nvPr/>
        </p:nvCxnSpPr>
        <p:spPr>
          <a:xfrm>
            <a:off x="7239000" y="3952416"/>
            <a:ext cx="11049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652951-6D1B-B445-BB41-5678A826EBFF}"/>
              </a:ext>
            </a:extLst>
          </p:cNvPr>
          <p:cNvSpPr txBox="1"/>
          <p:nvPr/>
        </p:nvSpPr>
        <p:spPr>
          <a:xfrm>
            <a:off x="400360" y="2692126"/>
            <a:ext cx="5428940" cy="646331"/>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Index page, which stores a number of entries, each being in the form of </a:t>
            </a:r>
            <a:r>
              <a:rPr lang="en-US" sz="1800" dirty="0">
                <a:solidFill>
                  <a:srgbClr val="FF0000"/>
                </a:solidFill>
                <a:latin typeface="Calibri" panose="020F0502020204030204" pitchFamily="34" charset="0"/>
                <a:cs typeface="Calibri" panose="020F0502020204030204" pitchFamily="34" charset="0"/>
              </a:rPr>
              <a:t>&lt;search key value, page id&gt;</a:t>
            </a:r>
          </a:p>
        </p:txBody>
      </p:sp>
      <p:cxnSp>
        <p:nvCxnSpPr>
          <p:cNvPr id="98" name="Straight Arrow Connector 97">
            <a:extLst>
              <a:ext uri="{FF2B5EF4-FFF2-40B4-BE49-F238E27FC236}">
                <a16:creationId xmlns:a16="http://schemas.microsoft.com/office/drawing/2014/main" id="{E3D13606-79BF-F94A-B390-A68D640A6964}"/>
              </a:ext>
            </a:extLst>
          </p:cNvPr>
          <p:cNvCxnSpPr>
            <a:cxnSpLocks/>
          </p:cNvCxnSpPr>
          <p:nvPr/>
        </p:nvCxnSpPr>
        <p:spPr>
          <a:xfrm>
            <a:off x="1295400" y="3352800"/>
            <a:ext cx="537293" cy="316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AB28ECF7-B0E8-3C45-BE09-7C70AF7BD1B9}"/>
              </a:ext>
            </a:extLst>
          </p:cNvPr>
          <p:cNvSpPr txBox="1"/>
          <p:nvPr/>
        </p:nvSpPr>
        <p:spPr>
          <a:xfrm>
            <a:off x="1796868" y="5501185"/>
            <a:ext cx="5632824" cy="1200329"/>
          </a:xfrm>
          <a:prstGeom prst="rect">
            <a:avLst/>
          </a:prstGeom>
          <a:noFill/>
        </p:spPr>
        <p:txBody>
          <a:bodyPr wrap="none" rtlCol="0">
            <a:spAutoFit/>
          </a:bodyPr>
          <a:lstStyle/>
          <a:p>
            <a:pPr marL="342900" indent="-342900">
              <a:buFont typeface="Arial" panose="020B0604020202020204" pitchFamily="34" charset="0"/>
              <a:buChar char="•"/>
            </a:pPr>
            <a:r>
              <a:rPr lang="en-US" sz="1800" dirty="0">
                <a:latin typeface="Calibri" panose="020F0502020204030204" pitchFamily="34" charset="0"/>
                <a:cs typeface="Calibri" panose="020F0502020204030204" pitchFamily="34" charset="0"/>
              </a:rPr>
              <a:t>Index page and data page are of the same size</a:t>
            </a:r>
          </a:p>
          <a:p>
            <a:pPr marL="342900" indent="-342900">
              <a:buFont typeface="Arial" panose="020B0604020202020204" pitchFamily="34" charset="0"/>
              <a:buChar char="•"/>
            </a:pPr>
            <a:r>
              <a:rPr lang="en-US" sz="1800" dirty="0">
                <a:latin typeface="Calibri" panose="020F0502020204030204" pitchFamily="34" charset="0"/>
                <a:cs typeface="Calibri" panose="020F0502020204030204" pitchFamily="34" charset="0"/>
              </a:rPr>
              <a:t>Index page can hold a lot more entries than data page</a:t>
            </a:r>
          </a:p>
          <a:p>
            <a:pPr marL="800100" lvl="1" indent="-342900">
              <a:buFont typeface="Arial" panose="020B0604020202020204" pitchFamily="34" charset="0"/>
              <a:buChar char="•"/>
            </a:pPr>
            <a:r>
              <a:rPr lang="en-US" sz="1800" dirty="0">
                <a:latin typeface="Calibri" panose="020F0502020204030204" pitchFamily="34" charset="0"/>
                <a:cs typeface="Calibri" panose="020F0502020204030204" pitchFamily="34" charset="0"/>
              </a:rPr>
              <a:t>Index page stores only the values of one attribute</a:t>
            </a:r>
          </a:p>
          <a:p>
            <a:pPr marL="800100" lvl="1" indent="-342900">
              <a:buFont typeface="Arial" panose="020B0604020202020204" pitchFamily="34" charset="0"/>
              <a:buChar char="•"/>
            </a:pPr>
            <a:r>
              <a:rPr lang="en-US" sz="1800" dirty="0">
                <a:latin typeface="Calibri" panose="020F0502020204030204" pitchFamily="34" charset="0"/>
                <a:cs typeface="Calibri" panose="020F0502020204030204" pitchFamily="34" charset="0"/>
              </a:rPr>
              <a:t>Data page stores the values of whole record</a:t>
            </a:r>
          </a:p>
        </p:txBody>
      </p:sp>
      <p:sp>
        <p:nvSpPr>
          <p:cNvPr id="73" name="Rectangle 72">
            <a:extLst>
              <a:ext uri="{FF2B5EF4-FFF2-40B4-BE49-F238E27FC236}">
                <a16:creationId xmlns:a16="http://schemas.microsoft.com/office/drawing/2014/main" id="{EB07A8FF-637E-424B-87DF-F630700ED467}"/>
              </a:ext>
            </a:extLst>
          </p:cNvPr>
          <p:cNvSpPr/>
          <p:nvPr/>
        </p:nvSpPr>
        <p:spPr>
          <a:xfrm>
            <a:off x="1981200" y="3571416"/>
            <a:ext cx="5334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C713F5EC-98A8-4F4F-954C-80EC22E5E29B}"/>
              </a:ext>
            </a:extLst>
          </p:cNvPr>
          <p:cNvSpPr/>
          <p:nvPr/>
        </p:nvSpPr>
        <p:spPr>
          <a:xfrm>
            <a:off x="2362200" y="3571416"/>
            <a:ext cx="148507"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507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34390F-2AB9-AC40-8C7B-E7593172B8F6}"/>
              </a:ext>
            </a:extLst>
          </p:cNvPr>
          <p:cNvSpPr txBox="1"/>
          <p:nvPr/>
        </p:nvSpPr>
        <p:spPr>
          <a:xfrm>
            <a:off x="1219200" y="3087469"/>
            <a:ext cx="409086" cy="369332"/>
          </a:xfrm>
          <a:prstGeom prst="rect">
            <a:avLst/>
          </a:prstGeom>
          <a:noFill/>
        </p:spPr>
        <p:txBody>
          <a:bodyPr wrap="none" rtlCol="0">
            <a:spAutoFit/>
          </a:bodyPr>
          <a:lstStyle/>
          <a:p>
            <a:r>
              <a:rPr lang="en-US" sz="1800" dirty="0"/>
              <a:t>P1</a:t>
            </a:r>
          </a:p>
        </p:txBody>
      </p:sp>
      <p:sp>
        <p:nvSpPr>
          <p:cNvPr id="93" name="TextBox 92">
            <a:extLst>
              <a:ext uri="{FF2B5EF4-FFF2-40B4-BE49-F238E27FC236}">
                <a16:creationId xmlns:a16="http://schemas.microsoft.com/office/drawing/2014/main" id="{FCD804F0-52DF-1F45-AF33-71003A1EF5D1}"/>
              </a:ext>
            </a:extLst>
          </p:cNvPr>
          <p:cNvSpPr txBox="1"/>
          <p:nvPr/>
        </p:nvSpPr>
        <p:spPr>
          <a:xfrm>
            <a:off x="2548308" y="3087469"/>
            <a:ext cx="445956" cy="369332"/>
          </a:xfrm>
          <a:prstGeom prst="rect">
            <a:avLst/>
          </a:prstGeom>
          <a:noFill/>
        </p:spPr>
        <p:txBody>
          <a:bodyPr wrap="none" rtlCol="0">
            <a:spAutoFit/>
          </a:bodyPr>
          <a:lstStyle/>
          <a:p>
            <a:r>
              <a:rPr lang="en-US" sz="1800" dirty="0"/>
              <a:t>P2</a:t>
            </a:r>
          </a:p>
        </p:txBody>
      </p:sp>
      <p:sp>
        <p:nvSpPr>
          <p:cNvPr id="94" name="TextBox 93">
            <a:extLst>
              <a:ext uri="{FF2B5EF4-FFF2-40B4-BE49-F238E27FC236}">
                <a16:creationId xmlns:a16="http://schemas.microsoft.com/office/drawing/2014/main" id="{30DEF3E7-E923-FB47-A35F-603E4067F953}"/>
              </a:ext>
            </a:extLst>
          </p:cNvPr>
          <p:cNvSpPr txBox="1"/>
          <p:nvPr/>
        </p:nvSpPr>
        <p:spPr>
          <a:xfrm>
            <a:off x="4256274" y="3044273"/>
            <a:ext cx="445956" cy="369332"/>
          </a:xfrm>
          <a:prstGeom prst="rect">
            <a:avLst/>
          </a:prstGeom>
          <a:noFill/>
        </p:spPr>
        <p:txBody>
          <a:bodyPr wrap="none" rtlCol="0">
            <a:spAutoFit/>
          </a:bodyPr>
          <a:lstStyle/>
          <a:p>
            <a:r>
              <a:rPr lang="en-US" sz="1800" dirty="0"/>
              <a:t>P3</a:t>
            </a:r>
          </a:p>
        </p:txBody>
      </p:sp>
      <p:sp>
        <p:nvSpPr>
          <p:cNvPr id="95" name="TextBox 94">
            <a:extLst>
              <a:ext uri="{FF2B5EF4-FFF2-40B4-BE49-F238E27FC236}">
                <a16:creationId xmlns:a16="http://schemas.microsoft.com/office/drawing/2014/main" id="{100F17AD-5889-6642-AC69-C1F180DD1849}"/>
              </a:ext>
            </a:extLst>
          </p:cNvPr>
          <p:cNvSpPr txBox="1"/>
          <p:nvPr/>
        </p:nvSpPr>
        <p:spPr>
          <a:xfrm>
            <a:off x="5954844" y="2999601"/>
            <a:ext cx="445956" cy="369332"/>
          </a:xfrm>
          <a:prstGeom prst="rect">
            <a:avLst/>
          </a:prstGeom>
          <a:noFill/>
        </p:spPr>
        <p:txBody>
          <a:bodyPr wrap="none" rtlCol="0">
            <a:spAutoFit/>
          </a:bodyPr>
          <a:lstStyle/>
          <a:p>
            <a:r>
              <a:rPr lang="en-US" sz="1800" dirty="0"/>
              <a:t>P4</a:t>
            </a:r>
          </a:p>
        </p:txBody>
      </p:sp>
      <p:sp>
        <p:nvSpPr>
          <p:cNvPr id="96" name="TextBox 95">
            <a:extLst>
              <a:ext uri="{FF2B5EF4-FFF2-40B4-BE49-F238E27FC236}">
                <a16:creationId xmlns:a16="http://schemas.microsoft.com/office/drawing/2014/main" id="{7333F3F3-07D9-BC43-9AF7-0E7EEA493833}"/>
              </a:ext>
            </a:extLst>
          </p:cNvPr>
          <p:cNvSpPr txBox="1"/>
          <p:nvPr/>
        </p:nvSpPr>
        <p:spPr>
          <a:xfrm>
            <a:off x="7707444" y="2999601"/>
            <a:ext cx="445956" cy="369332"/>
          </a:xfrm>
          <a:prstGeom prst="rect">
            <a:avLst/>
          </a:prstGeom>
          <a:noFill/>
        </p:spPr>
        <p:txBody>
          <a:bodyPr wrap="none" rtlCol="0">
            <a:spAutoFit/>
          </a:bodyPr>
          <a:lstStyle/>
          <a:p>
            <a:r>
              <a:rPr lang="en-US" sz="1800" dirty="0"/>
              <a:t>P5</a:t>
            </a:r>
          </a:p>
        </p:txBody>
      </p:sp>
      <p:sp>
        <p:nvSpPr>
          <p:cNvPr id="19" name="Rectangle 18">
            <a:extLst>
              <a:ext uri="{FF2B5EF4-FFF2-40B4-BE49-F238E27FC236}">
                <a16:creationId xmlns:a16="http://schemas.microsoft.com/office/drawing/2014/main" id="{793C6747-BA9A-954A-970A-AF88CAAD4054}"/>
              </a:ext>
            </a:extLst>
          </p:cNvPr>
          <p:cNvSpPr/>
          <p:nvPr/>
        </p:nvSpPr>
        <p:spPr>
          <a:xfrm>
            <a:off x="1905000" y="1551801"/>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2.0</a:t>
            </a:r>
          </a:p>
        </p:txBody>
      </p:sp>
      <p:sp>
        <p:nvSpPr>
          <p:cNvPr id="20" name="Rectangle 19">
            <a:extLst>
              <a:ext uri="{FF2B5EF4-FFF2-40B4-BE49-F238E27FC236}">
                <a16:creationId xmlns:a16="http://schemas.microsoft.com/office/drawing/2014/main" id="{137196F6-47C8-AB4F-ABB3-23B38D31F0A4}"/>
              </a:ext>
            </a:extLst>
          </p:cNvPr>
          <p:cNvSpPr/>
          <p:nvPr/>
        </p:nvSpPr>
        <p:spPr>
          <a:xfrm>
            <a:off x="2286000" y="1551801"/>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9" name="Rectangle 38">
            <a:extLst>
              <a:ext uri="{FF2B5EF4-FFF2-40B4-BE49-F238E27FC236}">
                <a16:creationId xmlns:a16="http://schemas.microsoft.com/office/drawing/2014/main" id="{7F10AF74-CEBB-9D47-BFA4-9DBF4440B9E2}"/>
              </a:ext>
            </a:extLst>
          </p:cNvPr>
          <p:cNvSpPr/>
          <p:nvPr/>
        </p:nvSpPr>
        <p:spPr>
          <a:xfrm>
            <a:off x="2438400" y="1551801"/>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2.2</a:t>
            </a:r>
          </a:p>
        </p:txBody>
      </p:sp>
      <p:sp>
        <p:nvSpPr>
          <p:cNvPr id="40" name="Rectangle 39">
            <a:extLst>
              <a:ext uri="{FF2B5EF4-FFF2-40B4-BE49-F238E27FC236}">
                <a16:creationId xmlns:a16="http://schemas.microsoft.com/office/drawing/2014/main" id="{AE9363BF-392C-F14F-A691-EFD7C0493E4B}"/>
              </a:ext>
            </a:extLst>
          </p:cNvPr>
          <p:cNvSpPr/>
          <p:nvPr/>
        </p:nvSpPr>
        <p:spPr>
          <a:xfrm>
            <a:off x="2819400" y="1551801"/>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1" name="Rectangle 40">
            <a:extLst>
              <a:ext uri="{FF2B5EF4-FFF2-40B4-BE49-F238E27FC236}">
                <a16:creationId xmlns:a16="http://schemas.microsoft.com/office/drawing/2014/main" id="{5FA44518-9E2A-414F-99E1-987643B57D9B}"/>
              </a:ext>
            </a:extLst>
          </p:cNvPr>
          <p:cNvSpPr/>
          <p:nvPr/>
        </p:nvSpPr>
        <p:spPr>
          <a:xfrm>
            <a:off x="2971800" y="1551801"/>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2.3</a:t>
            </a:r>
          </a:p>
        </p:txBody>
      </p:sp>
      <p:sp>
        <p:nvSpPr>
          <p:cNvPr id="42" name="Rectangle 41">
            <a:extLst>
              <a:ext uri="{FF2B5EF4-FFF2-40B4-BE49-F238E27FC236}">
                <a16:creationId xmlns:a16="http://schemas.microsoft.com/office/drawing/2014/main" id="{FF19DC60-2EE4-E445-B05E-ABA5F75E80F0}"/>
              </a:ext>
            </a:extLst>
          </p:cNvPr>
          <p:cNvSpPr/>
          <p:nvPr/>
        </p:nvSpPr>
        <p:spPr>
          <a:xfrm>
            <a:off x="3352800" y="1551801"/>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3" name="Rectangle 42">
            <a:extLst>
              <a:ext uri="{FF2B5EF4-FFF2-40B4-BE49-F238E27FC236}">
                <a16:creationId xmlns:a16="http://schemas.microsoft.com/office/drawing/2014/main" id="{55DA6BDB-1CF4-2147-AC41-B8F6FA36B974}"/>
              </a:ext>
            </a:extLst>
          </p:cNvPr>
          <p:cNvSpPr/>
          <p:nvPr/>
        </p:nvSpPr>
        <p:spPr>
          <a:xfrm>
            <a:off x="3505200" y="1551801"/>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2.4</a:t>
            </a:r>
          </a:p>
        </p:txBody>
      </p:sp>
      <p:sp>
        <p:nvSpPr>
          <p:cNvPr id="44" name="Rectangle 43">
            <a:extLst>
              <a:ext uri="{FF2B5EF4-FFF2-40B4-BE49-F238E27FC236}">
                <a16:creationId xmlns:a16="http://schemas.microsoft.com/office/drawing/2014/main" id="{1D7A63AA-305B-324F-BC8A-C20424649DA7}"/>
              </a:ext>
            </a:extLst>
          </p:cNvPr>
          <p:cNvSpPr/>
          <p:nvPr/>
        </p:nvSpPr>
        <p:spPr>
          <a:xfrm>
            <a:off x="3886200" y="1551801"/>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5" name="Rectangle 44">
            <a:extLst>
              <a:ext uri="{FF2B5EF4-FFF2-40B4-BE49-F238E27FC236}">
                <a16:creationId xmlns:a16="http://schemas.microsoft.com/office/drawing/2014/main" id="{43D6A557-B231-304C-8424-C525B180972B}"/>
              </a:ext>
            </a:extLst>
          </p:cNvPr>
          <p:cNvSpPr/>
          <p:nvPr/>
        </p:nvSpPr>
        <p:spPr>
          <a:xfrm>
            <a:off x="4038600" y="1551801"/>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2.4</a:t>
            </a:r>
          </a:p>
        </p:txBody>
      </p:sp>
      <p:sp>
        <p:nvSpPr>
          <p:cNvPr id="46" name="Rectangle 45">
            <a:extLst>
              <a:ext uri="{FF2B5EF4-FFF2-40B4-BE49-F238E27FC236}">
                <a16:creationId xmlns:a16="http://schemas.microsoft.com/office/drawing/2014/main" id="{812439D8-4BA6-EF49-BA06-12CBC406D8AD}"/>
              </a:ext>
            </a:extLst>
          </p:cNvPr>
          <p:cNvSpPr/>
          <p:nvPr/>
        </p:nvSpPr>
        <p:spPr>
          <a:xfrm>
            <a:off x="4419600" y="1551801"/>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7" name="Rectangle 46">
            <a:extLst>
              <a:ext uri="{FF2B5EF4-FFF2-40B4-BE49-F238E27FC236}">
                <a16:creationId xmlns:a16="http://schemas.microsoft.com/office/drawing/2014/main" id="{26FA958F-D7E3-814D-8615-9A698F8C585D}"/>
              </a:ext>
            </a:extLst>
          </p:cNvPr>
          <p:cNvSpPr/>
          <p:nvPr/>
        </p:nvSpPr>
        <p:spPr>
          <a:xfrm>
            <a:off x="4572000" y="1551801"/>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2.5</a:t>
            </a:r>
          </a:p>
        </p:txBody>
      </p:sp>
      <p:sp>
        <p:nvSpPr>
          <p:cNvPr id="48" name="Rectangle 47">
            <a:extLst>
              <a:ext uri="{FF2B5EF4-FFF2-40B4-BE49-F238E27FC236}">
                <a16:creationId xmlns:a16="http://schemas.microsoft.com/office/drawing/2014/main" id="{55082300-D00E-5D42-A39C-413F30E82DE0}"/>
              </a:ext>
            </a:extLst>
          </p:cNvPr>
          <p:cNvSpPr/>
          <p:nvPr/>
        </p:nvSpPr>
        <p:spPr>
          <a:xfrm>
            <a:off x="4953000" y="1551801"/>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9" name="Rectangle 48">
            <a:extLst>
              <a:ext uri="{FF2B5EF4-FFF2-40B4-BE49-F238E27FC236}">
                <a16:creationId xmlns:a16="http://schemas.microsoft.com/office/drawing/2014/main" id="{B0AA4921-1E51-5241-B585-B6BF8EAB1ACE}"/>
              </a:ext>
            </a:extLst>
          </p:cNvPr>
          <p:cNvSpPr/>
          <p:nvPr/>
        </p:nvSpPr>
        <p:spPr>
          <a:xfrm>
            <a:off x="5105400" y="1551801"/>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2.6</a:t>
            </a:r>
          </a:p>
        </p:txBody>
      </p:sp>
      <p:sp>
        <p:nvSpPr>
          <p:cNvPr id="50" name="Rectangle 49">
            <a:extLst>
              <a:ext uri="{FF2B5EF4-FFF2-40B4-BE49-F238E27FC236}">
                <a16:creationId xmlns:a16="http://schemas.microsoft.com/office/drawing/2014/main" id="{1CF8D75D-854B-D44F-96FB-3BB8EEDD3024}"/>
              </a:ext>
            </a:extLst>
          </p:cNvPr>
          <p:cNvSpPr/>
          <p:nvPr/>
        </p:nvSpPr>
        <p:spPr>
          <a:xfrm>
            <a:off x="5486400" y="1551801"/>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1" name="Rectangle 50">
            <a:extLst>
              <a:ext uri="{FF2B5EF4-FFF2-40B4-BE49-F238E27FC236}">
                <a16:creationId xmlns:a16="http://schemas.microsoft.com/office/drawing/2014/main" id="{BF7288CB-FC35-8943-A5BF-E4A22986AAB4}"/>
              </a:ext>
            </a:extLst>
          </p:cNvPr>
          <p:cNvSpPr/>
          <p:nvPr/>
        </p:nvSpPr>
        <p:spPr>
          <a:xfrm>
            <a:off x="5638800" y="1551801"/>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2.7</a:t>
            </a:r>
          </a:p>
        </p:txBody>
      </p:sp>
      <p:sp>
        <p:nvSpPr>
          <p:cNvPr id="52" name="Rectangle 51">
            <a:extLst>
              <a:ext uri="{FF2B5EF4-FFF2-40B4-BE49-F238E27FC236}">
                <a16:creationId xmlns:a16="http://schemas.microsoft.com/office/drawing/2014/main" id="{92305E7E-0BDA-6D44-8E55-B7C3AB4108BA}"/>
              </a:ext>
            </a:extLst>
          </p:cNvPr>
          <p:cNvSpPr/>
          <p:nvPr/>
        </p:nvSpPr>
        <p:spPr>
          <a:xfrm>
            <a:off x="6019800" y="1551801"/>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4" name="Rectangle 53">
            <a:extLst>
              <a:ext uri="{FF2B5EF4-FFF2-40B4-BE49-F238E27FC236}">
                <a16:creationId xmlns:a16="http://schemas.microsoft.com/office/drawing/2014/main" id="{A8D26207-6C2D-604D-A496-1D8300A6A7BC}"/>
              </a:ext>
            </a:extLst>
          </p:cNvPr>
          <p:cNvSpPr/>
          <p:nvPr/>
        </p:nvSpPr>
        <p:spPr>
          <a:xfrm>
            <a:off x="6172200" y="1551801"/>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2.7</a:t>
            </a:r>
          </a:p>
        </p:txBody>
      </p:sp>
      <p:sp>
        <p:nvSpPr>
          <p:cNvPr id="55" name="Rectangle 54">
            <a:extLst>
              <a:ext uri="{FF2B5EF4-FFF2-40B4-BE49-F238E27FC236}">
                <a16:creationId xmlns:a16="http://schemas.microsoft.com/office/drawing/2014/main" id="{FA320F76-3EC2-B14E-BDB5-A951B6C3A446}"/>
              </a:ext>
            </a:extLst>
          </p:cNvPr>
          <p:cNvSpPr/>
          <p:nvPr/>
        </p:nvSpPr>
        <p:spPr>
          <a:xfrm>
            <a:off x="6553200" y="1551801"/>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6" name="Rectangle 55">
            <a:extLst>
              <a:ext uri="{FF2B5EF4-FFF2-40B4-BE49-F238E27FC236}">
                <a16:creationId xmlns:a16="http://schemas.microsoft.com/office/drawing/2014/main" id="{E430A125-7691-8E42-81D9-7E30F91AC15F}"/>
              </a:ext>
            </a:extLst>
          </p:cNvPr>
          <p:cNvSpPr/>
          <p:nvPr/>
        </p:nvSpPr>
        <p:spPr>
          <a:xfrm>
            <a:off x="6705600" y="1551801"/>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3.0</a:t>
            </a:r>
          </a:p>
        </p:txBody>
      </p:sp>
      <p:sp>
        <p:nvSpPr>
          <p:cNvPr id="57" name="Rectangle 56">
            <a:extLst>
              <a:ext uri="{FF2B5EF4-FFF2-40B4-BE49-F238E27FC236}">
                <a16:creationId xmlns:a16="http://schemas.microsoft.com/office/drawing/2014/main" id="{A6C09A28-594C-8340-A0AE-589551F903CD}"/>
              </a:ext>
            </a:extLst>
          </p:cNvPr>
          <p:cNvSpPr/>
          <p:nvPr/>
        </p:nvSpPr>
        <p:spPr>
          <a:xfrm>
            <a:off x="7086600" y="1551801"/>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cxnSp>
        <p:nvCxnSpPr>
          <p:cNvPr id="58" name="Straight Arrow Connector 57">
            <a:extLst>
              <a:ext uri="{FF2B5EF4-FFF2-40B4-BE49-F238E27FC236}">
                <a16:creationId xmlns:a16="http://schemas.microsoft.com/office/drawing/2014/main" id="{2C15C55A-94D3-B445-8D67-1CBF43AF1153}"/>
              </a:ext>
            </a:extLst>
          </p:cNvPr>
          <p:cNvCxnSpPr>
            <a:cxnSpLocks/>
            <a:stCxn id="20" idx="2"/>
          </p:cNvCxnSpPr>
          <p:nvPr/>
        </p:nvCxnSpPr>
        <p:spPr>
          <a:xfrm flipH="1">
            <a:off x="800100" y="1932801"/>
            <a:ext cx="15621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8F7BDA3-9C9E-0046-A6F3-A8415DE508D9}"/>
              </a:ext>
            </a:extLst>
          </p:cNvPr>
          <p:cNvCxnSpPr>
            <a:cxnSpLocks/>
            <a:stCxn id="40" idx="2"/>
          </p:cNvCxnSpPr>
          <p:nvPr/>
        </p:nvCxnSpPr>
        <p:spPr>
          <a:xfrm flipH="1">
            <a:off x="1485900" y="1932801"/>
            <a:ext cx="14097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FC6E3CF-80CC-D34C-8951-1A76089E4A95}"/>
              </a:ext>
            </a:extLst>
          </p:cNvPr>
          <p:cNvCxnSpPr>
            <a:cxnSpLocks/>
          </p:cNvCxnSpPr>
          <p:nvPr/>
        </p:nvCxnSpPr>
        <p:spPr>
          <a:xfrm flipH="1">
            <a:off x="2476500" y="1932801"/>
            <a:ext cx="9525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4F2B670-3F16-D84C-9C16-7372BAAD01E0}"/>
              </a:ext>
            </a:extLst>
          </p:cNvPr>
          <p:cNvCxnSpPr>
            <a:cxnSpLocks/>
            <a:stCxn id="44" idx="2"/>
          </p:cNvCxnSpPr>
          <p:nvPr/>
        </p:nvCxnSpPr>
        <p:spPr>
          <a:xfrm flipH="1">
            <a:off x="3162300" y="1932801"/>
            <a:ext cx="8001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36FCAAB-DC99-A546-93E0-730069A2CAD3}"/>
              </a:ext>
            </a:extLst>
          </p:cNvPr>
          <p:cNvCxnSpPr>
            <a:cxnSpLocks/>
            <a:stCxn id="46" idx="2"/>
          </p:cNvCxnSpPr>
          <p:nvPr/>
        </p:nvCxnSpPr>
        <p:spPr>
          <a:xfrm flipH="1">
            <a:off x="4152900" y="1932801"/>
            <a:ext cx="3429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9808E3E-FD8D-354C-93B7-796E745A6841}"/>
              </a:ext>
            </a:extLst>
          </p:cNvPr>
          <p:cNvCxnSpPr>
            <a:cxnSpLocks/>
            <a:stCxn id="48" idx="2"/>
          </p:cNvCxnSpPr>
          <p:nvPr/>
        </p:nvCxnSpPr>
        <p:spPr>
          <a:xfrm flipH="1">
            <a:off x="4838700" y="1932801"/>
            <a:ext cx="1905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560AF04-4B38-C748-A931-5DC6D64685E8}"/>
              </a:ext>
            </a:extLst>
          </p:cNvPr>
          <p:cNvCxnSpPr>
            <a:cxnSpLocks/>
            <a:stCxn id="50" idx="2"/>
          </p:cNvCxnSpPr>
          <p:nvPr/>
        </p:nvCxnSpPr>
        <p:spPr>
          <a:xfrm>
            <a:off x="5562600" y="1932801"/>
            <a:ext cx="1905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C12B607-FD5E-9E48-9E8A-016A5AFEADC6}"/>
              </a:ext>
            </a:extLst>
          </p:cNvPr>
          <p:cNvCxnSpPr>
            <a:cxnSpLocks/>
            <a:stCxn id="52" idx="2"/>
          </p:cNvCxnSpPr>
          <p:nvPr/>
        </p:nvCxnSpPr>
        <p:spPr>
          <a:xfrm>
            <a:off x="6096000" y="1932801"/>
            <a:ext cx="3429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4C2A54E-1C56-A34C-A84C-7A7B5ABE1285}"/>
              </a:ext>
            </a:extLst>
          </p:cNvPr>
          <p:cNvCxnSpPr>
            <a:cxnSpLocks/>
            <a:stCxn id="55" idx="2"/>
          </p:cNvCxnSpPr>
          <p:nvPr/>
        </p:nvCxnSpPr>
        <p:spPr>
          <a:xfrm>
            <a:off x="6629400" y="1932801"/>
            <a:ext cx="9525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A23361C-B3B0-1141-BAFA-696C7E481DA5}"/>
              </a:ext>
            </a:extLst>
          </p:cNvPr>
          <p:cNvCxnSpPr>
            <a:cxnSpLocks/>
            <a:stCxn id="57" idx="2"/>
          </p:cNvCxnSpPr>
          <p:nvPr/>
        </p:nvCxnSpPr>
        <p:spPr>
          <a:xfrm>
            <a:off x="7162800" y="1932801"/>
            <a:ext cx="11049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AB28ECF7-B0E8-3C45-BE09-7C70AF7BD1B9}"/>
              </a:ext>
            </a:extLst>
          </p:cNvPr>
          <p:cNvSpPr txBox="1"/>
          <p:nvPr/>
        </p:nvSpPr>
        <p:spPr>
          <a:xfrm>
            <a:off x="1485900" y="983903"/>
            <a:ext cx="5198859" cy="369332"/>
          </a:xfrm>
          <a:prstGeom prst="rect">
            <a:avLst/>
          </a:prstGeom>
          <a:noFill/>
        </p:spPr>
        <p:txBody>
          <a:bodyPr wrap="none" rtlCol="0">
            <a:spAutoFit/>
          </a:bodyPr>
          <a:lstStyle/>
          <a:p>
            <a:pPr marL="342900" indent="-342900">
              <a:buFont typeface="Arial" panose="020B0604020202020204" pitchFamily="34" charset="0"/>
              <a:buChar char="•"/>
            </a:pPr>
            <a:r>
              <a:rPr lang="en-US" sz="1800" dirty="0">
                <a:latin typeface="Calibri" panose="020F0502020204030204" pitchFamily="34" charset="0"/>
                <a:cs typeface="Calibri" panose="020F0502020204030204" pitchFamily="34" charset="0"/>
              </a:rPr>
              <a:t>Dense indexing: Every record has one index entry </a:t>
            </a:r>
          </a:p>
        </p:txBody>
      </p:sp>
      <p:sp>
        <p:nvSpPr>
          <p:cNvPr id="73" name="TextBox 72">
            <a:extLst>
              <a:ext uri="{FF2B5EF4-FFF2-40B4-BE49-F238E27FC236}">
                <a16:creationId xmlns:a16="http://schemas.microsoft.com/office/drawing/2014/main" id="{E70E53D1-BC31-B742-8853-80F335799747}"/>
              </a:ext>
            </a:extLst>
          </p:cNvPr>
          <p:cNvSpPr txBox="1"/>
          <p:nvPr/>
        </p:nvSpPr>
        <p:spPr>
          <a:xfrm>
            <a:off x="1371600" y="6260068"/>
            <a:ext cx="409086" cy="369332"/>
          </a:xfrm>
          <a:prstGeom prst="rect">
            <a:avLst/>
          </a:prstGeom>
          <a:noFill/>
        </p:spPr>
        <p:txBody>
          <a:bodyPr wrap="none" rtlCol="0">
            <a:spAutoFit/>
          </a:bodyPr>
          <a:lstStyle/>
          <a:p>
            <a:r>
              <a:rPr lang="en-US" sz="1800" dirty="0"/>
              <a:t>P1</a:t>
            </a:r>
          </a:p>
        </p:txBody>
      </p:sp>
      <p:sp>
        <p:nvSpPr>
          <p:cNvPr id="75" name="TextBox 74">
            <a:extLst>
              <a:ext uri="{FF2B5EF4-FFF2-40B4-BE49-F238E27FC236}">
                <a16:creationId xmlns:a16="http://schemas.microsoft.com/office/drawing/2014/main" id="{29ADE598-AB75-5F42-AE35-F418314F79AE}"/>
              </a:ext>
            </a:extLst>
          </p:cNvPr>
          <p:cNvSpPr txBox="1"/>
          <p:nvPr/>
        </p:nvSpPr>
        <p:spPr>
          <a:xfrm>
            <a:off x="2700708" y="6260068"/>
            <a:ext cx="445956" cy="369332"/>
          </a:xfrm>
          <a:prstGeom prst="rect">
            <a:avLst/>
          </a:prstGeom>
          <a:noFill/>
        </p:spPr>
        <p:txBody>
          <a:bodyPr wrap="none" rtlCol="0">
            <a:spAutoFit/>
          </a:bodyPr>
          <a:lstStyle/>
          <a:p>
            <a:r>
              <a:rPr lang="en-US" sz="1800" dirty="0"/>
              <a:t>P2</a:t>
            </a:r>
          </a:p>
        </p:txBody>
      </p:sp>
      <p:sp>
        <p:nvSpPr>
          <p:cNvPr id="76" name="TextBox 75">
            <a:extLst>
              <a:ext uri="{FF2B5EF4-FFF2-40B4-BE49-F238E27FC236}">
                <a16:creationId xmlns:a16="http://schemas.microsoft.com/office/drawing/2014/main" id="{2152ABCE-F16A-E24F-A4A5-8427FF6EA310}"/>
              </a:ext>
            </a:extLst>
          </p:cNvPr>
          <p:cNvSpPr txBox="1"/>
          <p:nvPr/>
        </p:nvSpPr>
        <p:spPr>
          <a:xfrm>
            <a:off x="4408674" y="6216872"/>
            <a:ext cx="445956" cy="369332"/>
          </a:xfrm>
          <a:prstGeom prst="rect">
            <a:avLst/>
          </a:prstGeom>
          <a:noFill/>
        </p:spPr>
        <p:txBody>
          <a:bodyPr wrap="none" rtlCol="0">
            <a:spAutoFit/>
          </a:bodyPr>
          <a:lstStyle/>
          <a:p>
            <a:r>
              <a:rPr lang="en-US" sz="1800" dirty="0"/>
              <a:t>P3</a:t>
            </a:r>
          </a:p>
        </p:txBody>
      </p:sp>
      <p:sp>
        <p:nvSpPr>
          <p:cNvPr id="78" name="TextBox 77">
            <a:extLst>
              <a:ext uri="{FF2B5EF4-FFF2-40B4-BE49-F238E27FC236}">
                <a16:creationId xmlns:a16="http://schemas.microsoft.com/office/drawing/2014/main" id="{DD470E84-FEE9-BD4F-A92A-443383D4401D}"/>
              </a:ext>
            </a:extLst>
          </p:cNvPr>
          <p:cNvSpPr txBox="1"/>
          <p:nvPr/>
        </p:nvSpPr>
        <p:spPr>
          <a:xfrm>
            <a:off x="6107244" y="6172200"/>
            <a:ext cx="445956" cy="369332"/>
          </a:xfrm>
          <a:prstGeom prst="rect">
            <a:avLst/>
          </a:prstGeom>
          <a:noFill/>
        </p:spPr>
        <p:txBody>
          <a:bodyPr wrap="none" rtlCol="0">
            <a:spAutoFit/>
          </a:bodyPr>
          <a:lstStyle/>
          <a:p>
            <a:r>
              <a:rPr lang="en-US" sz="1800" dirty="0"/>
              <a:t>P4</a:t>
            </a:r>
          </a:p>
        </p:txBody>
      </p:sp>
      <p:sp>
        <p:nvSpPr>
          <p:cNvPr id="79" name="TextBox 78">
            <a:extLst>
              <a:ext uri="{FF2B5EF4-FFF2-40B4-BE49-F238E27FC236}">
                <a16:creationId xmlns:a16="http://schemas.microsoft.com/office/drawing/2014/main" id="{46F5148C-F00C-7443-AE0B-867390C81E3A}"/>
              </a:ext>
            </a:extLst>
          </p:cNvPr>
          <p:cNvSpPr txBox="1"/>
          <p:nvPr/>
        </p:nvSpPr>
        <p:spPr>
          <a:xfrm>
            <a:off x="7859844" y="6172200"/>
            <a:ext cx="445956" cy="369332"/>
          </a:xfrm>
          <a:prstGeom prst="rect">
            <a:avLst/>
          </a:prstGeom>
          <a:noFill/>
        </p:spPr>
        <p:txBody>
          <a:bodyPr wrap="none" rtlCol="0">
            <a:spAutoFit/>
          </a:bodyPr>
          <a:lstStyle/>
          <a:p>
            <a:r>
              <a:rPr lang="en-US" sz="1800" dirty="0"/>
              <a:t>P5</a:t>
            </a:r>
          </a:p>
        </p:txBody>
      </p:sp>
      <p:sp>
        <p:nvSpPr>
          <p:cNvPr id="82" name="Rectangle 81">
            <a:extLst>
              <a:ext uri="{FF2B5EF4-FFF2-40B4-BE49-F238E27FC236}">
                <a16:creationId xmlns:a16="http://schemas.microsoft.com/office/drawing/2014/main" id="{60AAA668-7890-E94E-92B6-1E9AB0C3F91A}"/>
              </a:ext>
            </a:extLst>
          </p:cNvPr>
          <p:cNvSpPr/>
          <p:nvPr/>
        </p:nvSpPr>
        <p:spPr>
          <a:xfrm>
            <a:off x="2590800" y="4724400"/>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2.0</a:t>
            </a:r>
          </a:p>
        </p:txBody>
      </p:sp>
      <p:sp>
        <p:nvSpPr>
          <p:cNvPr id="97" name="Rectangle 96">
            <a:extLst>
              <a:ext uri="{FF2B5EF4-FFF2-40B4-BE49-F238E27FC236}">
                <a16:creationId xmlns:a16="http://schemas.microsoft.com/office/drawing/2014/main" id="{35C09F8C-EE92-FB4F-A3B9-416A920CD6B2}"/>
              </a:ext>
            </a:extLst>
          </p:cNvPr>
          <p:cNvSpPr/>
          <p:nvPr/>
        </p:nvSpPr>
        <p:spPr>
          <a:xfrm>
            <a:off x="2971800" y="4724400"/>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00" name="Rectangle 99">
            <a:extLst>
              <a:ext uri="{FF2B5EF4-FFF2-40B4-BE49-F238E27FC236}">
                <a16:creationId xmlns:a16="http://schemas.microsoft.com/office/drawing/2014/main" id="{187C3564-7C71-0F41-AB87-0EEF8DCB69F1}"/>
              </a:ext>
            </a:extLst>
          </p:cNvPr>
          <p:cNvSpPr/>
          <p:nvPr/>
        </p:nvSpPr>
        <p:spPr>
          <a:xfrm>
            <a:off x="3124200" y="4724400"/>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2.3</a:t>
            </a:r>
          </a:p>
        </p:txBody>
      </p:sp>
      <p:sp>
        <p:nvSpPr>
          <p:cNvPr id="101" name="Rectangle 100">
            <a:extLst>
              <a:ext uri="{FF2B5EF4-FFF2-40B4-BE49-F238E27FC236}">
                <a16:creationId xmlns:a16="http://schemas.microsoft.com/office/drawing/2014/main" id="{FE124745-10B6-CC4B-B3F3-D260098423AD}"/>
              </a:ext>
            </a:extLst>
          </p:cNvPr>
          <p:cNvSpPr/>
          <p:nvPr/>
        </p:nvSpPr>
        <p:spPr>
          <a:xfrm>
            <a:off x="3505200" y="4724400"/>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02" name="Rectangle 101">
            <a:extLst>
              <a:ext uri="{FF2B5EF4-FFF2-40B4-BE49-F238E27FC236}">
                <a16:creationId xmlns:a16="http://schemas.microsoft.com/office/drawing/2014/main" id="{98C11BED-FE13-A34C-BB6A-12ED0402AB5F}"/>
              </a:ext>
            </a:extLst>
          </p:cNvPr>
          <p:cNvSpPr/>
          <p:nvPr/>
        </p:nvSpPr>
        <p:spPr>
          <a:xfrm>
            <a:off x="3657600" y="4724400"/>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2.4</a:t>
            </a:r>
          </a:p>
        </p:txBody>
      </p:sp>
      <p:sp>
        <p:nvSpPr>
          <p:cNvPr id="103" name="Rectangle 102">
            <a:extLst>
              <a:ext uri="{FF2B5EF4-FFF2-40B4-BE49-F238E27FC236}">
                <a16:creationId xmlns:a16="http://schemas.microsoft.com/office/drawing/2014/main" id="{F552F453-E179-6F41-A386-4959F551C9DB}"/>
              </a:ext>
            </a:extLst>
          </p:cNvPr>
          <p:cNvSpPr/>
          <p:nvPr/>
        </p:nvSpPr>
        <p:spPr>
          <a:xfrm>
            <a:off x="4038600" y="4724400"/>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04" name="Rectangle 103">
            <a:extLst>
              <a:ext uri="{FF2B5EF4-FFF2-40B4-BE49-F238E27FC236}">
                <a16:creationId xmlns:a16="http://schemas.microsoft.com/office/drawing/2014/main" id="{7C9C79E7-D24A-A849-BBD0-5C3AA6B0D17B}"/>
              </a:ext>
            </a:extLst>
          </p:cNvPr>
          <p:cNvSpPr/>
          <p:nvPr/>
        </p:nvSpPr>
        <p:spPr>
          <a:xfrm>
            <a:off x="4191000" y="4724400"/>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2.6</a:t>
            </a:r>
          </a:p>
        </p:txBody>
      </p:sp>
      <p:sp>
        <p:nvSpPr>
          <p:cNvPr id="105" name="Rectangle 104">
            <a:extLst>
              <a:ext uri="{FF2B5EF4-FFF2-40B4-BE49-F238E27FC236}">
                <a16:creationId xmlns:a16="http://schemas.microsoft.com/office/drawing/2014/main" id="{24BF46B5-EFEA-E243-8D68-F72534C4885B}"/>
              </a:ext>
            </a:extLst>
          </p:cNvPr>
          <p:cNvSpPr/>
          <p:nvPr/>
        </p:nvSpPr>
        <p:spPr>
          <a:xfrm>
            <a:off x="4572000" y="4724400"/>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06" name="Rectangle 105">
            <a:extLst>
              <a:ext uri="{FF2B5EF4-FFF2-40B4-BE49-F238E27FC236}">
                <a16:creationId xmlns:a16="http://schemas.microsoft.com/office/drawing/2014/main" id="{1AEB9CB0-4284-F54A-B36F-2E2CBFA631A1}"/>
              </a:ext>
            </a:extLst>
          </p:cNvPr>
          <p:cNvSpPr/>
          <p:nvPr/>
        </p:nvSpPr>
        <p:spPr>
          <a:xfrm>
            <a:off x="4724400" y="4724400"/>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2.7</a:t>
            </a:r>
          </a:p>
        </p:txBody>
      </p:sp>
      <p:sp>
        <p:nvSpPr>
          <p:cNvPr id="107" name="Rectangle 106">
            <a:extLst>
              <a:ext uri="{FF2B5EF4-FFF2-40B4-BE49-F238E27FC236}">
                <a16:creationId xmlns:a16="http://schemas.microsoft.com/office/drawing/2014/main" id="{2AB32C73-35B1-BF47-838E-1459BEDCE62E}"/>
              </a:ext>
            </a:extLst>
          </p:cNvPr>
          <p:cNvSpPr/>
          <p:nvPr/>
        </p:nvSpPr>
        <p:spPr>
          <a:xfrm>
            <a:off x="5105400" y="4724400"/>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cxnSp>
        <p:nvCxnSpPr>
          <p:cNvPr id="118" name="Straight Arrow Connector 117">
            <a:extLst>
              <a:ext uri="{FF2B5EF4-FFF2-40B4-BE49-F238E27FC236}">
                <a16:creationId xmlns:a16="http://schemas.microsoft.com/office/drawing/2014/main" id="{FC576A10-BC22-EC40-A2B0-EFA4A9EE257C}"/>
              </a:ext>
            </a:extLst>
          </p:cNvPr>
          <p:cNvCxnSpPr>
            <a:cxnSpLocks/>
            <a:stCxn id="97" idx="2"/>
          </p:cNvCxnSpPr>
          <p:nvPr/>
        </p:nvCxnSpPr>
        <p:spPr>
          <a:xfrm flipH="1">
            <a:off x="1485900" y="5105400"/>
            <a:ext cx="15621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E1BCAC6E-7F37-5F46-A15A-519D0F0C0C68}"/>
              </a:ext>
            </a:extLst>
          </p:cNvPr>
          <p:cNvCxnSpPr>
            <a:cxnSpLocks/>
            <a:stCxn id="101" idx="2"/>
          </p:cNvCxnSpPr>
          <p:nvPr/>
        </p:nvCxnSpPr>
        <p:spPr>
          <a:xfrm flipH="1">
            <a:off x="3162300" y="5105400"/>
            <a:ext cx="4191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AC5C61C-E953-5F46-93C7-B730D84975D7}"/>
              </a:ext>
            </a:extLst>
          </p:cNvPr>
          <p:cNvCxnSpPr>
            <a:cxnSpLocks/>
            <a:stCxn id="103" idx="2"/>
            <a:endCxn id="142" idx="0"/>
          </p:cNvCxnSpPr>
          <p:nvPr/>
        </p:nvCxnSpPr>
        <p:spPr>
          <a:xfrm>
            <a:off x="4114800" y="5105400"/>
            <a:ext cx="381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5851AB18-282C-8C4F-BB3A-52AFEF4AC0F5}"/>
              </a:ext>
            </a:extLst>
          </p:cNvPr>
          <p:cNvCxnSpPr>
            <a:cxnSpLocks/>
            <a:stCxn id="105" idx="2"/>
          </p:cNvCxnSpPr>
          <p:nvPr/>
        </p:nvCxnSpPr>
        <p:spPr>
          <a:xfrm>
            <a:off x="4648200" y="5105400"/>
            <a:ext cx="13716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FDDA6271-6FCA-0C4C-B7A1-EA65F7E9343E}"/>
              </a:ext>
            </a:extLst>
          </p:cNvPr>
          <p:cNvCxnSpPr>
            <a:cxnSpLocks/>
            <a:stCxn id="107" idx="2"/>
          </p:cNvCxnSpPr>
          <p:nvPr/>
        </p:nvCxnSpPr>
        <p:spPr>
          <a:xfrm>
            <a:off x="5181600" y="5105400"/>
            <a:ext cx="20574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A6E5D835-A5EE-6744-996E-5E4D4F1F2A7D}"/>
              </a:ext>
            </a:extLst>
          </p:cNvPr>
          <p:cNvSpPr/>
          <p:nvPr/>
        </p:nvSpPr>
        <p:spPr>
          <a:xfrm>
            <a:off x="457200" y="25908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 2.0</a:t>
            </a:r>
          </a:p>
        </p:txBody>
      </p:sp>
      <p:sp>
        <p:nvSpPr>
          <p:cNvPr id="129" name="Rectangle 128">
            <a:extLst>
              <a:ext uri="{FF2B5EF4-FFF2-40B4-BE49-F238E27FC236}">
                <a16:creationId xmlns:a16="http://schemas.microsoft.com/office/drawing/2014/main" id="{7FBF72EF-FF07-7344-A69D-04816CFA84A2}"/>
              </a:ext>
            </a:extLst>
          </p:cNvPr>
          <p:cNvSpPr/>
          <p:nvPr/>
        </p:nvSpPr>
        <p:spPr>
          <a:xfrm>
            <a:off x="1143000" y="25908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 2.2</a:t>
            </a:r>
          </a:p>
        </p:txBody>
      </p:sp>
      <p:sp>
        <p:nvSpPr>
          <p:cNvPr id="130" name="Rectangle 129">
            <a:extLst>
              <a:ext uri="{FF2B5EF4-FFF2-40B4-BE49-F238E27FC236}">
                <a16:creationId xmlns:a16="http://schemas.microsoft.com/office/drawing/2014/main" id="{F48FEC40-7AA5-6349-B43C-68A52688E277}"/>
              </a:ext>
            </a:extLst>
          </p:cNvPr>
          <p:cNvSpPr/>
          <p:nvPr/>
        </p:nvSpPr>
        <p:spPr>
          <a:xfrm>
            <a:off x="2133600" y="25908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 2.3</a:t>
            </a:r>
          </a:p>
        </p:txBody>
      </p:sp>
      <p:sp>
        <p:nvSpPr>
          <p:cNvPr id="131" name="Rectangle 130">
            <a:extLst>
              <a:ext uri="{FF2B5EF4-FFF2-40B4-BE49-F238E27FC236}">
                <a16:creationId xmlns:a16="http://schemas.microsoft.com/office/drawing/2014/main" id="{63D3DC0D-7979-E84F-9CB7-63286BF0C32C}"/>
              </a:ext>
            </a:extLst>
          </p:cNvPr>
          <p:cNvSpPr/>
          <p:nvPr/>
        </p:nvSpPr>
        <p:spPr>
          <a:xfrm>
            <a:off x="2819400" y="25908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 2.4</a:t>
            </a:r>
          </a:p>
        </p:txBody>
      </p:sp>
      <p:sp>
        <p:nvSpPr>
          <p:cNvPr id="132" name="Rectangle 131">
            <a:extLst>
              <a:ext uri="{FF2B5EF4-FFF2-40B4-BE49-F238E27FC236}">
                <a16:creationId xmlns:a16="http://schemas.microsoft.com/office/drawing/2014/main" id="{6A51B573-EB9E-E645-BDAE-6834C5239A4B}"/>
              </a:ext>
            </a:extLst>
          </p:cNvPr>
          <p:cNvSpPr/>
          <p:nvPr/>
        </p:nvSpPr>
        <p:spPr>
          <a:xfrm>
            <a:off x="3810000" y="25908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 2.4</a:t>
            </a:r>
          </a:p>
        </p:txBody>
      </p:sp>
      <p:sp>
        <p:nvSpPr>
          <p:cNvPr id="133" name="Rectangle 132">
            <a:extLst>
              <a:ext uri="{FF2B5EF4-FFF2-40B4-BE49-F238E27FC236}">
                <a16:creationId xmlns:a16="http://schemas.microsoft.com/office/drawing/2014/main" id="{4D159E43-C571-F94F-A39B-5CD0CAB7777B}"/>
              </a:ext>
            </a:extLst>
          </p:cNvPr>
          <p:cNvSpPr/>
          <p:nvPr/>
        </p:nvSpPr>
        <p:spPr>
          <a:xfrm>
            <a:off x="4495800" y="25908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 2.5</a:t>
            </a:r>
          </a:p>
        </p:txBody>
      </p:sp>
      <p:sp>
        <p:nvSpPr>
          <p:cNvPr id="134" name="Rectangle 133">
            <a:extLst>
              <a:ext uri="{FF2B5EF4-FFF2-40B4-BE49-F238E27FC236}">
                <a16:creationId xmlns:a16="http://schemas.microsoft.com/office/drawing/2014/main" id="{292E66A0-3304-5744-B9EC-FA292C335500}"/>
              </a:ext>
            </a:extLst>
          </p:cNvPr>
          <p:cNvSpPr/>
          <p:nvPr/>
        </p:nvSpPr>
        <p:spPr>
          <a:xfrm>
            <a:off x="5410200" y="25908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 2.6</a:t>
            </a:r>
          </a:p>
        </p:txBody>
      </p:sp>
      <p:sp>
        <p:nvSpPr>
          <p:cNvPr id="135" name="Rectangle 134">
            <a:extLst>
              <a:ext uri="{FF2B5EF4-FFF2-40B4-BE49-F238E27FC236}">
                <a16:creationId xmlns:a16="http://schemas.microsoft.com/office/drawing/2014/main" id="{8EF4800B-A3FB-A243-B8CE-FDB8B6590E65}"/>
              </a:ext>
            </a:extLst>
          </p:cNvPr>
          <p:cNvSpPr/>
          <p:nvPr/>
        </p:nvSpPr>
        <p:spPr>
          <a:xfrm>
            <a:off x="6096000" y="25908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 2.7</a:t>
            </a:r>
          </a:p>
        </p:txBody>
      </p:sp>
      <p:sp>
        <p:nvSpPr>
          <p:cNvPr id="136" name="Rectangle 135">
            <a:extLst>
              <a:ext uri="{FF2B5EF4-FFF2-40B4-BE49-F238E27FC236}">
                <a16:creationId xmlns:a16="http://schemas.microsoft.com/office/drawing/2014/main" id="{67C87054-8294-FC48-AF34-892546153C8D}"/>
              </a:ext>
            </a:extLst>
          </p:cNvPr>
          <p:cNvSpPr/>
          <p:nvPr/>
        </p:nvSpPr>
        <p:spPr>
          <a:xfrm>
            <a:off x="7239000" y="25908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 2.7</a:t>
            </a:r>
          </a:p>
        </p:txBody>
      </p:sp>
      <p:sp>
        <p:nvSpPr>
          <p:cNvPr id="137" name="Rectangle 136">
            <a:extLst>
              <a:ext uri="{FF2B5EF4-FFF2-40B4-BE49-F238E27FC236}">
                <a16:creationId xmlns:a16="http://schemas.microsoft.com/office/drawing/2014/main" id="{38670438-97AC-8F46-AE7B-FBC629F75363}"/>
              </a:ext>
            </a:extLst>
          </p:cNvPr>
          <p:cNvSpPr/>
          <p:nvPr/>
        </p:nvSpPr>
        <p:spPr>
          <a:xfrm>
            <a:off x="7924800" y="25908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 3</a:t>
            </a:r>
          </a:p>
        </p:txBody>
      </p:sp>
      <p:sp>
        <p:nvSpPr>
          <p:cNvPr id="138" name="Rectangle 137">
            <a:extLst>
              <a:ext uri="{FF2B5EF4-FFF2-40B4-BE49-F238E27FC236}">
                <a16:creationId xmlns:a16="http://schemas.microsoft.com/office/drawing/2014/main" id="{E58F7D97-A8C8-4F45-A378-1837865DC0FC}"/>
              </a:ext>
            </a:extLst>
          </p:cNvPr>
          <p:cNvSpPr/>
          <p:nvPr/>
        </p:nvSpPr>
        <p:spPr>
          <a:xfrm>
            <a:off x="457200" y="57912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 2.0</a:t>
            </a:r>
          </a:p>
        </p:txBody>
      </p:sp>
      <p:sp>
        <p:nvSpPr>
          <p:cNvPr id="139" name="Rectangle 138">
            <a:extLst>
              <a:ext uri="{FF2B5EF4-FFF2-40B4-BE49-F238E27FC236}">
                <a16:creationId xmlns:a16="http://schemas.microsoft.com/office/drawing/2014/main" id="{8FD4B1C3-D003-F34F-950A-ED1363741D76}"/>
              </a:ext>
            </a:extLst>
          </p:cNvPr>
          <p:cNvSpPr/>
          <p:nvPr/>
        </p:nvSpPr>
        <p:spPr>
          <a:xfrm>
            <a:off x="1143000" y="57912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 2.2</a:t>
            </a:r>
          </a:p>
        </p:txBody>
      </p:sp>
      <p:sp>
        <p:nvSpPr>
          <p:cNvPr id="140" name="Rectangle 139">
            <a:extLst>
              <a:ext uri="{FF2B5EF4-FFF2-40B4-BE49-F238E27FC236}">
                <a16:creationId xmlns:a16="http://schemas.microsoft.com/office/drawing/2014/main" id="{BBCE4541-40A5-1E4A-AEDF-7004868AAAFB}"/>
              </a:ext>
            </a:extLst>
          </p:cNvPr>
          <p:cNvSpPr/>
          <p:nvPr/>
        </p:nvSpPr>
        <p:spPr>
          <a:xfrm>
            <a:off x="2133600" y="57912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 2.3</a:t>
            </a:r>
          </a:p>
        </p:txBody>
      </p:sp>
      <p:sp>
        <p:nvSpPr>
          <p:cNvPr id="141" name="Rectangle 140">
            <a:extLst>
              <a:ext uri="{FF2B5EF4-FFF2-40B4-BE49-F238E27FC236}">
                <a16:creationId xmlns:a16="http://schemas.microsoft.com/office/drawing/2014/main" id="{EAD4EC90-0D07-FA43-B055-C0948A25D83C}"/>
              </a:ext>
            </a:extLst>
          </p:cNvPr>
          <p:cNvSpPr/>
          <p:nvPr/>
        </p:nvSpPr>
        <p:spPr>
          <a:xfrm>
            <a:off x="2819400" y="57912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 2.4</a:t>
            </a:r>
          </a:p>
        </p:txBody>
      </p:sp>
      <p:sp>
        <p:nvSpPr>
          <p:cNvPr id="142" name="Rectangle 141">
            <a:extLst>
              <a:ext uri="{FF2B5EF4-FFF2-40B4-BE49-F238E27FC236}">
                <a16:creationId xmlns:a16="http://schemas.microsoft.com/office/drawing/2014/main" id="{90504F72-B563-744E-BD51-85EBABD28EEC}"/>
              </a:ext>
            </a:extLst>
          </p:cNvPr>
          <p:cNvSpPr/>
          <p:nvPr/>
        </p:nvSpPr>
        <p:spPr>
          <a:xfrm>
            <a:off x="3810000" y="57912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 2.4</a:t>
            </a:r>
          </a:p>
        </p:txBody>
      </p:sp>
      <p:sp>
        <p:nvSpPr>
          <p:cNvPr id="143" name="Rectangle 142">
            <a:extLst>
              <a:ext uri="{FF2B5EF4-FFF2-40B4-BE49-F238E27FC236}">
                <a16:creationId xmlns:a16="http://schemas.microsoft.com/office/drawing/2014/main" id="{F54D0D14-52F1-7C44-8B2B-BF85C72E1BDB}"/>
              </a:ext>
            </a:extLst>
          </p:cNvPr>
          <p:cNvSpPr/>
          <p:nvPr/>
        </p:nvSpPr>
        <p:spPr>
          <a:xfrm>
            <a:off x="4495800" y="57912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 2.5</a:t>
            </a:r>
          </a:p>
        </p:txBody>
      </p:sp>
      <p:sp>
        <p:nvSpPr>
          <p:cNvPr id="144" name="Rectangle 143">
            <a:extLst>
              <a:ext uri="{FF2B5EF4-FFF2-40B4-BE49-F238E27FC236}">
                <a16:creationId xmlns:a16="http://schemas.microsoft.com/office/drawing/2014/main" id="{35F4E0FA-9180-C748-B4F7-B720881A9CE9}"/>
              </a:ext>
            </a:extLst>
          </p:cNvPr>
          <p:cNvSpPr/>
          <p:nvPr/>
        </p:nvSpPr>
        <p:spPr>
          <a:xfrm>
            <a:off x="5410200" y="57912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 2.6</a:t>
            </a:r>
          </a:p>
        </p:txBody>
      </p:sp>
      <p:sp>
        <p:nvSpPr>
          <p:cNvPr id="145" name="Rectangle 144">
            <a:extLst>
              <a:ext uri="{FF2B5EF4-FFF2-40B4-BE49-F238E27FC236}">
                <a16:creationId xmlns:a16="http://schemas.microsoft.com/office/drawing/2014/main" id="{E302777A-3EB5-EF4F-B4E0-66BCA1EA0FF9}"/>
              </a:ext>
            </a:extLst>
          </p:cNvPr>
          <p:cNvSpPr/>
          <p:nvPr/>
        </p:nvSpPr>
        <p:spPr>
          <a:xfrm>
            <a:off x="6096000" y="57912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 2.7</a:t>
            </a:r>
          </a:p>
        </p:txBody>
      </p:sp>
      <p:sp>
        <p:nvSpPr>
          <p:cNvPr id="146" name="Rectangle 145">
            <a:extLst>
              <a:ext uri="{FF2B5EF4-FFF2-40B4-BE49-F238E27FC236}">
                <a16:creationId xmlns:a16="http://schemas.microsoft.com/office/drawing/2014/main" id="{131A4B76-C41B-5D4A-9347-5683F436C349}"/>
              </a:ext>
            </a:extLst>
          </p:cNvPr>
          <p:cNvSpPr/>
          <p:nvPr/>
        </p:nvSpPr>
        <p:spPr>
          <a:xfrm>
            <a:off x="7239000" y="57912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 2.7</a:t>
            </a:r>
          </a:p>
        </p:txBody>
      </p:sp>
      <p:sp>
        <p:nvSpPr>
          <p:cNvPr id="147" name="Rectangle 146">
            <a:extLst>
              <a:ext uri="{FF2B5EF4-FFF2-40B4-BE49-F238E27FC236}">
                <a16:creationId xmlns:a16="http://schemas.microsoft.com/office/drawing/2014/main" id="{77CBDF31-BB82-4541-8B4E-66628D16D4FE}"/>
              </a:ext>
            </a:extLst>
          </p:cNvPr>
          <p:cNvSpPr/>
          <p:nvPr/>
        </p:nvSpPr>
        <p:spPr>
          <a:xfrm>
            <a:off x="7924800" y="579120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 3</a:t>
            </a:r>
          </a:p>
        </p:txBody>
      </p:sp>
      <p:sp>
        <p:nvSpPr>
          <p:cNvPr id="9" name="TextBox 8">
            <a:extLst>
              <a:ext uri="{FF2B5EF4-FFF2-40B4-BE49-F238E27FC236}">
                <a16:creationId xmlns:a16="http://schemas.microsoft.com/office/drawing/2014/main" id="{218C3AB2-FD99-754D-8051-ED769B92311A}"/>
              </a:ext>
            </a:extLst>
          </p:cNvPr>
          <p:cNvSpPr txBox="1"/>
          <p:nvPr/>
        </p:nvSpPr>
        <p:spPr>
          <a:xfrm>
            <a:off x="734568" y="255844"/>
            <a:ext cx="7407541"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When records are sorted, indexing can be dense or sparse</a:t>
            </a:r>
          </a:p>
        </p:txBody>
      </p:sp>
      <p:sp>
        <p:nvSpPr>
          <p:cNvPr id="148" name="TextBox 147">
            <a:extLst>
              <a:ext uri="{FF2B5EF4-FFF2-40B4-BE49-F238E27FC236}">
                <a16:creationId xmlns:a16="http://schemas.microsoft.com/office/drawing/2014/main" id="{0469AA99-99FE-CA42-967B-80AFF9FBABB0}"/>
              </a:ext>
            </a:extLst>
          </p:cNvPr>
          <p:cNvSpPr txBox="1"/>
          <p:nvPr/>
        </p:nvSpPr>
        <p:spPr>
          <a:xfrm>
            <a:off x="1115865" y="4092600"/>
            <a:ext cx="5589735" cy="400110"/>
          </a:xfrm>
          <a:prstGeom prst="rect">
            <a:avLst/>
          </a:prstGeom>
          <a:noFill/>
        </p:spPr>
        <p:txBody>
          <a:bodyPr wrap="none" rtlCol="0">
            <a:sp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Sparse indexing: Usually one page has only entry</a:t>
            </a:r>
          </a:p>
        </p:txBody>
      </p:sp>
    </p:spTree>
    <p:extLst>
      <p:ext uri="{BB962C8B-B14F-4D97-AF65-F5344CB8AC3E}">
        <p14:creationId xmlns:p14="http://schemas.microsoft.com/office/powerpoint/2010/main" val="2799426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34390F-2AB9-AC40-8C7B-E7593172B8F6}"/>
              </a:ext>
            </a:extLst>
          </p:cNvPr>
          <p:cNvSpPr txBox="1"/>
          <p:nvPr/>
        </p:nvSpPr>
        <p:spPr>
          <a:xfrm>
            <a:off x="1219200" y="4126468"/>
            <a:ext cx="409086" cy="369332"/>
          </a:xfrm>
          <a:prstGeom prst="rect">
            <a:avLst/>
          </a:prstGeom>
          <a:noFill/>
        </p:spPr>
        <p:txBody>
          <a:bodyPr wrap="none" rtlCol="0">
            <a:spAutoFit/>
          </a:bodyPr>
          <a:lstStyle/>
          <a:p>
            <a:r>
              <a:rPr lang="en-US" sz="1800" dirty="0"/>
              <a:t>P1</a:t>
            </a:r>
          </a:p>
        </p:txBody>
      </p:sp>
      <p:sp>
        <p:nvSpPr>
          <p:cNvPr id="93" name="TextBox 92">
            <a:extLst>
              <a:ext uri="{FF2B5EF4-FFF2-40B4-BE49-F238E27FC236}">
                <a16:creationId xmlns:a16="http://schemas.microsoft.com/office/drawing/2014/main" id="{FCD804F0-52DF-1F45-AF33-71003A1EF5D1}"/>
              </a:ext>
            </a:extLst>
          </p:cNvPr>
          <p:cNvSpPr txBox="1"/>
          <p:nvPr/>
        </p:nvSpPr>
        <p:spPr>
          <a:xfrm>
            <a:off x="2548308" y="4126468"/>
            <a:ext cx="445956" cy="369332"/>
          </a:xfrm>
          <a:prstGeom prst="rect">
            <a:avLst/>
          </a:prstGeom>
          <a:noFill/>
        </p:spPr>
        <p:txBody>
          <a:bodyPr wrap="none" rtlCol="0">
            <a:spAutoFit/>
          </a:bodyPr>
          <a:lstStyle/>
          <a:p>
            <a:r>
              <a:rPr lang="en-US" sz="1800" dirty="0"/>
              <a:t>P2</a:t>
            </a:r>
          </a:p>
        </p:txBody>
      </p:sp>
      <p:sp>
        <p:nvSpPr>
          <p:cNvPr id="94" name="TextBox 93">
            <a:extLst>
              <a:ext uri="{FF2B5EF4-FFF2-40B4-BE49-F238E27FC236}">
                <a16:creationId xmlns:a16="http://schemas.microsoft.com/office/drawing/2014/main" id="{30DEF3E7-E923-FB47-A35F-603E4067F953}"/>
              </a:ext>
            </a:extLst>
          </p:cNvPr>
          <p:cNvSpPr txBox="1"/>
          <p:nvPr/>
        </p:nvSpPr>
        <p:spPr>
          <a:xfrm>
            <a:off x="4256274" y="4083272"/>
            <a:ext cx="445956" cy="369332"/>
          </a:xfrm>
          <a:prstGeom prst="rect">
            <a:avLst/>
          </a:prstGeom>
          <a:noFill/>
        </p:spPr>
        <p:txBody>
          <a:bodyPr wrap="none" rtlCol="0">
            <a:spAutoFit/>
          </a:bodyPr>
          <a:lstStyle/>
          <a:p>
            <a:r>
              <a:rPr lang="en-US" sz="1800" dirty="0"/>
              <a:t>P3</a:t>
            </a:r>
          </a:p>
        </p:txBody>
      </p:sp>
      <p:sp>
        <p:nvSpPr>
          <p:cNvPr id="95" name="TextBox 94">
            <a:extLst>
              <a:ext uri="{FF2B5EF4-FFF2-40B4-BE49-F238E27FC236}">
                <a16:creationId xmlns:a16="http://schemas.microsoft.com/office/drawing/2014/main" id="{100F17AD-5889-6642-AC69-C1F180DD1849}"/>
              </a:ext>
            </a:extLst>
          </p:cNvPr>
          <p:cNvSpPr txBox="1"/>
          <p:nvPr/>
        </p:nvSpPr>
        <p:spPr>
          <a:xfrm>
            <a:off x="5954844" y="4038600"/>
            <a:ext cx="445956" cy="369332"/>
          </a:xfrm>
          <a:prstGeom prst="rect">
            <a:avLst/>
          </a:prstGeom>
          <a:noFill/>
        </p:spPr>
        <p:txBody>
          <a:bodyPr wrap="none" rtlCol="0">
            <a:spAutoFit/>
          </a:bodyPr>
          <a:lstStyle/>
          <a:p>
            <a:r>
              <a:rPr lang="en-US" sz="1800" dirty="0"/>
              <a:t>P4</a:t>
            </a:r>
          </a:p>
        </p:txBody>
      </p:sp>
      <p:sp>
        <p:nvSpPr>
          <p:cNvPr id="96" name="TextBox 95">
            <a:extLst>
              <a:ext uri="{FF2B5EF4-FFF2-40B4-BE49-F238E27FC236}">
                <a16:creationId xmlns:a16="http://schemas.microsoft.com/office/drawing/2014/main" id="{7333F3F3-07D9-BC43-9AF7-0E7EEA493833}"/>
              </a:ext>
            </a:extLst>
          </p:cNvPr>
          <p:cNvSpPr txBox="1"/>
          <p:nvPr/>
        </p:nvSpPr>
        <p:spPr>
          <a:xfrm>
            <a:off x="7707444" y="4038600"/>
            <a:ext cx="445956" cy="369332"/>
          </a:xfrm>
          <a:prstGeom prst="rect">
            <a:avLst/>
          </a:prstGeom>
          <a:noFill/>
        </p:spPr>
        <p:txBody>
          <a:bodyPr wrap="none" rtlCol="0">
            <a:spAutoFit/>
          </a:bodyPr>
          <a:lstStyle/>
          <a:p>
            <a:r>
              <a:rPr lang="en-US" sz="1800" dirty="0"/>
              <a:t>P5</a:t>
            </a:r>
          </a:p>
        </p:txBody>
      </p:sp>
      <p:sp>
        <p:nvSpPr>
          <p:cNvPr id="19" name="Rectangle 18">
            <a:extLst>
              <a:ext uri="{FF2B5EF4-FFF2-40B4-BE49-F238E27FC236}">
                <a16:creationId xmlns:a16="http://schemas.microsoft.com/office/drawing/2014/main" id="{793C6747-BA9A-954A-970A-AF88CAAD4054}"/>
              </a:ext>
            </a:extLst>
          </p:cNvPr>
          <p:cNvSpPr/>
          <p:nvPr/>
        </p:nvSpPr>
        <p:spPr>
          <a:xfrm>
            <a:off x="1905000" y="2590800"/>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2.0</a:t>
            </a:r>
          </a:p>
        </p:txBody>
      </p:sp>
      <p:sp>
        <p:nvSpPr>
          <p:cNvPr id="20" name="Rectangle 19">
            <a:extLst>
              <a:ext uri="{FF2B5EF4-FFF2-40B4-BE49-F238E27FC236}">
                <a16:creationId xmlns:a16="http://schemas.microsoft.com/office/drawing/2014/main" id="{137196F6-47C8-AB4F-ABB3-23B38D31F0A4}"/>
              </a:ext>
            </a:extLst>
          </p:cNvPr>
          <p:cNvSpPr/>
          <p:nvPr/>
        </p:nvSpPr>
        <p:spPr>
          <a:xfrm>
            <a:off x="2286000" y="2590800"/>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9" name="Rectangle 38">
            <a:extLst>
              <a:ext uri="{FF2B5EF4-FFF2-40B4-BE49-F238E27FC236}">
                <a16:creationId xmlns:a16="http://schemas.microsoft.com/office/drawing/2014/main" id="{7F10AF74-CEBB-9D47-BFA4-9DBF4440B9E2}"/>
              </a:ext>
            </a:extLst>
          </p:cNvPr>
          <p:cNvSpPr/>
          <p:nvPr/>
        </p:nvSpPr>
        <p:spPr>
          <a:xfrm>
            <a:off x="2438400" y="2590800"/>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2.2</a:t>
            </a:r>
          </a:p>
        </p:txBody>
      </p:sp>
      <p:sp>
        <p:nvSpPr>
          <p:cNvPr id="40" name="Rectangle 39">
            <a:extLst>
              <a:ext uri="{FF2B5EF4-FFF2-40B4-BE49-F238E27FC236}">
                <a16:creationId xmlns:a16="http://schemas.microsoft.com/office/drawing/2014/main" id="{AE9363BF-392C-F14F-A691-EFD7C0493E4B}"/>
              </a:ext>
            </a:extLst>
          </p:cNvPr>
          <p:cNvSpPr/>
          <p:nvPr/>
        </p:nvSpPr>
        <p:spPr>
          <a:xfrm>
            <a:off x="2819400" y="2590800"/>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1" name="Rectangle 40">
            <a:extLst>
              <a:ext uri="{FF2B5EF4-FFF2-40B4-BE49-F238E27FC236}">
                <a16:creationId xmlns:a16="http://schemas.microsoft.com/office/drawing/2014/main" id="{5FA44518-9E2A-414F-99E1-987643B57D9B}"/>
              </a:ext>
            </a:extLst>
          </p:cNvPr>
          <p:cNvSpPr/>
          <p:nvPr/>
        </p:nvSpPr>
        <p:spPr>
          <a:xfrm>
            <a:off x="2971800" y="2590800"/>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2.3</a:t>
            </a:r>
          </a:p>
        </p:txBody>
      </p:sp>
      <p:sp>
        <p:nvSpPr>
          <p:cNvPr id="42" name="Rectangle 41">
            <a:extLst>
              <a:ext uri="{FF2B5EF4-FFF2-40B4-BE49-F238E27FC236}">
                <a16:creationId xmlns:a16="http://schemas.microsoft.com/office/drawing/2014/main" id="{FF19DC60-2EE4-E445-B05E-ABA5F75E80F0}"/>
              </a:ext>
            </a:extLst>
          </p:cNvPr>
          <p:cNvSpPr/>
          <p:nvPr/>
        </p:nvSpPr>
        <p:spPr>
          <a:xfrm>
            <a:off x="3352800" y="2590800"/>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3" name="Rectangle 42">
            <a:extLst>
              <a:ext uri="{FF2B5EF4-FFF2-40B4-BE49-F238E27FC236}">
                <a16:creationId xmlns:a16="http://schemas.microsoft.com/office/drawing/2014/main" id="{55DA6BDB-1CF4-2147-AC41-B8F6FA36B974}"/>
              </a:ext>
            </a:extLst>
          </p:cNvPr>
          <p:cNvSpPr/>
          <p:nvPr/>
        </p:nvSpPr>
        <p:spPr>
          <a:xfrm>
            <a:off x="3505200" y="2590800"/>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2.4</a:t>
            </a:r>
          </a:p>
        </p:txBody>
      </p:sp>
      <p:sp>
        <p:nvSpPr>
          <p:cNvPr id="44" name="Rectangle 43">
            <a:extLst>
              <a:ext uri="{FF2B5EF4-FFF2-40B4-BE49-F238E27FC236}">
                <a16:creationId xmlns:a16="http://schemas.microsoft.com/office/drawing/2014/main" id="{1D7A63AA-305B-324F-BC8A-C20424649DA7}"/>
              </a:ext>
            </a:extLst>
          </p:cNvPr>
          <p:cNvSpPr/>
          <p:nvPr/>
        </p:nvSpPr>
        <p:spPr>
          <a:xfrm>
            <a:off x="3886200" y="2590800"/>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5" name="Rectangle 44">
            <a:extLst>
              <a:ext uri="{FF2B5EF4-FFF2-40B4-BE49-F238E27FC236}">
                <a16:creationId xmlns:a16="http://schemas.microsoft.com/office/drawing/2014/main" id="{43D6A557-B231-304C-8424-C525B180972B}"/>
              </a:ext>
            </a:extLst>
          </p:cNvPr>
          <p:cNvSpPr/>
          <p:nvPr/>
        </p:nvSpPr>
        <p:spPr>
          <a:xfrm>
            <a:off x="4038600" y="2590800"/>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2.4</a:t>
            </a:r>
          </a:p>
        </p:txBody>
      </p:sp>
      <p:sp>
        <p:nvSpPr>
          <p:cNvPr id="46" name="Rectangle 45">
            <a:extLst>
              <a:ext uri="{FF2B5EF4-FFF2-40B4-BE49-F238E27FC236}">
                <a16:creationId xmlns:a16="http://schemas.microsoft.com/office/drawing/2014/main" id="{812439D8-4BA6-EF49-BA06-12CBC406D8AD}"/>
              </a:ext>
            </a:extLst>
          </p:cNvPr>
          <p:cNvSpPr/>
          <p:nvPr/>
        </p:nvSpPr>
        <p:spPr>
          <a:xfrm>
            <a:off x="4419600" y="2590800"/>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7" name="Rectangle 46">
            <a:extLst>
              <a:ext uri="{FF2B5EF4-FFF2-40B4-BE49-F238E27FC236}">
                <a16:creationId xmlns:a16="http://schemas.microsoft.com/office/drawing/2014/main" id="{26FA958F-D7E3-814D-8615-9A698F8C585D}"/>
              </a:ext>
            </a:extLst>
          </p:cNvPr>
          <p:cNvSpPr/>
          <p:nvPr/>
        </p:nvSpPr>
        <p:spPr>
          <a:xfrm>
            <a:off x="4572000" y="2590800"/>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2.5</a:t>
            </a:r>
          </a:p>
        </p:txBody>
      </p:sp>
      <p:sp>
        <p:nvSpPr>
          <p:cNvPr id="48" name="Rectangle 47">
            <a:extLst>
              <a:ext uri="{FF2B5EF4-FFF2-40B4-BE49-F238E27FC236}">
                <a16:creationId xmlns:a16="http://schemas.microsoft.com/office/drawing/2014/main" id="{55082300-D00E-5D42-A39C-413F30E82DE0}"/>
              </a:ext>
            </a:extLst>
          </p:cNvPr>
          <p:cNvSpPr/>
          <p:nvPr/>
        </p:nvSpPr>
        <p:spPr>
          <a:xfrm>
            <a:off x="4953000" y="2590800"/>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9" name="Rectangle 48">
            <a:extLst>
              <a:ext uri="{FF2B5EF4-FFF2-40B4-BE49-F238E27FC236}">
                <a16:creationId xmlns:a16="http://schemas.microsoft.com/office/drawing/2014/main" id="{B0AA4921-1E51-5241-B585-B6BF8EAB1ACE}"/>
              </a:ext>
            </a:extLst>
          </p:cNvPr>
          <p:cNvSpPr/>
          <p:nvPr/>
        </p:nvSpPr>
        <p:spPr>
          <a:xfrm>
            <a:off x="5105400" y="2590800"/>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2.6</a:t>
            </a:r>
          </a:p>
        </p:txBody>
      </p:sp>
      <p:sp>
        <p:nvSpPr>
          <p:cNvPr id="50" name="Rectangle 49">
            <a:extLst>
              <a:ext uri="{FF2B5EF4-FFF2-40B4-BE49-F238E27FC236}">
                <a16:creationId xmlns:a16="http://schemas.microsoft.com/office/drawing/2014/main" id="{1CF8D75D-854B-D44F-96FB-3BB8EEDD3024}"/>
              </a:ext>
            </a:extLst>
          </p:cNvPr>
          <p:cNvSpPr/>
          <p:nvPr/>
        </p:nvSpPr>
        <p:spPr>
          <a:xfrm>
            <a:off x="5486400" y="2590800"/>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1" name="Rectangle 50">
            <a:extLst>
              <a:ext uri="{FF2B5EF4-FFF2-40B4-BE49-F238E27FC236}">
                <a16:creationId xmlns:a16="http://schemas.microsoft.com/office/drawing/2014/main" id="{BF7288CB-FC35-8943-A5BF-E4A22986AAB4}"/>
              </a:ext>
            </a:extLst>
          </p:cNvPr>
          <p:cNvSpPr/>
          <p:nvPr/>
        </p:nvSpPr>
        <p:spPr>
          <a:xfrm>
            <a:off x="5638800" y="2590800"/>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2.7</a:t>
            </a:r>
          </a:p>
        </p:txBody>
      </p:sp>
      <p:sp>
        <p:nvSpPr>
          <p:cNvPr id="52" name="Rectangle 51">
            <a:extLst>
              <a:ext uri="{FF2B5EF4-FFF2-40B4-BE49-F238E27FC236}">
                <a16:creationId xmlns:a16="http://schemas.microsoft.com/office/drawing/2014/main" id="{92305E7E-0BDA-6D44-8E55-B7C3AB4108BA}"/>
              </a:ext>
            </a:extLst>
          </p:cNvPr>
          <p:cNvSpPr/>
          <p:nvPr/>
        </p:nvSpPr>
        <p:spPr>
          <a:xfrm>
            <a:off x="6019800" y="2590800"/>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4" name="Rectangle 53">
            <a:extLst>
              <a:ext uri="{FF2B5EF4-FFF2-40B4-BE49-F238E27FC236}">
                <a16:creationId xmlns:a16="http://schemas.microsoft.com/office/drawing/2014/main" id="{A8D26207-6C2D-604D-A496-1D8300A6A7BC}"/>
              </a:ext>
            </a:extLst>
          </p:cNvPr>
          <p:cNvSpPr/>
          <p:nvPr/>
        </p:nvSpPr>
        <p:spPr>
          <a:xfrm>
            <a:off x="6172200" y="2590800"/>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2.7</a:t>
            </a:r>
          </a:p>
        </p:txBody>
      </p:sp>
      <p:sp>
        <p:nvSpPr>
          <p:cNvPr id="55" name="Rectangle 54">
            <a:extLst>
              <a:ext uri="{FF2B5EF4-FFF2-40B4-BE49-F238E27FC236}">
                <a16:creationId xmlns:a16="http://schemas.microsoft.com/office/drawing/2014/main" id="{FA320F76-3EC2-B14E-BDB5-A951B6C3A446}"/>
              </a:ext>
            </a:extLst>
          </p:cNvPr>
          <p:cNvSpPr/>
          <p:nvPr/>
        </p:nvSpPr>
        <p:spPr>
          <a:xfrm>
            <a:off x="6553200" y="2590800"/>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6" name="Rectangle 55">
            <a:extLst>
              <a:ext uri="{FF2B5EF4-FFF2-40B4-BE49-F238E27FC236}">
                <a16:creationId xmlns:a16="http://schemas.microsoft.com/office/drawing/2014/main" id="{E430A125-7691-8E42-81D9-7E30F91AC15F}"/>
              </a:ext>
            </a:extLst>
          </p:cNvPr>
          <p:cNvSpPr/>
          <p:nvPr/>
        </p:nvSpPr>
        <p:spPr>
          <a:xfrm>
            <a:off x="6705600" y="2590800"/>
            <a:ext cx="381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3.0</a:t>
            </a:r>
          </a:p>
        </p:txBody>
      </p:sp>
      <p:sp>
        <p:nvSpPr>
          <p:cNvPr id="57" name="Rectangle 56">
            <a:extLst>
              <a:ext uri="{FF2B5EF4-FFF2-40B4-BE49-F238E27FC236}">
                <a16:creationId xmlns:a16="http://schemas.microsoft.com/office/drawing/2014/main" id="{A6C09A28-594C-8340-A0AE-589551F903CD}"/>
              </a:ext>
            </a:extLst>
          </p:cNvPr>
          <p:cNvSpPr/>
          <p:nvPr/>
        </p:nvSpPr>
        <p:spPr>
          <a:xfrm>
            <a:off x="7086600" y="2590800"/>
            <a:ext cx="15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cxnSp>
        <p:nvCxnSpPr>
          <p:cNvPr id="58" name="Straight Arrow Connector 57">
            <a:extLst>
              <a:ext uri="{FF2B5EF4-FFF2-40B4-BE49-F238E27FC236}">
                <a16:creationId xmlns:a16="http://schemas.microsoft.com/office/drawing/2014/main" id="{2C15C55A-94D3-B445-8D67-1CBF43AF1153}"/>
              </a:ext>
            </a:extLst>
          </p:cNvPr>
          <p:cNvCxnSpPr>
            <a:cxnSpLocks/>
            <a:stCxn id="20" idx="2"/>
          </p:cNvCxnSpPr>
          <p:nvPr/>
        </p:nvCxnSpPr>
        <p:spPr>
          <a:xfrm flipH="1">
            <a:off x="800100" y="2971800"/>
            <a:ext cx="15621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8F7BDA3-9C9E-0046-A6F3-A8415DE508D9}"/>
              </a:ext>
            </a:extLst>
          </p:cNvPr>
          <p:cNvCxnSpPr>
            <a:cxnSpLocks/>
            <a:stCxn id="40" idx="2"/>
            <a:endCxn id="129" idx="0"/>
          </p:cNvCxnSpPr>
          <p:nvPr/>
        </p:nvCxnSpPr>
        <p:spPr>
          <a:xfrm>
            <a:off x="2895600" y="2971800"/>
            <a:ext cx="272415" cy="657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FC6E3CF-80CC-D34C-8951-1A76089E4A95}"/>
              </a:ext>
            </a:extLst>
          </p:cNvPr>
          <p:cNvCxnSpPr>
            <a:cxnSpLocks/>
          </p:cNvCxnSpPr>
          <p:nvPr/>
        </p:nvCxnSpPr>
        <p:spPr>
          <a:xfrm flipH="1">
            <a:off x="2476500" y="2971800"/>
            <a:ext cx="9525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4F2B670-3F16-D84C-9C16-7372BAAD01E0}"/>
              </a:ext>
            </a:extLst>
          </p:cNvPr>
          <p:cNvCxnSpPr>
            <a:cxnSpLocks/>
            <a:stCxn id="44" idx="2"/>
          </p:cNvCxnSpPr>
          <p:nvPr/>
        </p:nvCxnSpPr>
        <p:spPr>
          <a:xfrm flipH="1">
            <a:off x="1809750" y="2971800"/>
            <a:ext cx="2152650" cy="657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36FCAAB-DC99-A546-93E0-730069A2CAD3}"/>
              </a:ext>
            </a:extLst>
          </p:cNvPr>
          <p:cNvCxnSpPr>
            <a:cxnSpLocks/>
            <a:stCxn id="46" idx="2"/>
          </p:cNvCxnSpPr>
          <p:nvPr/>
        </p:nvCxnSpPr>
        <p:spPr>
          <a:xfrm>
            <a:off x="4495800" y="2971800"/>
            <a:ext cx="876300" cy="657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9808E3E-FD8D-354C-93B7-796E745A6841}"/>
              </a:ext>
            </a:extLst>
          </p:cNvPr>
          <p:cNvCxnSpPr>
            <a:cxnSpLocks/>
            <a:stCxn id="48" idx="2"/>
          </p:cNvCxnSpPr>
          <p:nvPr/>
        </p:nvCxnSpPr>
        <p:spPr>
          <a:xfrm flipH="1">
            <a:off x="4838700" y="2971800"/>
            <a:ext cx="1905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560AF04-4B38-C748-A931-5DC6D64685E8}"/>
              </a:ext>
            </a:extLst>
          </p:cNvPr>
          <p:cNvCxnSpPr>
            <a:cxnSpLocks/>
            <a:stCxn id="50" idx="2"/>
            <a:endCxn id="134" idx="0"/>
          </p:cNvCxnSpPr>
          <p:nvPr/>
        </p:nvCxnSpPr>
        <p:spPr>
          <a:xfrm flipH="1">
            <a:off x="4153188" y="2971800"/>
            <a:ext cx="1409412" cy="657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C12B607-FD5E-9E48-9E8A-016A5AFEADC6}"/>
              </a:ext>
            </a:extLst>
          </p:cNvPr>
          <p:cNvCxnSpPr>
            <a:cxnSpLocks/>
            <a:stCxn id="52" idx="2"/>
          </p:cNvCxnSpPr>
          <p:nvPr/>
        </p:nvCxnSpPr>
        <p:spPr>
          <a:xfrm>
            <a:off x="6096000" y="2971800"/>
            <a:ext cx="1905000" cy="628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4C2A54E-1C56-A34C-A84C-7A7B5ABE1285}"/>
              </a:ext>
            </a:extLst>
          </p:cNvPr>
          <p:cNvCxnSpPr>
            <a:cxnSpLocks/>
            <a:stCxn id="55" idx="2"/>
          </p:cNvCxnSpPr>
          <p:nvPr/>
        </p:nvCxnSpPr>
        <p:spPr>
          <a:xfrm>
            <a:off x="6629400" y="2971800"/>
            <a:ext cx="9525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A23361C-B3B0-1141-BAFA-696C7E481DA5}"/>
              </a:ext>
            </a:extLst>
          </p:cNvPr>
          <p:cNvCxnSpPr>
            <a:cxnSpLocks/>
            <a:stCxn id="57" idx="2"/>
          </p:cNvCxnSpPr>
          <p:nvPr/>
        </p:nvCxnSpPr>
        <p:spPr>
          <a:xfrm flipH="1">
            <a:off x="6591300" y="2971800"/>
            <a:ext cx="571500" cy="657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A6E5D835-A5EE-6744-996E-5E4D4F1F2A7D}"/>
              </a:ext>
            </a:extLst>
          </p:cNvPr>
          <p:cNvSpPr/>
          <p:nvPr/>
        </p:nvSpPr>
        <p:spPr>
          <a:xfrm>
            <a:off x="457200" y="3629799"/>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 2.0</a:t>
            </a:r>
          </a:p>
        </p:txBody>
      </p:sp>
      <p:sp>
        <p:nvSpPr>
          <p:cNvPr id="129" name="Rectangle 128">
            <a:extLst>
              <a:ext uri="{FF2B5EF4-FFF2-40B4-BE49-F238E27FC236}">
                <a16:creationId xmlns:a16="http://schemas.microsoft.com/office/drawing/2014/main" id="{7FBF72EF-FF07-7344-A69D-04816CFA84A2}"/>
              </a:ext>
            </a:extLst>
          </p:cNvPr>
          <p:cNvSpPr/>
          <p:nvPr/>
        </p:nvSpPr>
        <p:spPr>
          <a:xfrm>
            <a:off x="2825115" y="3629799"/>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 2.2</a:t>
            </a:r>
          </a:p>
        </p:txBody>
      </p:sp>
      <p:sp>
        <p:nvSpPr>
          <p:cNvPr id="130" name="Rectangle 129">
            <a:extLst>
              <a:ext uri="{FF2B5EF4-FFF2-40B4-BE49-F238E27FC236}">
                <a16:creationId xmlns:a16="http://schemas.microsoft.com/office/drawing/2014/main" id="{F48FEC40-7AA5-6349-B43C-68A52688E277}"/>
              </a:ext>
            </a:extLst>
          </p:cNvPr>
          <p:cNvSpPr/>
          <p:nvPr/>
        </p:nvSpPr>
        <p:spPr>
          <a:xfrm>
            <a:off x="2133600" y="3629799"/>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 2.3</a:t>
            </a:r>
          </a:p>
        </p:txBody>
      </p:sp>
      <p:sp>
        <p:nvSpPr>
          <p:cNvPr id="131" name="Rectangle 130">
            <a:extLst>
              <a:ext uri="{FF2B5EF4-FFF2-40B4-BE49-F238E27FC236}">
                <a16:creationId xmlns:a16="http://schemas.microsoft.com/office/drawing/2014/main" id="{63D3DC0D-7979-E84F-9CB7-63286BF0C32C}"/>
              </a:ext>
            </a:extLst>
          </p:cNvPr>
          <p:cNvSpPr/>
          <p:nvPr/>
        </p:nvSpPr>
        <p:spPr>
          <a:xfrm>
            <a:off x="1143000" y="3629799"/>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 2.4</a:t>
            </a:r>
          </a:p>
        </p:txBody>
      </p:sp>
      <p:sp>
        <p:nvSpPr>
          <p:cNvPr id="132" name="Rectangle 131">
            <a:extLst>
              <a:ext uri="{FF2B5EF4-FFF2-40B4-BE49-F238E27FC236}">
                <a16:creationId xmlns:a16="http://schemas.microsoft.com/office/drawing/2014/main" id="{6A51B573-EB9E-E645-BDAE-6834C5239A4B}"/>
              </a:ext>
            </a:extLst>
          </p:cNvPr>
          <p:cNvSpPr/>
          <p:nvPr/>
        </p:nvSpPr>
        <p:spPr>
          <a:xfrm>
            <a:off x="5410200" y="3629799"/>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 2.4</a:t>
            </a:r>
          </a:p>
        </p:txBody>
      </p:sp>
      <p:sp>
        <p:nvSpPr>
          <p:cNvPr id="133" name="Rectangle 132">
            <a:extLst>
              <a:ext uri="{FF2B5EF4-FFF2-40B4-BE49-F238E27FC236}">
                <a16:creationId xmlns:a16="http://schemas.microsoft.com/office/drawing/2014/main" id="{4D159E43-C571-F94F-A39B-5CD0CAB7777B}"/>
              </a:ext>
            </a:extLst>
          </p:cNvPr>
          <p:cNvSpPr/>
          <p:nvPr/>
        </p:nvSpPr>
        <p:spPr>
          <a:xfrm>
            <a:off x="4495800" y="3629799"/>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 2.5</a:t>
            </a:r>
          </a:p>
        </p:txBody>
      </p:sp>
      <p:sp>
        <p:nvSpPr>
          <p:cNvPr id="134" name="Rectangle 133">
            <a:extLst>
              <a:ext uri="{FF2B5EF4-FFF2-40B4-BE49-F238E27FC236}">
                <a16:creationId xmlns:a16="http://schemas.microsoft.com/office/drawing/2014/main" id="{292E66A0-3304-5744-B9EC-FA292C335500}"/>
              </a:ext>
            </a:extLst>
          </p:cNvPr>
          <p:cNvSpPr/>
          <p:nvPr/>
        </p:nvSpPr>
        <p:spPr>
          <a:xfrm>
            <a:off x="3810288" y="3629061"/>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 2.6</a:t>
            </a:r>
          </a:p>
        </p:txBody>
      </p:sp>
      <p:sp>
        <p:nvSpPr>
          <p:cNvPr id="135" name="Rectangle 134">
            <a:extLst>
              <a:ext uri="{FF2B5EF4-FFF2-40B4-BE49-F238E27FC236}">
                <a16:creationId xmlns:a16="http://schemas.microsoft.com/office/drawing/2014/main" id="{8EF4800B-A3FB-A243-B8CE-FDB8B6590E65}"/>
              </a:ext>
            </a:extLst>
          </p:cNvPr>
          <p:cNvSpPr/>
          <p:nvPr/>
        </p:nvSpPr>
        <p:spPr>
          <a:xfrm>
            <a:off x="7924800" y="3629061"/>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 2.7</a:t>
            </a:r>
          </a:p>
        </p:txBody>
      </p:sp>
      <p:sp>
        <p:nvSpPr>
          <p:cNvPr id="136" name="Rectangle 135">
            <a:extLst>
              <a:ext uri="{FF2B5EF4-FFF2-40B4-BE49-F238E27FC236}">
                <a16:creationId xmlns:a16="http://schemas.microsoft.com/office/drawing/2014/main" id="{67C87054-8294-FC48-AF34-892546153C8D}"/>
              </a:ext>
            </a:extLst>
          </p:cNvPr>
          <p:cNvSpPr/>
          <p:nvPr/>
        </p:nvSpPr>
        <p:spPr>
          <a:xfrm>
            <a:off x="7239000" y="3629799"/>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 2.7</a:t>
            </a:r>
          </a:p>
        </p:txBody>
      </p:sp>
      <p:sp>
        <p:nvSpPr>
          <p:cNvPr id="137" name="Rectangle 136">
            <a:extLst>
              <a:ext uri="{FF2B5EF4-FFF2-40B4-BE49-F238E27FC236}">
                <a16:creationId xmlns:a16="http://schemas.microsoft.com/office/drawing/2014/main" id="{38670438-97AC-8F46-AE7B-FBC629F75363}"/>
              </a:ext>
            </a:extLst>
          </p:cNvPr>
          <p:cNvSpPr/>
          <p:nvPr/>
        </p:nvSpPr>
        <p:spPr>
          <a:xfrm>
            <a:off x="6096000" y="3629061"/>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 3</a:t>
            </a:r>
          </a:p>
        </p:txBody>
      </p:sp>
      <p:sp>
        <p:nvSpPr>
          <p:cNvPr id="9" name="TextBox 8">
            <a:extLst>
              <a:ext uri="{FF2B5EF4-FFF2-40B4-BE49-F238E27FC236}">
                <a16:creationId xmlns:a16="http://schemas.microsoft.com/office/drawing/2014/main" id="{218C3AB2-FD99-754D-8051-ED769B92311A}"/>
              </a:ext>
            </a:extLst>
          </p:cNvPr>
          <p:cNvSpPr txBox="1"/>
          <p:nvPr/>
        </p:nvSpPr>
        <p:spPr>
          <a:xfrm>
            <a:off x="1485900" y="914400"/>
            <a:ext cx="6052856" cy="1200329"/>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When records are not sorted (i.e., </a:t>
            </a:r>
            <a:r>
              <a:rPr lang="en-US" sz="2400" dirty="0" err="1">
                <a:latin typeface="Calibri" panose="020F0502020204030204" pitchFamily="34" charset="0"/>
                <a:cs typeface="Calibri" panose="020F0502020204030204" pitchFamily="34" charset="0"/>
              </a:rPr>
              <a:t>unclustered</a:t>
            </a:r>
            <a:r>
              <a:rPr lang="en-US" sz="2400" dirty="0">
                <a:latin typeface="Calibri" panose="020F0502020204030204" pitchFamily="34" charset="0"/>
                <a:cs typeface="Calibri" panose="020F0502020204030204" pitchFamily="34" charset="0"/>
              </a:rPr>
              <a:t>), indexing must be dense – every record must have an entry in the index file</a:t>
            </a:r>
          </a:p>
        </p:txBody>
      </p:sp>
    </p:spTree>
    <p:extLst>
      <p:ext uri="{BB962C8B-B14F-4D97-AF65-F5344CB8AC3E}">
        <p14:creationId xmlns:p14="http://schemas.microsoft.com/office/powerpoint/2010/main" val="262551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3276600" y="533400"/>
            <a:ext cx="2218749" cy="523220"/>
          </a:xfrm>
          <a:prstGeom prst="rect">
            <a:avLst/>
          </a:prstGeom>
          <a:noFill/>
          <a:ln w="9525">
            <a:noFill/>
            <a:miter lim="800000"/>
            <a:headEnd/>
            <a:tailEnd/>
          </a:ln>
          <a:effectLst/>
        </p:spPr>
        <p:txBody>
          <a:bodyPr wrap="none">
            <a:spAutoFit/>
          </a:bodyPr>
          <a:lstStyle/>
          <a:p>
            <a:r>
              <a:rPr lang="en-US" sz="2800" dirty="0">
                <a:latin typeface="Calibri" panose="020F0502020204030204" pitchFamily="34" charset="0"/>
                <a:cs typeface="Calibri" panose="020F0502020204030204" pitchFamily="34" charset="0"/>
              </a:rPr>
              <a:t> Quick Review</a:t>
            </a:r>
          </a:p>
        </p:txBody>
      </p:sp>
      <p:sp>
        <p:nvSpPr>
          <p:cNvPr id="99" name="TextBox 98">
            <a:extLst>
              <a:ext uri="{FF2B5EF4-FFF2-40B4-BE49-F238E27FC236}">
                <a16:creationId xmlns:a16="http://schemas.microsoft.com/office/drawing/2014/main" id="{AB28ECF7-B0E8-3C45-BE09-7C70AF7BD1B9}"/>
              </a:ext>
            </a:extLst>
          </p:cNvPr>
          <p:cNvSpPr txBox="1"/>
          <p:nvPr/>
        </p:nvSpPr>
        <p:spPr>
          <a:xfrm>
            <a:off x="1500550" y="4029848"/>
            <a:ext cx="6142900" cy="1938992"/>
          </a:xfrm>
          <a:prstGeom prst="rect">
            <a:avLst/>
          </a:prstGeom>
          <a:noFill/>
        </p:spPr>
        <p:txBody>
          <a:bodyPr wrap="none" rtlCol="0">
            <a:sp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Index page and data page are of the same size</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Index page can hold a lot more entries than data page</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Index page stores only the values of one attribute</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Data page stores the values of whole record</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Dense/sparse</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Cluster/</a:t>
            </a:r>
            <a:r>
              <a:rPr lang="en-US" dirty="0" err="1">
                <a:latin typeface="Calibri" panose="020F0502020204030204" pitchFamily="34" charset="0"/>
                <a:cs typeface="Calibri" panose="020F0502020204030204" pitchFamily="34" charset="0"/>
              </a:rPr>
              <a:t>uncluser</a:t>
            </a:r>
            <a:endParaRPr lang="en-US"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4DCFD65-3EB8-2F4E-8E00-8ABF83B420F4}"/>
              </a:ext>
            </a:extLst>
          </p:cNvPr>
          <p:cNvPicPr>
            <a:picLocks noChangeAspect="1"/>
          </p:cNvPicPr>
          <p:nvPr/>
        </p:nvPicPr>
        <p:blipFill>
          <a:blip r:embed="rId3"/>
          <a:stretch>
            <a:fillRect/>
          </a:stretch>
        </p:blipFill>
        <p:spPr>
          <a:xfrm>
            <a:off x="1131915" y="1556291"/>
            <a:ext cx="6880170" cy="1973886"/>
          </a:xfrm>
          <a:prstGeom prst="rect">
            <a:avLst/>
          </a:prstGeom>
        </p:spPr>
      </p:pic>
    </p:spTree>
    <p:extLst>
      <p:ext uri="{BB962C8B-B14F-4D97-AF65-F5344CB8AC3E}">
        <p14:creationId xmlns:p14="http://schemas.microsoft.com/office/powerpoint/2010/main" val="2832241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FD7E10-DFBF-C74F-BF5F-48C570B08819}"/>
              </a:ext>
            </a:extLst>
          </p:cNvPr>
          <p:cNvPicPr>
            <a:picLocks noChangeAspect="1"/>
          </p:cNvPicPr>
          <p:nvPr/>
        </p:nvPicPr>
        <p:blipFill>
          <a:blip r:embed="rId3"/>
          <a:stretch>
            <a:fillRect/>
          </a:stretch>
        </p:blipFill>
        <p:spPr>
          <a:xfrm>
            <a:off x="539740" y="914400"/>
            <a:ext cx="8064520" cy="5630468"/>
          </a:xfrm>
          <a:prstGeom prst="rect">
            <a:avLst/>
          </a:prstGeom>
        </p:spPr>
      </p:pic>
      <p:sp>
        <p:nvSpPr>
          <p:cNvPr id="3" name="TextBox 2">
            <a:extLst>
              <a:ext uri="{FF2B5EF4-FFF2-40B4-BE49-F238E27FC236}">
                <a16:creationId xmlns:a16="http://schemas.microsoft.com/office/drawing/2014/main" id="{71CF1D03-F5BB-B24E-8AB7-62E17AAD99F6}"/>
              </a:ext>
            </a:extLst>
          </p:cNvPr>
          <p:cNvSpPr txBox="1"/>
          <p:nvPr/>
        </p:nvSpPr>
        <p:spPr>
          <a:xfrm>
            <a:off x="1752600" y="228600"/>
            <a:ext cx="5979009"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Index Sequential Access Method (ISAM)</a:t>
            </a:r>
          </a:p>
        </p:txBody>
      </p:sp>
    </p:spTree>
    <p:extLst>
      <p:ext uri="{BB962C8B-B14F-4D97-AF65-F5344CB8AC3E}">
        <p14:creationId xmlns:p14="http://schemas.microsoft.com/office/powerpoint/2010/main" val="690905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F8F107-7CCB-4A45-866D-CE88C08A5003}"/>
              </a:ext>
            </a:extLst>
          </p:cNvPr>
          <p:cNvPicPr>
            <a:picLocks noChangeAspect="1"/>
          </p:cNvPicPr>
          <p:nvPr/>
        </p:nvPicPr>
        <p:blipFill>
          <a:blip r:embed="rId3"/>
          <a:stretch>
            <a:fillRect/>
          </a:stretch>
        </p:blipFill>
        <p:spPr>
          <a:xfrm>
            <a:off x="363904" y="1760733"/>
            <a:ext cx="8416191" cy="3336533"/>
          </a:xfrm>
          <a:prstGeom prst="rect">
            <a:avLst/>
          </a:prstGeom>
        </p:spPr>
      </p:pic>
      <p:sp>
        <p:nvSpPr>
          <p:cNvPr id="6" name="TextBox 5">
            <a:extLst>
              <a:ext uri="{FF2B5EF4-FFF2-40B4-BE49-F238E27FC236}">
                <a16:creationId xmlns:a16="http://schemas.microsoft.com/office/drawing/2014/main" id="{C0499027-658A-C94F-8EA8-D0E38B85ED82}"/>
              </a:ext>
            </a:extLst>
          </p:cNvPr>
          <p:cNvSpPr txBox="1"/>
          <p:nvPr/>
        </p:nvSpPr>
        <p:spPr>
          <a:xfrm>
            <a:off x="2743200" y="609600"/>
            <a:ext cx="3803221"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An Example of ISAM tree</a:t>
            </a:r>
          </a:p>
        </p:txBody>
      </p:sp>
    </p:spTree>
    <p:extLst>
      <p:ext uri="{BB962C8B-B14F-4D97-AF65-F5344CB8AC3E}">
        <p14:creationId xmlns:p14="http://schemas.microsoft.com/office/powerpoint/2010/main" val="474192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B78153-BD0F-FA43-A49A-80C83788D744}"/>
              </a:ext>
            </a:extLst>
          </p:cNvPr>
          <p:cNvPicPr>
            <a:picLocks noChangeAspect="1"/>
          </p:cNvPicPr>
          <p:nvPr/>
        </p:nvPicPr>
        <p:blipFill>
          <a:blip r:embed="rId3"/>
          <a:stretch>
            <a:fillRect/>
          </a:stretch>
        </p:blipFill>
        <p:spPr>
          <a:xfrm>
            <a:off x="381000" y="683154"/>
            <a:ext cx="8223260" cy="5491691"/>
          </a:xfrm>
          <a:prstGeom prst="rect">
            <a:avLst/>
          </a:prstGeom>
        </p:spPr>
      </p:pic>
    </p:spTree>
    <p:extLst>
      <p:ext uri="{BB962C8B-B14F-4D97-AF65-F5344CB8AC3E}">
        <p14:creationId xmlns:p14="http://schemas.microsoft.com/office/powerpoint/2010/main" val="2099244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607416-2BDB-1B4D-BEFB-E39B9171643F}"/>
              </a:ext>
            </a:extLst>
          </p:cNvPr>
          <p:cNvPicPr>
            <a:picLocks noChangeAspect="1"/>
          </p:cNvPicPr>
          <p:nvPr/>
        </p:nvPicPr>
        <p:blipFill>
          <a:blip r:embed="rId3"/>
          <a:stretch>
            <a:fillRect/>
          </a:stretch>
        </p:blipFill>
        <p:spPr>
          <a:xfrm>
            <a:off x="457200" y="228600"/>
            <a:ext cx="8471265" cy="6125225"/>
          </a:xfrm>
          <a:prstGeom prst="rect">
            <a:avLst/>
          </a:prstGeom>
        </p:spPr>
      </p:pic>
    </p:spTree>
    <p:extLst>
      <p:ext uri="{BB962C8B-B14F-4D97-AF65-F5344CB8AC3E}">
        <p14:creationId xmlns:p14="http://schemas.microsoft.com/office/powerpoint/2010/main" val="32590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9" name="Text Box 7"/>
          <p:cNvSpPr txBox="1">
            <a:spLocks noChangeArrowheads="1"/>
          </p:cNvSpPr>
          <p:nvPr/>
        </p:nvSpPr>
        <p:spPr bwMode="auto">
          <a:xfrm>
            <a:off x="762000" y="1142524"/>
            <a:ext cx="7924800" cy="3200876"/>
          </a:xfrm>
          <a:prstGeom prst="rect">
            <a:avLst/>
          </a:prstGeom>
          <a:noFill/>
          <a:ln w="9525">
            <a:noFill/>
            <a:miter lim="800000"/>
            <a:headEnd/>
            <a:tailEnd/>
          </a:ln>
          <a:effectLst/>
        </p:spPr>
        <p:txBody>
          <a:bodyPr wrap="square">
            <a:spAutoFit/>
          </a:bodyPr>
          <a:lstStyle/>
          <a:p>
            <a:pPr marL="457200" indent="-457200">
              <a:buFontTx/>
              <a:buAutoNum type="arabicPeriod"/>
            </a:pPr>
            <a:r>
              <a:rPr lang="en-US" sz="1800" dirty="0">
                <a:latin typeface="Calibri" panose="020F0502020204030204" pitchFamily="34" charset="0"/>
                <a:cs typeface="Calibri" panose="020F0502020204030204" pitchFamily="34" charset="0"/>
              </a:rPr>
              <a:t>pick one element in the array, which will be the </a:t>
            </a:r>
            <a:r>
              <a:rPr lang="en-US" sz="1800" i="1" dirty="0">
                <a:latin typeface="Calibri" panose="020F0502020204030204" pitchFamily="34" charset="0"/>
                <a:cs typeface="Calibri" panose="020F0502020204030204" pitchFamily="34" charset="0"/>
              </a:rPr>
              <a:t>pivot</a:t>
            </a:r>
            <a:r>
              <a:rPr lang="en-US" sz="1800" dirty="0">
                <a:latin typeface="Calibri" panose="020F0502020204030204" pitchFamily="34" charset="0"/>
                <a:cs typeface="Calibri" panose="020F0502020204030204" pitchFamily="34" charset="0"/>
              </a:rPr>
              <a:t>. </a:t>
            </a:r>
          </a:p>
          <a:p>
            <a:pPr marL="457200" indent="-457200">
              <a:buFontTx/>
              <a:buAutoNum type="arabicPeriod"/>
            </a:pPr>
            <a:r>
              <a:rPr lang="en-US" sz="1800" dirty="0">
                <a:latin typeface="Calibri" panose="020F0502020204030204" pitchFamily="34" charset="0"/>
                <a:cs typeface="Calibri" panose="020F0502020204030204" pitchFamily="34" charset="0"/>
              </a:rPr>
              <a:t>make one pass through the array, called a </a:t>
            </a:r>
            <a:r>
              <a:rPr lang="en-US" sz="1800" i="1" dirty="0">
                <a:latin typeface="Calibri" panose="020F0502020204030204" pitchFamily="34" charset="0"/>
                <a:cs typeface="Calibri" panose="020F0502020204030204" pitchFamily="34" charset="0"/>
              </a:rPr>
              <a:t>partition</a:t>
            </a:r>
            <a:r>
              <a:rPr lang="en-US" sz="1800" dirty="0">
                <a:latin typeface="Calibri" panose="020F0502020204030204" pitchFamily="34" charset="0"/>
                <a:cs typeface="Calibri" panose="020F0502020204030204" pitchFamily="34" charset="0"/>
              </a:rPr>
              <a:t> step, re-arranging the entries so that: </a:t>
            </a:r>
          </a:p>
          <a:p>
            <a:pPr marL="1371600" lvl="2" indent="-457200">
              <a:buFontTx/>
              <a:buAutoNum type="alphaLcParenR"/>
            </a:pPr>
            <a:r>
              <a:rPr lang="en-US" sz="1600" dirty="0">
                <a:latin typeface="Calibri" panose="020F0502020204030204" pitchFamily="34" charset="0"/>
                <a:cs typeface="Calibri" panose="020F0502020204030204" pitchFamily="34" charset="0"/>
              </a:rPr>
              <a:t>the pivot is in its proper place. </a:t>
            </a:r>
          </a:p>
          <a:p>
            <a:pPr marL="1371600" lvl="2" indent="-457200">
              <a:buFontTx/>
              <a:buAutoNum type="alphaLcParenR"/>
            </a:pPr>
            <a:r>
              <a:rPr lang="en-US" sz="1600" dirty="0">
                <a:latin typeface="Calibri" panose="020F0502020204030204" pitchFamily="34" charset="0"/>
                <a:cs typeface="Calibri" panose="020F0502020204030204" pitchFamily="34" charset="0"/>
              </a:rPr>
              <a:t>entries to the left of the pivot are smaller than the pivot</a:t>
            </a:r>
          </a:p>
          <a:p>
            <a:pPr marL="1371600" lvl="2" indent="-457200">
              <a:buFontTx/>
              <a:buAutoNum type="alphaLcParenR"/>
            </a:pPr>
            <a:r>
              <a:rPr lang="en-US" sz="1600" dirty="0">
                <a:latin typeface="Calibri" panose="020F0502020204030204" pitchFamily="34" charset="0"/>
                <a:cs typeface="Calibri" panose="020F0502020204030204" pitchFamily="34" charset="0"/>
              </a:rPr>
              <a:t>entries to its right are larger than the pivot</a:t>
            </a:r>
          </a:p>
          <a:p>
            <a:pPr marL="1371600" lvl="2" indent="-457200"/>
            <a:r>
              <a:rPr lang="en-US" sz="1600" dirty="0">
                <a:solidFill>
                  <a:schemeClr val="accent2"/>
                </a:solidFill>
                <a:latin typeface="Calibri" panose="020F0502020204030204" pitchFamily="34" charset="0"/>
                <a:cs typeface="Calibri" panose="020F0502020204030204" pitchFamily="34" charset="0"/>
              </a:rPr>
              <a:t>Detailed Steps: </a:t>
            </a:r>
          </a:p>
          <a:p>
            <a:pPr marL="1371600" lvl="2" indent="-457200">
              <a:buFont typeface="+mj-lt"/>
              <a:buAutoNum type="arabicPeriod"/>
            </a:pPr>
            <a:r>
              <a:rPr lang="en-US" sz="1600" dirty="0">
                <a:solidFill>
                  <a:schemeClr val="accent2"/>
                </a:solidFill>
                <a:latin typeface="Calibri" panose="020F0502020204030204" pitchFamily="34" charset="0"/>
                <a:cs typeface="Calibri" panose="020F0502020204030204" pitchFamily="34" charset="0"/>
              </a:rPr>
              <a:t>Starting from left, find the item that is larger than the pivot, </a:t>
            </a:r>
          </a:p>
          <a:p>
            <a:pPr marL="1371600" lvl="2" indent="-457200">
              <a:buFont typeface="+mj-lt"/>
              <a:buAutoNum type="arabicPeriod"/>
            </a:pPr>
            <a:r>
              <a:rPr lang="en-US" sz="1600" dirty="0">
                <a:solidFill>
                  <a:schemeClr val="accent2"/>
                </a:solidFill>
                <a:latin typeface="Calibri" panose="020F0502020204030204" pitchFamily="34" charset="0"/>
                <a:cs typeface="Calibri" panose="020F0502020204030204" pitchFamily="34" charset="0"/>
              </a:rPr>
              <a:t>Starting from right, find the item that is smaller than the pivot</a:t>
            </a:r>
          </a:p>
          <a:p>
            <a:pPr marL="1371600" lvl="2" indent="-457200">
              <a:buFont typeface="+mj-lt"/>
              <a:buAutoNum type="arabicPeriod"/>
            </a:pPr>
            <a:r>
              <a:rPr lang="en-US" sz="1600" dirty="0">
                <a:solidFill>
                  <a:schemeClr val="accent2"/>
                </a:solidFill>
                <a:latin typeface="Calibri" panose="020F0502020204030204" pitchFamily="34" charset="0"/>
                <a:cs typeface="Calibri" panose="020F0502020204030204" pitchFamily="34" charset="0"/>
              </a:rPr>
              <a:t>Switch left and right</a:t>
            </a:r>
            <a:endParaRPr lang="en-US" sz="1800" dirty="0">
              <a:solidFill>
                <a:schemeClr val="accent2"/>
              </a:solidFill>
              <a:latin typeface="Calibri" panose="020F0502020204030204" pitchFamily="34" charset="0"/>
              <a:cs typeface="Calibri" panose="020F0502020204030204" pitchFamily="34" charset="0"/>
            </a:endParaRPr>
          </a:p>
          <a:p>
            <a:pPr marL="457200" indent="-457200">
              <a:buFontTx/>
              <a:buAutoNum type="arabicPeriod"/>
            </a:pPr>
            <a:r>
              <a:rPr lang="en-US" sz="1800" dirty="0">
                <a:latin typeface="Calibri" panose="020F0502020204030204" pitchFamily="34" charset="0"/>
                <a:cs typeface="Calibri" panose="020F0502020204030204" pitchFamily="34" charset="0"/>
              </a:rPr>
              <a:t>recursively apply </a:t>
            </a:r>
            <a:r>
              <a:rPr lang="en-US" sz="1800" dirty="0" err="1">
                <a:latin typeface="Calibri" panose="020F0502020204030204" pitchFamily="34" charset="0"/>
                <a:cs typeface="Calibri" panose="020F0502020204030204" pitchFamily="34" charset="0"/>
              </a:rPr>
              <a:t>quicksort</a:t>
            </a:r>
            <a:r>
              <a:rPr lang="en-US" sz="1800" dirty="0">
                <a:latin typeface="Calibri" panose="020F0502020204030204" pitchFamily="34" charset="0"/>
                <a:cs typeface="Calibri" panose="020F0502020204030204" pitchFamily="34" charset="0"/>
              </a:rPr>
              <a:t> to the part of the array that is to the left of the pivot, and to the part on its right. </a:t>
            </a:r>
          </a:p>
        </p:txBody>
      </p:sp>
      <p:sp>
        <p:nvSpPr>
          <p:cNvPr id="95241" name="Text Box 9"/>
          <p:cNvSpPr txBox="1">
            <a:spLocks noChangeArrowheads="1"/>
          </p:cNvSpPr>
          <p:nvPr/>
        </p:nvSpPr>
        <p:spPr bwMode="auto">
          <a:xfrm>
            <a:off x="1949450" y="6232525"/>
            <a:ext cx="4503156" cy="400110"/>
          </a:xfrm>
          <a:prstGeom prst="rect">
            <a:avLst/>
          </a:prstGeom>
          <a:noFill/>
          <a:ln w="9525">
            <a:noFill/>
            <a:miter lim="800000"/>
            <a:headEnd/>
            <a:tailEnd/>
          </a:ln>
          <a:effectLst/>
        </p:spPr>
        <p:txBody>
          <a:bodyPr wrap="none">
            <a:spAutoFit/>
          </a:bodyPr>
          <a:lstStyle/>
          <a:p>
            <a:r>
              <a:rPr lang="en-US" dirty="0">
                <a:latin typeface="+mn-lt"/>
              </a:rPr>
              <a:t>O(n log n) on average, worst case is O(n</a:t>
            </a:r>
            <a:r>
              <a:rPr lang="en-US" baseline="30000" dirty="0">
                <a:latin typeface="+mn-lt"/>
              </a:rPr>
              <a:t>2</a:t>
            </a:r>
            <a:r>
              <a:rPr lang="en-US" dirty="0">
                <a:latin typeface="+mn-lt"/>
              </a:rPr>
              <a:t>)</a:t>
            </a:r>
          </a:p>
        </p:txBody>
      </p:sp>
      <p:sp>
        <p:nvSpPr>
          <p:cNvPr id="95242" name="Rectangle 10"/>
          <p:cNvSpPr>
            <a:spLocks noChangeArrowheads="1"/>
          </p:cNvSpPr>
          <p:nvPr/>
        </p:nvSpPr>
        <p:spPr bwMode="auto">
          <a:xfrm>
            <a:off x="685800" y="228600"/>
            <a:ext cx="7772400" cy="838200"/>
          </a:xfrm>
          <a:prstGeom prst="rect">
            <a:avLst/>
          </a:prstGeom>
          <a:noFill/>
          <a:ln w="9525">
            <a:noFill/>
            <a:miter lim="800000"/>
            <a:headEnd/>
            <a:tailEnd/>
          </a:ln>
          <a:effectLst/>
        </p:spPr>
        <p:txBody>
          <a:bodyPr anchor="ctr"/>
          <a:lstStyle/>
          <a:p>
            <a:pPr algn="ctr"/>
            <a:r>
              <a:rPr lang="en-US" sz="3600" dirty="0">
                <a:solidFill>
                  <a:schemeClr val="tx2"/>
                </a:solidFill>
                <a:latin typeface="Calibri" panose="020F0502020204030204" pitchFamily="34" charset="0"/>
                <a:cs typeface="Calibri" panose="020F0502020204030204" pitchFamily="34" charset="0"/>
              </a:rPr>
              <a:t>In-memory Sort: Quick Sort</a:t>
            </a:r>
          </a:p>
        </p:txBody>
      </p:sp>
      <p:sp>
        <p:nvSpPr>
          <p:cNvPr id="95243" name="Rectangle 11"/>
          <p:cNvSpPr>
            <a:spLocks noChangeArrowheads="1"/>
          </p:cNvSpPr>
          <p:nvPr/>
        </p:nvSpPr>
        <p:spPr bwMode="auto">
          <a:xfrm>
            <a:off x="2590800" y="5165725"/>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solidFill>
                  <a:srgbClr val="FF0000"/>
                </a:solidFill>
                <a:latin typeface="+mn-lt"/>
              </a:rPr>
              <a:t>18</a:t>
            </a:r>
          </a:p>
        </p:txBody>
      </p:sp>
      <p:sp>
        <p:nvSpPr>
          <p:cNvPr id="95244" name="Rectangle 12"/>
          <p:cNvSpPr>
            <a:spLocks noChangeArrowheads="1"/>
          </p:cNvSpPr>
          <p:nvPr/>
        </p:nvSpPr>
        <p:spPr bwMode="auto">
          <a:xfrm>
            <a:off x="2895600" y="5165725"/>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mn-lt"/>
              </a:rPr>
              <a:t>5</a:t>
            </a:r>
          </a:p>
        </p:txBody>
      </p:sp>
      <p:sp>
        <p:nvSpPr>
          <p:cNvPr id="95245" name="Rectangle 13"/>
          <p:cNvSpPr>
            <a:spLocks noChangeArrowheads="1"/>
          </p:cNvSpPr>
          <p:nvPr/>
        </p:nvSpPr>
        <p:spPr bwMode="auto">
          <a:xfrm>
            <a:off x="3200400" y="5165725"/>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mn-lt"/>
              </a:rPr>
              <a:t>6</a:t>
            </a:r>
          </a:p>
        </p:txBody>
      </p:sp>
      <p:sp>
        <p:nvSpPr>
          <p:cNvPr id="95246" name="Rectangle 14"/>
          <p:cNvSpPr>
            <a:spLocks noChangeArrowheads="1"/>
          </p:cNvSpPr>
          <p:nvPr/>
        </p:nvSpPr>
        <p:spPr bwMode="auto">
          <a:xfrm>
            <a:off x="3505200" y="5165725"/>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mn-lt"/>
              </a:rPr>
              <a:t>19</a:t>
            </a:r>
          </a:p>
        </p:txBody>
      </p:sp>
      <p:sp>
        <p:nvSpPr>
          <p:cNvPr id="95247" name="Rectangle 15"/>
          <p:cNvSpPr>
            <a:spLocks noChangeArrowheads="1"/>
          </p:cNvSpPr>
          <p:nvPr/>
        </p:nvSpPr>
        <p:spPr bwMode="auto">
          <a:xfrm>
            <a:off x="3810000" y="5165725"/>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mn-lt"/>
              </a:rPr>
              <a:t>3</a:t>
            </a:r>
          </a:p>
        </p:txBody>
      </p:sp>
      <p:sp>
        <p:nvSpPr>
          <p:cNvPr id="95248" name="Rectangle 16"/>
          <p:cNvSpPr>
            <a:spLocks noChangeArrowheads="1"/>
          </p:cNvSpPr>
          <p:nvPr/>
        </p:nvSpPr>
        <p:spPr bwMode="auto">
          <a:xfrm>
            <a:off x="4114800" y="5165725"/>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mn-lt"/>
              </a:rPr>
              <a:t>1</a:t>
            </a:r>
          </a:p>
        </p:txBody>
      </p:sp>
      <p:sp>
        <p:nvSpPr>
          <p:cNvPr id="95249" name="Rectangle 17"/>
          <p:cNvSpPr>
            <a:spLocks noChangeArrowheads="1"/>
          </p:cNvSpPr>
          <p:nvPr/>
        </p:nvSpPr>
        <p:spPr bwMode="auto">
          <a:xfrm>
            <a:off x="4419600" y="5165725"/>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mn-lt"/>
              </a:rPr>
              <a:t>5</a:t>
            </a:r>
          </a:p>
        </p:txBody>
      </p:sp>
      <p:sp>
        <p:nvSpPr>
          <p:cNvPr id="95250" name="Rectangle 18"/>
          <p:cNvSpPr>
            <a:spLocks noChangeArrowheads="1"/>
          </p:cNvSpPr>
          <p:nvPr/>
        </p:nvSpPr>
        <p:spPr bwMode="auto">
          <a:xfrm>
            <a:off x="4724400" y="5165725"/>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mn-lt"/>
              </a:rPr>
              <a:t>6</a:t>
            </a:r>
          </a:p>
        </p:txBody>
      </p:sp>
      <p:sp>
        <p:nvSpPr>
          <p:cNvPr id="95251" name="Rectangle 19"/>
          <p:cNvSpPr>
            <a:spLocks noChangeArrowheads="1"/>
          </p:cNvSpPr>
          <p:nvPr/>
        </p:nvSpPr>
        <p:spPr bwMode="auto">
          <a:xfrm>
            <a:off x="5029200" y="5165725"/>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mn-lt"/>
              </a:rPr>
              <a:t>11</a:t>
            </a:r>
          </a:p>
        </p:txBody>
      </p:sp>
      <p:sp>
        <p:nvSpPr>
          <p:cNvPr id="95252" name="Rectangle 20"/>
          <p:cNvSpPr>
            <a:spLocks noChangeArrowheads="1"/>
          </p:cNvSpPr>
          <p:nvPr/>
        </p:nvSpPr>
        <p:spPr bwMode="auto">
          <a:xfrm>
            <a:off x="5334000" y="5165725"/>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mn-lt"/>
              </a:rPr>
              <a:t>21</a:t>
            </a:r>
          </a:p>
        </p:txBody>
      </p:sp>
      <p:sp>
        <p:nvSpPr>
          <p:cNvPr id="95253" name="Rectangle 21"/>
          <p:cNvSpPr>
            <a:spLocks noChangeArrowheads="1"/>
          </p:cNvSpPr>
          <p:nvPr/>
        </p:nvSpPr>
        <p:spPr bwMode="auto">
          <a:xfrm>
            <a:off x="5638800" y="5165725"/>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mn-lt"/>
              </a:rPr>
              <a:t>33</a:t>
            </a:r>
          </a:p>
        </p:txBody>
      </p:sp>
      <p:sp>
        <p:nvSpPr>
          <p:cNvPr id="95254" name="Rectangle 22"/>
          <p:cNvSpPr>
            <a:spLocks noChangeArrowheads="1"/>
          </p:cNvSpPr>
          <p:nvPr/>
        </p:nvSpPr>
        <p:spPr bwMode="auto">
          <a:xfrm>
            <a:off x="5943600" y="5165725"/>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mn-lt"/>
              </a:rPr>
              <a:t>23</a:t>
            </a:r>
          </a:p>
        </p:txBody>
      </p:sp>
      <p:sp>
        <p:nvSpPr>
          <p:cNvPr id="95277" name="Line 45"/>
          <p:cNvSpPr>
            <a:spLocks noChangeShapeType="1"/>
          </p:cNvSpPr>
          <p:nvPr/>
        </p:nvSpPr>
        <p:spPr bwMode="auto">
          <a:xfrm flipV="1">
            <a:off x="3048000" y="5470525"/>
            <a:ext cx="0" cy="304800"/>
          </a:xfrm>
          <a:prstGeom prst="line">
            <a:avLst/>
          </a:prstGeom>
          <a:noFill/>
          <a:ln w="9525">
            <a:solidFill>
              <a:schemeClr val="tx1"/>
            </a:solidFill>
            <a:round/>
            <a:headEnd/>
            <a:tailEnd type="triangle" w="med" len="med"/>
          </a:ln>
          <a:effectLst/>
        </p:spPr>
        <p:txBody>
          <a:bodyPr/>
          <a:lstStyle/>
          <a:p>
            <a:endParaRPr lang="en-US">
              <a:latin typeface="+mn-lt"/>
            </a:endParaRPr>
          </a:p>
        </p:txBody>
      </p:sp>
      <p:sp>
        <p:nvSpPr>
          <p:cNvPr id="95278" name="Line 46"/>
          <p:cNvSpPr>
            <a:spLocks noChangeShapeType="1"/>
          </p:cNvSpPr>
          <p:nvPr/>
        </p:nvSpPr>
        <p:spPr bwMode="auto">
          <a:xfrm flipV="1">
            <a:off x="6096000" y="5470525"/>
            <a:ext cx="0" cy="304800"/>
          </a:xfrm>
          <a:prstGeom prst="line">
            <a:avLst/>
          </a:prstGeom>
          <a:noFill/>
          <a:ln w="9525">
            <a:solidFill>
              <a:schemeClr val="tx1"/>
            </a:solidFill>
            <a:round/>
            <a:headEnd/>
            <a:tailEnd type="triangle" w="med" len="med"/>
          </a:ln>
          <a:effectLst/>
        </p:spPr>
        <p:txBody>
          <a:bodyPr/>
          <a:lstStyle/>
          <a:p>
            <a:endParaRPr lang="en-US">
              <a:latin typeface="+mn-lt"/>
            </a:endParaRPr>
          </a:p>
        </p:txBody>
      </p:sp>
      <p:sp>
        <p:nvSpPr>
          <p:cNvPr id="95279" name="Text Box 47"/>
          <p:cNvSpPr txBox="1">
            <a:spLocks noChangeArrowheads="1"/>
          </p:cNvSpPr>
          <p:nvPr/>
        </p:nvSpPr>
        <p:spPr bwMode="auto">
          <a:xfrm>
            <a:off x="2667000" y="5740400"/>
            <a:ext cx="492443" cy="369332"/>
          </a:xfrm>
          <a:prstGeom prst="rect">
            <a:avLst/>
          </a:prstGeom>
          <a:noFill/>
          <a:ln w="9525">
            <a:noFill/>
            <a:miter lim="800000"/>
            <a:headEnd/>
            <a:tailEnd/>
          </a:ln>
          <a:effectLst/>
        </p:spPr>
        <p:txBody>
          <a:bodyPr wrap="none">
            <a:spAutoFit/>
          </a:bodyPr>
          <a:lstStyle/>
          <a:p>
            <a:r>
              <a:rPr lang="en-US" sz="1800">
                <a:latin typeface="+mn-lt"/>
              </a:rPr>
              <a:t>left</a:t>
            </a:r>
          </a:p>
        </p:txBody>
      </p:sp>
      <p:sp>
        <p:nvSpPr>
          <p:cNvPr id="95280" name="Text Box 48"/>
          <p:cNvSpPr txBox="1">
            <a:spLocks noChangeArrowheads="1"/>
          </p:cNvSpPr>
          <p:nvPr/>
        </p:nvSpPr>
        <p:spPr bwMode="auto">
          <a:xfrm>
            <a:off x="5805488" y="5775325"/>
            <a:ext cx="620683" cy="369332"/>
          </a:xfrm>
          <a:prstGeom prst="rect">
            <a:avLst/>
          </a:prstGeom>
          <a:noFill/>
          <a:ln w="9525">
            <a:noFill/>
            <a:miter lim="800000"/>
            <a:headEnd/>
            <a:tailEnd/>
          </a:ln>
          <a:effectLst/>
        </p:spPr>
        <p:txBody>
          <a:bodyPr wrap="none">
            <a:spAutoFit/>
          </a:bodyPr>
          <a:lstStyle/>
          <a:p>
            <a:r>
              <a:rPr lang="en-US" sz="1800">
                <a:latin typeface="+mn-lt"/>
              </a:rPr>
              <a:t>right</a:t>
            </a:r>
          </a:p>
        </p:txBody>
      </p:sp>
      <p:sp>
        <p:nvSpPr>
          <p:cNvPr id="95281" name="Text Box 49"/>
          <p:cNvSpPr txBox="1">
            <a:spLocks noChangeArrowheads="1"/>
          </p:cNvSpPr>
          <p:nvPr/>
        </p:nvSpPr>
        <p:spPr bwMode="auto">
          <a:xfrm>
            <a:off x="3200400" y="4556125"/>
            <a:ext cx="1981633" cy="369332"/>
          </a:xfrm>
          <a:prstGeom prst="rect">
            <a:avLst/>
          </a:prstGeom>
          <a:noFill/>
          <a:ln w="9525">
            <a:noFill/>
            <a:miter lim="800000"/>
            <a:headEnd/>
            <a:tailEnd/>
          </a:ln>
          <a:effectLst/>
        </p:spPr>
        <p:txBody>
          <a:bodyPr wrap="none">
            <a:spAutoFit/>
          </a:bodyPr>
          <a:lstStyle/>
          <a:p>
            <a:r>
              <a:rPr lang="en-US" sz="1800" dirty="0">
                <a:latin typeface="+mn-lt"/>
              </a:rPr>
              <a:t>1st pass: pivot = 18</a:t>
            </a:r>
          </a:p>
        </p:txBody>
      </p:sp>
    </p:spTree>
    <p:extLst>
      <p:ext uri="{BB962C8B-B14F-4D97-AF65-F5344CB8AC3E}">
        <p14:creationId xmlns:p14="http://schemas.microsoft.com/office/powerpoint/2010/main" val="344719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ChangeArrowheads="1"/>
          </p:cNvSpPr>
          <p:nvPr/>
        </p:nvSpPr>
        <p:spPr bwMode="auto">
          <a:xfrm>
            <a:off x="304800" y="3810000"/>
            <a:ext cx="8751590" cy="198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spcBef>
                <a:spcPct val="20000"/>
              </a:spcBef>
              <a:buFontTx/>
              <a:buChar char="•"/>
            </a:pPr>
            <a:endParaRPr lang="en-US" sz="1800" dirty="0">
              <a:latin typeface="+mn-lt"/>
            </a:endParaRPr>
          </a:p>
        </p:txBody>
      </p:sp>
      <p:pic>
        <p:nvPicPr>
          <p:cNvPr id="228356" name="Picture 4" descr="https://mekomlusa.files.wordpress.com/2017/11/sampleb.png">
            <a:extLst>
              <a:ext uri="{FF2B5EF4-FFF2-40B4-BE49-F238E27FC236}">
                <a16:creationId xmlns:a16="http://schemas.microsoft.com/office/drawing/2014/main" id="{DAEBB1DB-49B5-C849-B57C-714D36CD5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905" y="2819400"/>
            <a:ext cx="7834127" cy="29718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4">
            <a:extLst>
              <a:ext uri="{FF2B5EF4-FFF2-40B4-BE49-F238E27FC236}">
                <a16:creationId xmlns:a16="http://schemas.microsoft.com/office/drawing/2014/main" id="{29E113F0-2643-434C-AB6D-172DF1205345}"/>
              </a:ext>
            </a:extLst>
          </p:cNvPr>
          <p:cNvSpPr>
            <a:spLocks noChangeArrowheads="1"/>
          </p:cNvSpPr>
          <p:nvPr/>
        </p:nvSpPr>
        <p:spPr bwMode="auto">
          <a:xfrm>
            <a:off x="1824932" y="98211"/>
            <a:ext cx="7014268" cy="2596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spcBef>
                <a:spcPct val="20000"/>
              </a:spcBef>
              <a:buFontTx/>
              <a:buChar char="•"/>
            </a:pPr>
            <a:r>
              <a:rPr lang="en-US" sz="1800" dirty="0">
                <a:latin typeface="Calibri" panose="020F0502020204030204" pitchFamily="34" charset="0"/>
                <a:cs typeface="Calibri" panose="020F0502020204030204" pitchFamily="34" charset="0"/>
              </a:rPr>
              <a:t>Two types of index node</a:t>
            </a:r>
          </a:p>
          <a:p>
            <a:pPr marL="800100" lvl="1" indent="-342900">
              <a:spcBef>
                <a:spcPct val="20000"/>
              </a:spcBef>
              <a:buFont typeface="Wingdings" pitchFamily="2" charset="2"/>
              <a:buChar char="§"/>
            </a:pPr>
            <a:r>
              <a:rPr lang="en-US" sz="1800" dirty="0">
                <a:latin typeface="Calibri" panose="020F0502020204030204" pitchFamily="34" charset="0"/>
                <a:cs typeface="Calibri" panose="020F0502020204030204" pitchFamily="34" charset="0"/>
              </a:rPr>
              <a:t>A directory node stores a set of index entries, each linking to another index node</a:t>
            </a:r>
          </a:p>
          <a:p>
            <a:pPr marL="800100" lvl="1" indent="-342900">
              <a:spcBef>
                <a:spcPct val="20000"/>
              </a:spcBef>
              <a:buFont typeface="Wingdings" pitchFamily="2" charset="2"/>
              <a:buChar char="§"/>
            </a:pPr>
            <a:r>
              <a:rPr lang="en-US" sz="1800" dirty="0">
                <a:latin typeface="Calibri" panose="020F0502020204030204" pitchFamily="34" charset="0"/>
                <a:cs typeface="Calibri" panose="020F0502020204030204" pitchFamily="34" charset="0"/>
              </a:rPr>
              <a:t>A data entry node or a set of data entries, each linking to a data record or a data node (or data page)</a:t>
            </a:r>
          </a:p>
          <a:p>
            <a:pPr marL="800100" lvl="1" indent="-342900">
              <a:spcBef>
                <a:spcPct val="20000"/>
              </a:spcBef>
              <a:buFont typeface="Wingdings" pitchFamily="2" charset="2"/>
              <a:buChar char="§"/>
            </a:pPr>
            <a:r>
              <a:rPr lang="en-US" sz="1800" dirty="0">
                <a:latin typeface="Calibri" panose="020F0502020204030204" pitchFamily="34" charset="0"/>
                <a:cs typeface="Calibri" panose="020F0502020204030204" pitchFamily="34" charset="0"/>
              </a:rPr>
              <a:t>The data entry nodes are chained to form a sequence</a:t>
            </a:r>
          </a:p>
          <a:p>
            <a:pPr marL="800100" lvl="1" indent="-342900">
              <a:spcBef>
                <a:spcPct val="20000"/>
              </a:spcBef>
              <a:buFont typeface="Wingdings" pitchFamily="2" charset="2"/>
              <a:buChar char="§"/>
            </a:pPr>
            <a:r>
              <a:rPr lang="en-US" sz="1800" dirty="0">
                <a:latin typeface="Calibri" panose="020F0502020204030204" pitchFamily="34" charset="0"/>
                <a:cs typeface="Calibri" panose="020F0502020204030204" pitchFamily="34" charset="0"/>
              </a:rPr>
              <a:t>The entries in an index node are sorted </a:t>
            </a:r>
          </a:p>
          <a:p>
            <a:pPr marL="342900" indent="-342900">
              <a:spcBef>
                <a:spcPct val="20000"/>
              </a:spcBef>
              <a:buFontTx/>
              <a:buChar char="•"/>
            </a:pPr>
            <a:r>
              <a:rPr lang="en-US" sz="1800" dirty="0">
                <a:latin typeface="Calibri" panose="020F0502020204030204" pitchFamily="34" charset="0"/>
                <a:cs typeface="Calibri" panose="020F0502020204030204" pitchFamily="34" charset="0"/>
              </a:rPr>
              <a:t>A data node stores a set of records, which may or may not be sorted</a:t>
            </a:r>
          </a:p>
        </p:txBody>
      </p:sp>
      <p:sp>
        <p:nvSpPr>
          <p:cNvPr id="81950" name="Rectangle 33"/>
          <p:cNvSpPr>
            <a:spLocks noChangeArrowheads="1"/>
          </p:cNvSpPr>
          <p:nvPr/>
        </p:nvSpPr>
        <p:spPr bwMode="auto">
          <a:xfrm>
            <a:off x="293555" y="378023"/>
            <a:ext cx="1371600"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nchor="ctr"/>
          <a:lstStyle/>
          <a:p>
            <a:pPr algn="ctr" eaLnBrk="1" hangingPunct="1"/>
            <a:r>
              <a:rPr lang="en-US" sz="2800" dirty="0">
                <a:solidFill>
                  <a:schemeClr val="tx2"/>
                </a:solidFill>
                <a:latin typeface="Calibri" panose="020F0502020204030204" pitchFamily="34" charset="0"/>
                <a:cs typeface="Calibri" panose="020F0502020204030204" pitchFamily="34" charset="0"/>
              </a:rPr>
              <a:t>B</a:t>
            </a:r>
            <a:r>
              <a:rPr lang="en-US" sz="2800" baseline="30000" dirty="0">
                <a:solidFill>
                  <a:schemeClr val="tx2"/>
                </a:solidFill>
                <a:latin typeface="Calibri" panose="020F0502020204030204" pitchFamily="34" charset="0"/>
                <a:cs typeface="Calibri" panose="020F0502020204030204" pitchFamily="34" charset="0"/>
              </a:rPr>
              <a:t>+</a:t>
            </a:r>
            <a:r>
              <a:rPr lang="en-US" sz="2800" dirty="0">
                <a:solidFill>
                  <a:schemeClr val="tx2"/>
                </a:solidFill>
                <a:latin typeface="Calibri" panose="020F0502020204030204" pitchFamily="34" charset="0"/>
                <a:cs typeface="Calibri" panose="020F0502020204030204" pitchFamily="34" charset="0"/>
              </a:rPr>
              <a:t>-Tree</a:t>
            </a:r>
          </a:p>
        </p:txBody>
      </p:sp>
      <p:sp>
        <p:nvSpPr>
          <p:cNvPr id="22" name="Rectangle 21">
            <a:extLst>
              <a:ext uri="{FF2B5EF4-FFF2-40B4-BE49-F238E27FC236}">
                <a16:creationId xmlns:a16="http://schemas.microsoft.com/office/drawing/2014/main" id="{436241C5-31D1-C447-B620-39178DCDA339}"/>
              </a:ext>
            </a:extLst>
          </p:cNvPr>
          <p:cNvSpPr>
            <a:spLocks noChangeArrowheads="1"/>
          </p:cNvSpPr>
          <p:nvPr/>
        </p:nvSpPr>
        <p:spPr bwMode="auto">
          <a:xfrm>
            <a:off x="1143000" y="3406075"/>
            <a:ext cx="1223047" cy="3476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600" dirty="0">
                <a:solidFill>
                  <a:schemeClr val="accent1"/>
                </a:solidFill>
                <a:latin typeface="Trebuchet MS" charset="0"/>
              </a:rPr>
              <a:t>index node</a:t>
            </a:r>
          </a:p>
        </p:txBody>
      </p:sp>
      <p:cxnSp>
        <p:nvCxnSpPr>
          <p:cNvPr id="23" name="Straight Arrow Connector 22">
            <a:extLst>
              <a:ext uri="{FF2B5EF4-FFF2-40B4-BE49-F238E27FC236}">
                <a16:creationId xmlns:a16="http://schemas.microsoft.com/office/drawing/2014/main" id="{6B13F0F0-2899-8741-B2DD-F823C3F01B5A}"/>
              </a:ext>
            </a:extLst>
          </p:cNvPr>
          <p:cNvCxnSpPr>
            <a:cxnSpLocks/>
          </p:cNvCxnSpPr>
          <p:nvPr/>
        </p:nvCxnSpPr>
        <p:spPr>
          <a:xfrm>
            <a:off x="2306620" y="3637984"/>
            <a:ext cx="589927" cy="506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95CEDB-0B31-F345-BAF2-2A3B4396E2BF}"/>
              </a:ext>
            </a:extLst>
          </p:cNvPr>
          <p:cNvCxnSpPr>
            <a:cxnSpLocks/>
          </p:cNvCxnSpPr>
          <p:nvPr/>
        </p:nvCxnSpPr>
        <p:spPr>
          <a:xfrm flipH="1">
            <a:off x="1860512" y="3753764"/>
            <a:ext cx="222387" cy="1123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8B4A969-EA94-C046-8B0D-F891C6B3A232}"/>
              </a:ext>
            </a:extLst>
          </p:cNvPr>
          <p:cNvCxnSpPr>
            <a:cxnSpLocks/>
          </p:cNvCxnSpPr>
          <p:nvPr/>
        </p:nvCxnSpPr>
        <p:spPr>
          <a:xfrm flipV="1">
            <a:off x="2320130" y="3349839"/>
            <a:ext cx="2196290" cy="1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8FB4262-FBA0-6346-9335-0B2407320EBF}"/>
              </a:ext>
            </a:extLst>
          </p:cNvPr>
          <p:cNvSpPr>
            <a:spLocks noChangeArrowheads="1"/>
          </p:cNvSpPr>
          <p:nvPr/>
        </p:nvSpPr>
        <p:spPr bwMode="auto">
          <a:xfrm>
            <a:off x="2992420" y="3044627"/>
            <a:ext cx="1447800" cy="305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400" i="1" dirty="0">
                <a:solidFill>
                  <a:schemeClr val="accent1"/>
                </a:solidFill>
                <a:latin typeface="Trebuchet MS" charset="0"/>
              </a:rPr>
              <a:t>directory node</a:t>
            </a:r>
          </a:p>
        </p:txBody>
      </p:sp>
      <p:sp>
        <p:nvSpPr>
          <p:cNvPr id="35" name="Rectangle 34">
            <a:extLst>
              <a:ext uri="{FF2B5EF4-FFF2-40B4-BE49-F238E27FC236}">
                <a16:creationId xmlns:a16="http://schemas.microsoft.com/office/drawing/2014/main" id="{940D80DC-B735-9046-9BCC-C05FDF78BA90}"/>
              </a:ext>
            </a:extLst>
          </p:cNvPr>
          <p:cNvSpPr>
            <a:spLocks noChangeArrowheads="1"/>
          </p:cNvSpPr>
          <p:nvPr/>
        </p:nvSpPr>
        <p:spPr bwMode="auto">
          <a:xfrm>
            <a:off x="1367569" y="3937250"/>
            <a:ext cx="749424" cy="7360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400" i="1" dirty="0">
                <a:solidFill>
                  <a:schemeClr val="accent1"/>
                </a:solidFill>
                <a:latin typeface="Trebuchet MS" charset="0"/>
              </a:rPr>
              <a:t>data entry node</a:t>
            </a:r>
          </a:p>
        </p:txBody>
      </p:sp>
      <p:sp>
        <p:nvSpPr>
          <p:cNvPr id="36" name="TextBox 35">
            <a:extLst>
              <a:ext uri="{FF2B5EF4-FFF2-40B4-BE49-F238E27FC236}">
                <a16:creationId xmlns:a16="http://schemas.microsoft.com/office/drawing/2014/main" id="{CAB6AAC5-7404-B542-9D51-C805B5F675D2}"/>
              </a:ext>
            </a:extLst>
          </p:cNvPr>
          <p:cNvSpPr txBox="1"/>
          <p:nvPr/>
        </p:nvSpPr>
        <p:spPr>
          <a:xfrm>
            <a:off x="1232339" y="5486400"/>
            <a:ext cx="520261" cy="307777"/>
          </a:xfrm>
          <a:prstGeom prst="rect">
            <a:avLst/>
          </a:prstGeom>
          <a:noFill/>
          <a:ln>
            <a:solidFill>
              <a:schemeClr val="accent1"/>
            </a:solidFill>
          </a:ln>
        </p:spPr>
        <p:txBody>
          <a:bodyPr wrap="square" rtlCol="0">
            <a:spAutoFit/>
          </a:bodyPr>
          <a:lstStyle/>
          <a:p>
            <a:r>
              <a:rPr lang="en-US" sz="1400" dirty="0">
                <a:latin typeface="+mn-lt"/>
              </a:rPr>
              <a:t>3, A</a:t>
            </a:r>
          </a:p>
        </p:txBody>
      </p:sp>
      <p:sp>
        <p:nvSpPr>
          <p:cNvPr id="40" name="TextBox 39">
            <a:extLst>
              <a:ext uri="{FF2B5EF4-FFF2-40B4-BE49-F238E27FC236}">
                <a16:creationId xmlns:a16="http://schemas.microsoft.com/office/drawing/2014/main" id="{D97334D2-B5E9-E24C-99A6-A6893A743FE8}"/>
              </a:ext>
            </a:extLst>
          </p:cNvPr>
          <p:cNvSpPr txBox="1"/>
          <p:nvPr/>
        </p:nvSpPr>
        <p:spPr>
          <a:xfrm>
            <a:off x="304800" y="2799927"/>
            <a:ext cx="2693173" cy="338554"/>
          </a:xfrm>
          <a:prstGeom prst="rect">
            <a:avLst/>
          </a:prstGeom>
          <a:noFill/>
          <a:ln>
            <a:solidFill>
              <a:schemeClr val="accent1"/>
            </a:solidFill>
          </a:ln>
        </p:spPr>
        <p:txBody>
          <a:bodyPr wrap="none" rtlCol="0">
            <a:spAutoFit/>
          </a:bodyPr>
          <a:lstStyle/>
          <a:p>
            <a:r>
              <a:rPr lang="en-US" sz="1600" dirty="0">
                <a:latin typeface="+mn-lt"/>
              </a:rPr>
              <a:t>Employee Number, Company</a:t>
            </a:r>
          </a:p>
        </p:txBody>
      </p:sp>
      <p:sp>
        <p:nvSpPr>
          <p:cNvPr id="41" name="TextBox 40">
            <a:extLst>
              <a:ext uri="{FF2B5EF4-FFF2-40B4-BE49-F238E27FC236}">
                <a16:creationId xmlns:a16="http://schemas.microsoft.com/office/drawing/2014/main" id="{3A30AD81-2556-5D46-91BE-C43505231F49}"/>
              </a:ext>
            </a:extLst>
          </p:cNvPr>
          <p:cNvSpPr txBox="1"/>
          <p:nvPr/>
        </p:nvSpPr>
        <p:spPr>
          <a:xfrm>
            <a:off x="1222812" y="5791200"/>
            <a:ext cx="526199" cy="307777"/>
          </a:xfrm>
          <a:prstGeom prst="rect">
            <a:avLst/>
          </a:prstGeom>
          <a:noFill/>
          <a:ln>
            <a:solidFill>
              <a:schemeClr val="accent1"/>
            </a:solidFill>
          </a:ln>
        </p:spPr>
        <p:txBody>
          <a:bodyPr wrap="square" rtlCol="0">
            <a:spAutoFit/>
          </a:bodyPr>
          <a:lstStyle/>
          <a:p>
            <a:r>
              <a:rPr lang="en-US" sz="1400" dirty="0">
                <a:latin typeface="+mn-lt"/>
              </a:rPr>
              <a:t>4, C</a:t>
            </a:r>
          </a:p>
        </p:txBody>
      </p:sp>
      <p:sp>
        <p:nvSpPr>
          <p:cNvPr id="47" name="TextBox 46">
            <a:extLst>
              <a:ext uri="{FF2B5EF4-FFF2-40B4-BE49-F238E27FC236}">
                <a16:creationId xmlns:a16="http://schemas.microsoft.com/office/drawing/2014/main" id="{0910BE7A-EDBB-B94D-8DA1-A35D4B85BCC5}"/>
              </a:ext>
            </a:extLst>
          </p:cNvPr>
          <p:cNvSpPr txBox="1"/>
          <p:nvPr/>
        </p:nvSpPr>
        <p:spPr>
          <a:xfrm>
            <a:off x="1215611" y="6096000"/>
            <a:ext cx="526199" cy="307777"/>
          </a:xfrm>
          <a:prstGeom prst="rect">
            <a:avLst/>
          </a:prstGeom>
          <a:noFill/>
          <a:ln>
            <a:solidFill>
              <a:schemeClr val="accent1"/>
            </a:solidFill>
          </a:ln>
        </p:spPr>
        <p:txBody>
          <a:bodyPr wrap="square" rtlCol="0">
            <a:spAutoFit/>
          </a:bodyPr>
          <a:lstStyle/>
          <a:p>
            <a:r>
              <a:rPr lang="en-US" sz="1400" dirty="0">
                <a:latin typeface="+mn-lt"/>
              </a:rPr>
              <a:t>2, X</a:t>
            </a:r>
          </a:p>
        </p:txBody>
      </p:sp>
      <p:sp>
        <p:nvSpPr>
          <p:cNvPr id="48" name="TextBox 47">
            <a:extLst>
              <a:ext uri="{FF2B5EF4-FFF2-40B4-BE49-F238E27FC236}">
                <a16:creationId xmlns:a16="http://schemas.microsoft.com/office/drawing/2014/main" id="{23A327DE-D428-9640-BC6B-158FD7C773C5}"/>
              </a:ext>
            </a:extLst>
          </p:cNvPr>
          <p:cNvSpPr txBox="1"/>
          <p:nvPr/>
        </p:nvSpPr>
        <p:spPr>
          <a:xfrm>
            <a:off x="4878174" y="5560367"/>
            <a:ext cx="668577" cy="307777"/>
          </a:xfrm>
          <a:prstGeom prst="rect">
            <a:avLst/>
          </a:prstGeom>
          <a:noFill/>
          <a:ln>
            <a:solidFill>
              <a:schemeClr val="accent1"/>
            </a:solidFill>
          </a:ln>
        </p:spPr>
        <p:txBody>
          <a:bodyPr wrap="square" rtlCol="0">
            <a:spAutoFit/>
          </a:bodyPr>
          <a:lstStyle/>
          <a:p>
            <a:r>
              <a:rPr lang="en-US" sz="1400" dirty="0">
                <a:latin typeface="+mn-lt"/>
              </a:rPr>
              <a:t>101, B</a:t>
            </a:r>
          </a:p>
        </p:txBody>
      </p:sp>
      <p:sp>
        <p:nvSpPr>
          <p:cNvPr id="49" name="TextBox 48">
            <a:extLst>
              <a:ext uri="{FF2B5EF4-FFF2-40B4-BE49-F238E27FC236}">
                <a16:creationId xmlns:a16="http://schemas.microsoft.com/office/drawing/2014/main" id="{FC6551FF-9A34-8246-B904-0049E2175C65}"/>
              </a:ext>
            </a:extLst>
          </p:cNvPr>
          <p:cNvSpPr txBox="1"/>
          <p:nvPr/>
        </p:nvSpPr>
        <p:spPr>
          <a:xfrm>
            <a:off x="4873410" y="5868144"/>
            <a:ext cx="678104" cy="307777"/>
          </a:xfrm>
          <a:prstGeom prst="rect">
            <a:avLst/>
          </a:prstGeom>
          <a:noFill/>
          <a:ln>
            <a:solidFill>
              <a:schemeClr val="accent1"/>
            </a:solidFill>
          </a:ln>
        </p:spPr>
        <p:txBody>
          <a:bodyPr wrap="square" rtlCol="0">
            <a:spAutoFit/>
          </a:bodyPr>
          <a:lstStyle/>
          <a:p>
            <a:r>
              <a:rPr lang="en-US" sz="1400" dirty="0">
                <a:latin typeface="+mn-lt"/>
              </a:rPr>
              <a:t>119, E</a:t>
            </a:r>
          </a:p>
        </p:txBody>
      </p:sp>
      <p:sp>
        <p:nvSpPr>
          <p:cNvPr id="50" name="TextBox 49">
            <a:extLst>
              <a:ext uri="{FF2B5EF4-FFF2-40B4-BE49-F238E27FC236}">
                <a16:creationId xmlns:a16="http://schemas.microsoft.com/office/drawing/2014/main" id="{B2CB6F7E-4D56-F548-8FA2-19D776624EBD}"/>
              </a:ext>
            </a:extLst>
          </p:cNvPr>
          <p:cNvSpPr txBox="1"/>
          <p:nvPr/>
        </p:nvSpPr>
        <p:spPr>
          <a:xfrm>
            <a:off x="4877295" y="6175921"/>
            <a:ext cx="685305" cy="307777"/>
          </a:xfrm>
          <a:prstGeom prst="rect">
            <a:avLst/>
          </a:prstGeom>
          <a:noFill/>
          <a:ln>
            <a:solidFill>
              <a:schemeClr val="accent1"/>
            </a:solidFill>
          </a:ln>
        </p:spPr>
        <p:txBody>
          <a:bodyPr wrap="square" rtlCol="0">
            <a:spAutoFit/>
          </a:bodyPr>
          <a:lstStyle/>
          <a:p>
            <a:r>
              <a:rPr lang="en-US" sz="1400" dirty="0">
                <a:latin typeface="+mn-lt"/>
              </a:rPr>
              <a:t>115, Y</a:t>
            </a:r>
          </a:p>
        </p:txBody>
      </p:sp>
      <p:sp>
        <p:nvSpPr>
          <p:cNvPr id="25" name="Rectangle 24">
            <a:extLst>
              <a:ext uri="{FF2B5EF4-FFF2-40B4-BE49-F238E27FC236}">
                <a16:creationId xmlns:a16="http://schemas.microsoft.com/office/drawing/2014/main" id="{52565C98-DBD6-7F47-A090-F2B27C00D660}"/>
              </a:ext>
            </a:extLst>
          </p:cNvPr>
          <p:cNvSpPr>
            <a:spLocks noChangeArrowheads="1"/>
          </p:cNvSpPr>
          <p:nvPr/>
        </p:nvSpPr>
        <p:spPr bwMode="auto">
          <a:xfrm>
            <a:off x="2366047" y="5916352"/>
            <a:ext cx="1321482" cy="8284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600" dirty="0">
                <a:solidFill>
                  <a:schemeClr val="accent1"/>
                </a:solidFill>
                <a:latin typeface="Trebuchet MS" charset="0"/>
              </a:rPr>
              <a:t>data node</a:t>
            </a:r>
          </a:p>
          <a:p>
            <a:r>
              <a:rPr lang="en-US" sz="1600" dirty="0">
                <a:solidFill>
                  <a:schemeClr val="accent1"/>
                </a:solidFill>
                <a:latin typeface="Trebuchet MS" charset="0"/>
              </a:rPr>
              <a:t>data page</a:t>
            </a:r>
          </a:p>
          <a:p>
            <a:r>
              <a:rPr lang="en-US" sz="1600" dirty="0">
                <a:solidFill>
                  <a:schemeClr val="accent1"/>
                </a:solidFill>
                <a:latin typeface="Trebuchet MS" charset="0"/>
              </a:rPr>
              <a:t>record page</a:t>
            </a:r>
          </a:p>
        </p:txBody>
      </p:sp>
      <p:cxnSp>
        <p:nvCxnSpPr>
          <p:cNvPr id="26" name="Straight Arrow Connector 25">
            <a:extLst>
              <a:ext uri="{FF2B5EF4-FFF2-40B4-BE49-F238E27FC236}">
                <a16:creationId xmlns:a16="http://schemas.microsoft.com/office/drawing/2014/main" id="{1D511558-14D3-3B43-80F4-FC495B493E0E}"/>
              </a:ext>
            </a:extLst>
          </p:cNvPr>
          <p:cNvCxnSpPr>
            <a:cxnSpLocks/>
            <a:stCxn id="25" idx="1"/>
          </p:cNvCxnSpPr>
          <p:nvPr/>
        </p:nvCxnSpPr>
        <p:spPr>
          <a:xfrm flipH="1" flipV="1">
            <a:off x="1941818" y="5954017"/>
            <a:ext cx="424229" cy="376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6F0B5C1-4892-8946-8996-5C333633E49F}"/>
              </a:ext>
            </a:extLst>
          </p:cNvPr>
          <p:cNvCxnSpPr>
            <a:cxnSpLocks/>
          </p:cNvCxnSpPr>
          <p:nvPr/>
        </p:nvCxnSpPr>
        <p:spPr>
          <a:xfrm flipV="1">
            <a:off x="3429000" y="5963216"/>
            <a:ext cx="1251595" cy="367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360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24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804"/>
            <a:ext cx="7772400" cy="1143000"/>
          </a:xfrm>
        </p:spPr>
        <p:txBody>
          <a:bodyPr/>
          <a:lstStyle/>
          <a:p>
            <a:r>
              <a:rPr lang="en-US" dirty="0">
                <a:latin typeface="Calibri" panose="020F0502020204030204" pitchFamily="34" charset="0"/>
                <a:cs typeface="Calibri" panose="020F0502020204030204" pitchFamily="34" charset="0"/>
              </a:rPr>
              <a:t>B+ Tree Nodes Zoom 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7890" y="990600"/>
                <a:ext cx="7772400" cy="5398617"/>
              </a:xfrm>
            </p:spPr>
            <p:txBody>
              <a:bodyPr>
                <a:noAutofit/>
              </a:bodyPr>
              <a:lstStyle/>
              <a:p>
                <a:r>
                  <a:rPr lang="en-US" sz="2800" dirty="0">
                    <a:latin typeface="Calibri" panose="020F0502020204030204" pitchFamily="34" charset="0"/>
                    <a:cs typeface="Calibri" panose="020F0502020204030204" pitchFamily="34" charset="0"/>
                  </a:rPr>
                  <a:t>directory nodes are internal nodes</a:t>
                </a:r>
              </a:p>
              <a:p>
                <a:endParaRPr lang="en-US" sz="2800" dirty="0">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data entry nodes are leaf nodes</a:t>
                </a:r>
              </a:p>
              <a:p>
                <a:endParaRPr lang="en-US" sz="2800" dirty="0">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Each node has </a:t>
                </a:r>
                <a14:m>
                  <m:oMath xmlns:m="http://schemas.openxmlformats.org/officeDocument/2006/math">
                    <m:r>
                      <a:rPr lang="en-US" sz="2800" i="1" dirty="0" smtClean="0">
                        <a:latin typeface="Cambria Math" panose="02040503050406030204" pitchFamily="18" charset="0"/>
                      </a:rPr>
                      <m:t>[</m:t>
                    </m:r>
                    <m:d>
                      <m:dPr>
                        <m:begChr m:val="⌊"/>
                        <m:endChr m:val="⌋"/>
                        <m:ctrlPr>
                          <a:rPr lang="en-US" sz="2800" i="1" dirty="0" smtClean="0">
                            <a:latin typeface="Cambria Math" panose="02040503050406030204" pitchFamily="18" charset="0"/>
                          </a:rPr>
                        </m:ctrlPr>
                      </m:dPr>
                      <m:e>
                        <m:r>
                          <a:rPr lang="en-US" sz="2800" b="0" i="1" dirty="0" smtClean="0">
                            <a:latin typeface="Cambria Math" panose="02040503050406030204" pitchFamily="18" charset="0"/>
                          </a:rPr>
                          <m:t>𝑑</m:t>
                        </m:r>
                      </m:e>
                    </m:d>
                    <m:r>
                      <a:rPr lang="en-US" sz="2800" i="1" dirty="0" smtClean="0">
                        <a:latin typeface="Cambria Math" panose="02040503050406030204" pitchFamily="18" charset="0"/>
                      </a:rPr>
                      <m:t>, 2</m:t>
                    </m:r>
                    <m:r>
                      <a:rPr lang="en-US" sz="2800" i="1" dirty="0" smtClean="0">
                        <a:latin typeface="Cambria Math" panose="02040503050406030204" pitchFamily="18" charset="0"/>
                      </a:rPr>
                      <m:t>𝑑</m:t>
                    </m:r>
                    <m:r>
                      <a:rPr lang="en-US" sz="2800" i="1" dirty="0" smtClean="0">
                        <a:latin typeface="Cambria Math" panose="02040503050406030204" pitchFamily="18" charset="0"/>
                      </a:rPr>
                      <m:t>] </m:t>
                    </m:r>
                  </m:oMath>
                </a14:m>
                <a:r>
                  <a:rPr lang="en-US" sz="2800" dirty="0">
                    <a:latin typeface="Calibri" panose="020F0502020204030204" pitchFamily="34" charset="0"/>
                    <a:cs typeface="Calibri" panose="020F0502020204030204" pitchFamily="34" charset="0"/>
                  </a:rPr>
                  <a:t>keys (except root), where </a:t>
                </a:r>
                <a14:m>
                  <m:oMath xmlns:m="http://schemas.openxmlformats.org/officeDocument/2006/math">
                    <m:r>
                      <a:rPr lang="en-US" sz="2800" i="1" dirty="0" smtClean="0">
                        <a:latin typeface="Cambria Math" panose="02040503050406030204" pitchFamily="18" charset="0"/>
                      </a:rPr>
                      <m:t>𝑑</m:t>
                    </m:r>
                  </m:oMath>
                </a14:m>
                <a:r>
                  <a:rPr lang="en-US" sz="2800" dirty="0">
                    <a:latin typeface="Calibri" panose="020F0502020204030204" pitchFamily="34" charset="0"/>
                    <a:cs typeface="Calibri" panose="020F0502020204030204" pitchFamily="34" charset="0"/>
                  </a:rPr>
                  <a:t> is call the degree or order. </a:t>
                </a:r>
              </a:p>
              <a:p>
                <a:pPr lvl="1"/>
                <a14:m>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=2.5</m:t>
                    </m:r>
                  </m:oMath>
                </a14:m>
                <a:endParaRPr lang="en-US" sz="2400" dirty="0">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7890" y="990600"/>
                <a:ext cx="7772400" cy="5398617"/>
              </a:xfrm>
              <a:blipFill>
                <a:blip r:embed="rId2"/>
                <a:stretch>
                  <a:fillRect l="-1631" t="-1408" r="-1958" b="-3052"/>
                </a:stretch>
              </a:blipFill>
            </p:spPr>
            <p:txBody>
              <a:bodyPr/>
              <a:lstStyle/>
              <a:p>
                <a:r>
                  <a:rPr lang="en-US">
                    <a:noFill/>
                  </a:rPr>
                  <a:t> </a:t>
                </a:r>
              </a:p>
            </p:txBody>
          </p:sp>
        </mc:Fallback>
      </mc:AlternateContent>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773807"/>
            <a:ext cx="3610479" cy="1219370"/>
          </a:xfrm>
          <a:prstGeom prst="rect">
            <a:avLst/>
          </a:prstGeom>
        </p:spPr>
      </p:pic>
      <p:pic>
        <p:nvPicPr>
          <p:cNvPr id="5" name="Picture 4" descr="Screen Clipping"/>
          <p:cNvPicPr>
            <a:picLocks noChangeAspect="1"/>
          </p:cNvPicPr>
          <p:nvPr/>
        </p:nvPicPr>
        <p:blipFill rotWithShape="1">
          <a:blip r:embed="rId4">
            <a:extLst>
              <a:ext uri="{28A0092B-C50C-407E-A947-70E740481C1C}">
                <a14:useLocalDpi xmlns:a14="http://schemas.microsoft.com/office/drawing/2010/main" val="0"/>
              </a:ext>
            </a:extLst>
          </a:blip>
          <a:srcRect t="25803"/>
          <a:stretch/>
        </p:blipFill>
        <p:spPr>
          <a:xfrm>
            <a:off x="4724400" y="1574828"/>
            <a:ext cx="4134427" cy="1314697"/>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552" y="3707493"/>
            <a:ext cx="8573696" cy="1105054"/>
          </a:xfrm>
          <a:prstGeom prst="rect">
            <a:avLst/>
          </a:prstGeom>
        </p:spPr>
      </p:pic>
    </p:spTree>
    <p:extLst>
      <p:ext uri="{BB962C8B-B14F-4D97-AF65-F5344CB8AC3E}">
        <p14:creationId xmlns:p14="http://schemas.microsoft.com/office/powerpoint/2010/main" val="619096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ChangeArrowheads="1"/>
          </p:cNvSpPr>
          <p:nvPr/>
        </p:nvSpPr>
        <p:spPr bwMode="auto">
          <a:xfrm>
            <a:off x="304800" y="3810000"/>
            <a:ext cx="8751590" cy="198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spcBef>
                <a:spcPct val="20000"/>
              </a:spcBef>
              <a:buFontTx/>
              <a:buChar char="•"/>
            </a:pPr>
            <a:endParaRPr lang="en-US" sz="1800" dirty="0">
              <a:latin typeface="+mn-lt"/>
            </a:endParaRPr>
          </a:p>
        </p:txBody>
      </p:sp>
      <p:sp>
        <p:nvSpPr>
          <p:cNvPr id="3" name="Rectangle 2"/>
          <p:cNvSpPr/>
          <p:nvPr/>
        </p:nvSpPr>
        <p:spPr>
          <a:xfrm>
            <a:off x="394449" y="1600200"/>
            <a:ext cx="9906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8356" name="Picture 4" descr="https://mekomlusa.files.wordpress.com/2017/11/sampleb.png">
            <a:extLst>
              <a:ext uri="{FF2B5EF4-FFF2-40B4-BE49-F238E27FC236}">
                <a16:creationId xmlns:a16="http://schemas.microsoft.com/office/drawing/2014/main" id="{DAEBB1DB-49B5-C849-B57C-714D36CD5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905" y="2819400"/>
            <a:ext cx="7834127" cy="29718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4">
            <a:extLst>
              <a:ext uri="{FF2B5EF4-FFF2-40B4-BE49-F238E27FC236}">
                <a16:creationId xmlns:a16="http://schemas.microsoft.com/office/drawing/2014/main" id="{29E113F0-2643-434C-AB6D-172DF1205345}"/>
              </a:ext>
            </a:extLst>
          </p:cNvPr>
          <p:cNvSpPr>
            <a:spLocks noChangeArrowheads="1"/>
          </p:cNvSpPr>
          <p:nvPr/>
        </p:nvSpPr>
        <p:spPr bwMode="auto">
          <a:xfrm>
            <a:off x="1971705" y="117684"/>
            <a:ext cx="6321904" cy="2596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spcBef>
                <a:spcPct val="20000"/>
              </a:spcBef>
              <a:buFontTx/>
              <a:buChar char="•"/>
            </a:pPr>
            <a:r>
              <a:rPr lang="en-US" sz="1800" dirty="0">
                <a:latin typeface="Calibri" panose="020F0502020204030204" pitchFamily="34" charset="0"/>
                <a:cs typeface="Calibri" panose="020F0502020204030204" pitchFamily="34" charset="0"/>
              </a:rPr>
              <a:t>Paged-tree: each node takes a whole page</a:t>
            </a:r>
          </a:p>
          <a:p>
            <a:pPr marL="800100" lvl="1" indent="-342900">
              <a:spcBef>
                <a:spcPct val="20000"/>
              </a:spcBef>
              <a:buFont typeface="Wingdings" pitchFamily="2" charset="2"/>
              <a:buChar char="§"/>
            </a:pPr>
            <a:r>
              <a:rPr lang="en-US" sz="1800" dirty="0">
                <a:latin typeface="Calibri" panose="020F0502020204030204" pitchFamily="34" charset="0"/>
                <a:cs typeface="Calibri" panose="020F0502020204030204" pitchFamily="34" charset="0"/>
              </a:rPr>
              <a:t>For an index node, a page stores n keys and n+1 pointers, where n is the largest number subject to </a:t>
            </a:r>
          </a:p>
          <a:p>
            <a:pPr lvl="1">
              <a:spcBef>
                <a:spcPct val="20000"/>
              </a:spcBef>
            </a:pPr>
            <a:r>
              <a:rPr lang="en-US" sz="1800" dirty="0">
                <a:latin typeface="Calibri" panose="020F0502020204030204" pitchFamily="34" charset="0"/>
                <a:cs typeface="Calibri" panose="020F0502020204030204" pitchFamily="34" charset="0"/>
              </a:rPr>
              <a:t>	n * </a:t>
            </a:r>
            <a:r>
              <a:rPr lang="en-US" sz="1800" dirty="0" err="1">
                <a:latin typeface="Calibri" panose="020F0502020204030204" pitchFamily="34" charset="0"/>
                <a:cs typeface="Calibri" panose="020F0502020204030204" pitchFamily="34" charset="0"/>
              </a:rPr>
              <a:t>SearchKeySize</a:t>
            </a:r>
            <a:r>
              <a:rPr lang="en-US" sz="1800" dirty="0">
                <a:latin typeface="Calibri" panose="020F0502020204030204" pitchFamily="34" charset="0"/>
                <a:cs typeface="Calibri" panose="020F0502020204030204" pitchFamily="34" charset="0"/>
              </a:rPr>
              <a:t> + (n+1) * </a:t>
            </a:r>
            <a:r>
              <a:rPr lang="en-US" sz="1800" dirty="0" err="1">
                <a:latin typeface="Calibri" panose="020F0502020204030204" pitchFamily="34" charset="0"/>
                <a:cs typeface="Calibri" panose="020F0502020204030204" pitchFamily="34" charset="0"/>
              </a:rPr>
              <a:t>PointerSize</a:t>
            </a:r>
            <a:r>
              <a:rPr lang="en-US" sz="1800" dirty="0">
                <a:latin typeface="Calibri" panose="020F0502020204030204" pitchFamily="34" charset="0"/>
                <a:cs typeface="Calibri" panose="020F0502020204030204" pitchFamily="34" charset="0"/>
              </a:rPr>
              <a:t> &lt;= </a:t>
            </a:r>
            <a:r>
              <a:rPr lang="en-US" sz="1800" dirty="0" err="1">
                <a:latin typeface="Calibri" panose="020F0502020204030204" pitchFamily="34" charset="0"/>
                <a:cs typeface="Calibri" panose="020F0502020204030204" pitchFamily="34" charset="0"/>
              </a:rPr>
              <a:t>PageSize</a:t>
            </a:r>
            <a:endParaRPr lang="en-US" sz="1800" dirty="0">
              <a:latin typeface="Calibri" panose="020F0502020204030204" pitchFamily="34" charset="0"/>
              <a:cs typeface="Calibri" panose="020F0502020204030204" pitchFamily="34" charset="0"/>
            </a:endParaRPr>
          </a:p>
          <a:p>
            <a:pPr marL="800100" lvl="1" indent="-342900">
              <a:spcBef>
                <a:spcPct val="20000"/>
              </a:spcBef>
              <a:buFont typeface="Wingdings" pitchFamily="2" charset="2"/>
              <a:buChar char="§"/>
            </a:pPr>
            <a:r>
              <a:rPr lang="en-US" sz="1800" dirty="0">
                <a:latin typeface="Calibri" panose="020F0502020204030204" pitchFamily="34" charset="0"/>
                <a:cs typeface="Calibri" panose="020F0502020204030204" pitchFamily="34" charset="0"/>
              </a:rPr>
              <a:t>For a data node, a page stores m records, where m = </a:t>
            </a:r>
            <a:r>
              <a:rPr lang="en-US" sz="1800" dirty="0" err="1">
                <a:latin typeface="Calibri" panose="020F0502020204030204" pitchFamily="34" charset="0"/>
                <a:cs typeface="Calibri" panose="020F0502020204030204" pitchFamily="34" charset="0"/>
              </a:rPr>
              <a:t>PageSize</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RecordSize</a:t>
            </a:r>
            <a:endParaRPr lang="en-US" sz="1800" dirty="0">
              <a:latin typeface="Calibri" panose="020F0502020204030204" pitchFamily="34" charset="0"/>
              <a:cs typeface="Calibri" panose="020F0502020204030204" pitchFamily="34" charset="0"/>
            </a:endParaRPr>
          </a:p>
          <a:p>
            <a:pPr marL="342900" indent="-342900">
              <a:spcBef>
                <a:spcPct val="20000"/>
              </a:spcBef>
              <a:buFont typeface="Wingdings" pitchFamily="2" charset="2"/>
              <a:buChar char="§"/>
            </a:pPr>
            <a:r>
              <a:rPr lang="en-US" sz="1800" dirty="0">
                <a:latin typeface="Calibri" panose="020F0502020204030204" pitchFamily="34" charset="0"/>
                <a:cs typeface="Calibri" panose="020F0502020204030204" pitchFamily="34" charset="0"/>
              </a:rPr>
              <a:t>B</a:t>
            </a:r>
            <a:r>
              <a:rPr lang="en-US" sz="1800" baseline="30000" dirty="0">
                <a:latin typeface="Calibri" panose="020F0502020204030204" pitchFamily="34" charset="0"/>
                <a:cs typeface="Calibri" panose="020F0502020204030204" pitchFamily="34" charset="0"/>
              </a:rPr>
              <a:t>+</a:t>
            </a:r>
            <a:r>
              <a:rPr lang="en-US" sz="1800" dirty="0">
                <a:latin typeface="Calibri" panose="020F0502020204030204" pitchFamily="34" charset="0"/>
                <a:cs typeface="Calibri" panose="020F0502020204030204" pitchFamily="34" charset="0"/>
              </a:rPr>
              <a:t>-tree is featured being short (usually 3 or 4 layers) and fat (with a large number of fanouts)</a:t>
            </a:r>
          </a:p>
        </p:txBody>
      </p:sp>
      <p:sp>
        <p:nvSpPr>
          <p:cNvPr id="81950" name="Rectangle 33"/>
          <p:cNvSpPr>
            <a:spLocks noChangeArrowheads="1"/>
          </p:cNvSpPr>
          <p:nvPr/>
        </p:nvSpPr>
        <p:spPr bwMode="auto">
          <a:xfrm>
            <a:off x="203949" y="293409"/>
            <a:ext cx="1371600"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nchor="ctr"/>
          <a:lstStyle/>
          <a:p>
            <a:pPr algn="ctr" eaLnBrk="1" hangingPunct="1"/>
            <a:r>
              <a:rPr lang="en-US" sz="2800" dirty="0">
                <a:solidFill>
                  <a:schemeClr val="tx2"/>
                </a:solidFill>
                <a:latin typeface="Calibri" panose="020F0502020204030204" pitchFamily="34" charset="0"/>
                <a:cs typeface="Calibri" panose="020F0502020204030204" pitchFamily="34" charset="0"/>
              </a:rPr>
              <a:t>B</a:t>
            </a:r>
            <a:r>
              <a:rPr lang="en-US" sz="2800" baseline="30000" dirty="0">
                <a:solidFill>
                  <a:schemeClr val="tx2"/>
                </a:solidFill>
                <a:latin typeface="Calibri" panose="020F0502020204030204" pitchFamily="34" charset="0"/>
                <a:cs typeface="Calibri" panose="020F0502020204030204" pitchFamily="34" charset="0"/>
              </a:rPr>
              <a:t>+</a:t>
            </a:r>
            <a:r>
              <a:rPr lang="en-US" sz="2800" dirty="0">
                <a:solidFill>
                  <a:schemeClr val="tx2"/>
                </a:solidFill>
                <a:latin typeface="Calibri" panose="020F0502020204030204" pitchFamily="34" charset="0"/>
                <a:cs typeface="Calibri" panose="020F0502020204030204" pitchFamily="34" charset="0"/>
              </a:rPr>
              <a:t>-Tree</a:t>
            </a:r>
          </a:p>
        </p:txBody>
      </p:sp>
      <p:sp>
        <p:nvSpPr>
          <p:cNvPr id="22" name="Rectangle 21">
            <a:extLst>
              <a:ext uri="{FF2B5EF4-FFF2-40B4-BE49-F238E27FC236}">
                <a16:creationId xmlns:a16="http://schemas.microsoft.com/office/drawing/2014/main" id="{436241C5-31D1-C447-B620-39178DCDA339}"/>
              </a:ext>
            </a:extLst>
          </p:cNvPr>
          <p:cNvSpPr>
            <a:spLocks noChangeArrowheads="1"/>
          </p:cNvSpPr>
          <p:nvPr/>
        </p:nvSpPr>
        <p:spPr bwMode="auto">
          <a:xfrm>
            <a:off x="1143000" y="3406075"/>
            <a:ext cx="1223047" cy="3476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600" dirty="0">
                <a:solidFill>
                  <a:schemeClr val="accent1"/>
                </a:solidFill>
                <a:latin typeface="Trebuchet MS" charset="0"/>
              </a:rPr>
              <a:t>index node</a:t>
            </a:r>
          </a:p>
        </p:txBody>
      </p:sp>
      <p:cxnSp>
        <p:nvCxnSpPr>
          <p:cNvPr id="23" name="Straight Arrow Connector 22">
            <a:extLst>
              <a:ext uri="{FF2B5EF4-FFF2-40B4-BE49-F238E27FC236}">
                <a16:creationId xmlns:a16="http://schemas.microsoft.com/office/drawing/2014/main" id="{6B13F0F0-2899-8741-B2DD-F823C3F01B5A}"/>
              </a:ext>
            </a:extLst>
          </p:cNvPr>
          <p:cNvCxnSpPr>
            <a:cxnSpLocks/>
          </p:cNvCxnSpPr>
          <p:nvPr/>
        </p:nvCxnSpPr>
        <p:spPr>
          <a:xfrm>
            <a:off x="2306620" y="3637984"/>
            <a:ext cx="589927" cy="506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95CEDB-0B31-F345-BAF2-2A3B4396E2BF}"/>
              </a:ext>
            </a:extLst>
          </p:cNvPr>
          <p:cNvCxnSpPr>
            <a:cxnSpLocks/>
          </p:cNvCxnSpPr>
          <p:nvPr/>
        </p:nvCxnSpPr>
        <p:spPr>
          <a:xfrm flipH="1">
            <a:off x="1860512" y="3753764"/>
            <a:ext cx="222387" cy="1123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8B4A969-EA94-C046-8B0D-F891C6B3A232}"/>
              </a:ext>
            </a:extLst>
          </p:cNvPr>
          <p:cNvCxnSpPr>
            <a:cxnSpLocks/>
          </p:cNvCxnSpPr>
          <p:nvPr/>
        </p:nvCxnSpPr>
        <p:spPr>
          <a:xfrm flipV="1">
            <a:off x="2320130" y="3349839"/>
            <a:ext cx="2196290" cy="1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8FB4262-FBA0-6346-9335-0B2407320EBF}"/>
              </a:ext>
            </a:extLst>
          </p:cNvPr>
          <p:cNvSpPr>
            <a:spLocks noChangeArrowheads="1"/>
          </p:cNvSpPr>
          <p:nvPr/>
        </p:nvSpPr>
        <p:spPr bwMode="auto">
          <a:xfrm>
            <a:off x="2754255" y="3444200"/>
            <a:ext cx="1447800" cy="305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400" i="1" dirty="0">
                <a:solidFill>
                  <a:schemeClr val="accent1"/>
                </a:solidFill>
                <a:latin typeface="Trebuchet MS" charset="0"/>
              </a:rPr>
              <a:t>directory node</a:t>
            </a:r>
          </a:p>
        </p:txBody>
      </p:sp>
      <p:sp>
        <p:nvSpPr>
          <p:cNvPr id="35" name="Rectangle 34">
            <a:extLst>
              <a:ext uri="{FF2B5EF4-FFF2-40B4-BE49-F238E27FC236}">
                <a16:creationId xmlns:a16="http://schemas.microsoft.com/office/drawing/2014/main" id="{940D80DC-B735-9046-9BCC-C05FDF78BA90}"/>
              </a:ext>
            </a:extLst>
          </p:cNvPr>
          <p:cNvSpPr>
            <a:spLocks noChangeArrowheads="1"/>
          </p:cNvSpPr>
          <p:nvPr/>
        </p:nvSpPr>
        <p:spPr bwMode="auto">
          <a:xfrm>
            <a:off x="1367569" y="3937250"/>
            <a:ext cx="749424" cy="7360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400" i="1" dirty="0">
                <a:solidFill>
                  <a:schemeClr val="accent1"/>
                </a:solidFill>
                <a:latin typeface="Trebuchet MS" charset="0"/>
              </a:rPr>
              <a:t>data entry node</a:t>
            </a:r>
          </a:p>
        </p:txBody>
      </p:sp>
      <p:sp>
        <p:nvSpPr>
          <p:cNvPr id="36" name="TextBox 35">
            <a:extLst>
              <a:ext uri="{FF2B5EF4-FFF2-40B4-BE49-F238E27FC236}">
                <a16:creationId xmlns:a16="http://schemas.microsoft.com/office/drawing/2014/main" id="{CAB6AAC5-7404-B542-9D51-C805B5F675D2}"/>
              </a:ext>
            </a:extLst>
          </p:cNvPr>
          <p:cNvSpPr txBox="1"/>
          <p:nvPr/>
        </p:nvSpPr>
        <p:spPr>
          <a:xfrm>
            <a:off x="1232339" y="5486400"/>
            <a:ext cx="520261" cy="307777"/>
          </a:xfrm>
          <a:prstGeom prst="rect">
            <a:avLst/>
          </a:prstGeom>
          <a:noFill/>
          <a:ln>
            <a:solidFill>
              <a:schemeClr val="accent1"/>
            </a:solidFill>
          </a:ln>
        </p:spPr>
        <p:txBody>
          <a:bodyPr wrap="square" rtlCol="0">
            <a:spAutoFit/>
          </a:bodyPr>
          <a:lstStyle/>
          <a:p>
            <a:r>
              <a:rPr lang="en-US" sz="1400" dirty="0">
                <a:latin typeface="+mn-lt"/>
              </a:rPr>
              <a:t>3, A</a:t>
            </a:r>
          </a:p>
        </p:txBody>
      </p:sp>
      <p:sp>
        <p:nvSpPr>
          <p:cNvPr id="40" name="TextBox 39">
            <a:extLst>
              <a:ext uri="{FF2B5EF4-FFF2-40B4-BE49-F238E27FC236}">
                <a16:creationId xmlns:a16="http://schemas.microsoft.com/office/drawing/2014/main" id="{D97334D2-B5E9-E24C-99A6-A6893A743FE8}"/>
              </a:ext>
            </a:extLst>
          </p:cNvPr>
          <p:cNvSpPr txBox="1"/>
          <p:nvPr/>
        </p:nvSpPr>
        <p:spPr>
          <a:xfrm>
            <a:off x="513925" y="2799562"/>
            <a:ext cx="2693173" cy="338554"/>
          </a:xfrm>
          <a:prstGeom prst="rect">
            <a:avLst/>
          </a:prstGeom>
          <a:noFill/>
          <a:ln>
            <a:solidFill>
              <a:schemeClr val="accent1"/>
            </a:solidFill>
          </a:ln>
        </p:spPr>
        <p:txBody>
          <a:bodyPr wrap="none" rtlCol="0">
            <a:spAutoFit/>
          </a:bodyPr>
          <a:lstStyle/>
          <a:p>
            <a:r>
              <a:rPr lang="en-US" sz="1600" dirty="0">
                <a:solidFill>
                  <a:schemeClr val="bg2">
                    <a:lumMod val="75000"/>
                  </a:schemeClr>
                </a:solidFill>
                <a:latin typeface="+mn-lt"/>
              </a:rPr>
              <a:t>Employee Number, Company</a:t>
            </a:r>
          </a:p>
        </p:txBody>
      </p:sp>
      <p:sp>
        <p:nvSpPr>
          <p:cNvPr id="41" name="TextBox 40">
            <a:extLst>
              <a:ext uri="{FF2B5EF4-FFF2-40B4-BE49-F238E27FC236}">
                <a16:creationId xmlns:a16="http://schemas.microsoft.com/office/drawing/2014/main" id="{3A30AD81-2556-5D46-91BE-C43505231F49}"/>
              </a:ext>
            </a:extLst>
          </p:cNvPr>
          <p:cNvSpPr txBox="1"/>
          <p:nvPr/>
        </p:nvSpPr>
        <p:spPr>
          <a:xfrm>
            <a:off x="1222812" y="5791200"/>
            <a:ext cx="526199" cy="307777"/>
          </a:xfrm>
          <a:prstGeom prst="rect">
            <a:avLst/>
          </a:prstGeom>
          <a:noFill/>
          <a:ln>
            <a:solidFill>
              <a:schemeClr val="accent1"/>
            </a:solidFill>
          </a:ln>
        </p:spPr>
        <p:txBody>
          <a:bodyPr wrap="square" rtlCol="0">
            <a:spAutoFit/>
          </a:bodyPr>
          <a:lstStyle/>
          <a:p>
            <a:r>
              <a:rPr lang="en-US" sz="1400" dirty="0">
                <a:latin typeface="+mn-lt"/>
              </a:rPr>
              <a:t>4, C</a:t>
            </a:r>
          </a:p>
        </p:txBody>
      </p:sp>
      <p:sp>
        <p:nvSpPr>
          <p:cNvPr id="46" name="Rectangle 45">
            <a:extLst>
              <a:ext uri="{FF2B5EF4-FFF2-40B4-BE49-F238E27FC236}">
                <a16:creationId xmlns:a16="http://schemas.microsoft.com/office/drawing/2014/main" id="{7B8B66D7-65B7-7741-8EA5-2B04E772D287}"/>
              </a:ext>
            </a:extLst>
          </p:cNvPr>
          <p:cNvSpPr>
            <a:spLocks noChangeArrowheads="1"/>
          </p:cNvSpPr>
          <p:nvPr/>
        </p:nvSpPr>
        <p:spPr bwMode="auto">
          <a:xfrm>
            <a:off x="2366047" y="5916352"/>
            <a:ext cx="1321482" cy="8284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600" dirty="0">
                <a:solidFill>
                  <a:schemeClr val="accent1"/>
                </a:solidFill>
                <a:latin typeface="Trebuchet MS" charset="0"/>
              </a:rPr>
              <a:t>data node</a:t>
            </a:r>
          </a:p>
          <a:p>
            <a:r>
              <a:rPr lang="en-US" sz="1600" dirty="0">
                <a:solidFill>
                  <a:schemeClr val="accent1"/>
                </a:solidFill>
                <a:latin typeface="Trebuchet MS" charset="0"/>
              </a:rPr>
              <a:t>data page</a:t>
            </a:r>
          </a:p>
          <a:p>
            <a:r>
              <a:rPr lang="en-US" sz="1600" dirty="0">
                <a:solidFill>
                  <a:schemeClr val="accent1"/>
                </a:solidFill>
                <a:latin typeface="Trebuchet MS" charset="0"/>
              </a:rPr>
              <a:t>record page</a:t>
            </a:r>
          </a:p>
        </p:txBody>
      </p:sp>
      <p:sp>
        <p:nvSpPr>
          <p:cNvPr id="47" name="TextBox 46">
            <a:extLst>
              <a:ext uri="{FF2B5EF4-FFF2-40B4-BE49-F238E27FC236}">
                <a16:creationId xmlns:a16="http://schemas.microsoft.com/office/drawing/2014/main" id="{0910BE7A-EDBB-B94D-8DA1-A35D4B85BCC5}"/>
              </a:ext>
            </a:extLst>
          </p:cNvPr>
          <p:cNvSpPr txBox="1"/>
          <p:nvPr/>
        </p:nvSpPr>
        <p:spPr>
          <a:xfrm>
            <a:off x="1215611" y="6096000"/>
            <a:ext cx="526199" cy="307777"/>
          </a:xfrm>
          <a:prstGeom prst="rect">
            <a:avLst/>
          </a:prstGeom>
          <a:noFill/>
          <a:ln>
            <a:solidFill>
              <a:schemeClr val="accent1"/>
            </a:solidFill>
          </a:ln>
        </p:spPr>
        <p:txBody>
          <a:bodyPr wrap="square" rtlCol="0">
            <a:spAutoFit/>
          </a:bodyPr>
          <a:lstStyle/>
          <a:p>
            <a:r>
              <a:rPr lang="en-US" sz="1400" dirty="0">
                <a:latin typeface="+mn-lt"/>
              </a:rPr>
              <a:t>2, X</a:t>
            </a:r>
          </a:p>
        </p:txBody>
      </p:sp>
      <p:sp>
        <p:nvSpPr>
          <p:cNvPr id="48" name="TextBox 47">
            <a:extLst>
              <a:ext uri="{FF2B5EF4-FFF2-40B4-BE49-F238E27FC236}">
                <a16:creationId xmlns:a16="http://schemas.microsoft.com/office/drawing/2014/main" id="{23A327DE-D428-9640-BC6B-158FD7C773C5}"/>
              </a:ext>
            </a:extLst>
          </p:cNvPr>
          <p:cNvSpPr txBox="1"/>
          <p:nvPr/>
        </p:nvSpPr>
        <p:spPr>
          <a:xfrm>
            <a:off x="4878174" y="5560367"/>
            <a:ext cx="668577" cy="307777"/>
          </a:xfrm>
          <a:prstGeom prst="rect">
            <a:avLst/>
          </a:prstGeom>
          <a:noFill/>
          <a:ln>
            <a:solidFill>
              <a:schemeClr val="accent1"/>
            </a:solidFill>
          </a:ln>
        </p:spPr>
        <p:txBody>
          <a:bodyPr wrap="square" rtlCol="0">
            <a:spAutoFit/>
          </a:bodyPr>
          <a:lstStyle/>
          <a:p>
            <a:r>
              <a:rPr lang="en-US" sz="1400" dirty="0">
                <a:latin typeface="+mn-lt"/>
              </a:rPr>
              <a:t>101, B</a:t>
            </a:r>
          </a:p>
        </p:txBody>
      </p:sp>
      <p:sp>
        <p:nvSpPr>
          <p:cNvPr id="49" name="TextBox 48">
            <a:extLst>
              <a:ext uri="{FF2B5EF4-FFF2-40B4-BE49-F238E27FC236}">
                <a16:creationId xmlns:a16="http://schemas.microsoft.com/office/drawing/2014/main" id="{FC6551FF-9A34-8246-B904-0049E2175C65}"/>
              </a:ext>
            </a:extLst>
          </p:cNvPr>
          <p:cNvSpPr txBox="1"/>
          <p:nvPr/>
        </p:nvSpPr>
        <p:spPr>
          <a:xfrm>
            <a:off x="4873410" y="5868144"/>
            <a:ext cx="678104" cy="307777"/>
          </a:xfrm>
          <a:prstGeom prst="rect">
            <a:avLst/>
          </a:prstGeom>
          <a:noFill/>
          <a:ln>
            <a:solidFill>
              <a:schemeClr val="accent1"/>
            </a:solidFill>
          </a:ln>
        </p:spPr>
        <p:txBody>
          <a:bodyPr wrap="square" rtlCol="0">
            <a:spAutoFit/>
          </a:bodyPr>
          <a:lstStyle/>
          <a:p>
            <a:r>
              <a:rPr lang="en-US" sz="1400" dirty="0">
                <a:latin typeface="+mn-lt"/>
              </a:rPr>
              <a:t>119, E</a:t>
            </a:r>
          </a:p>
        </p:txBody>
      </p:sp>
      <p:sp>
        <p:nvSpPr>
          <p:cNvPr id="50" name="TextBox 49">
            <a:extLst>
              <a:ext uri="{FF2B5EF4-FFF2-40B4-BE49-F238E27FC236}">
                <a16:creationId xmlns:a16="http://schemas.microsoft.com/office/drawing/2014/main" id="{B2CB6F7E-4D56-F548-8FA2-19D776624EBD}"/>
              </a:ext>
            </a:extLst>
          </p:cNvPr>
          <p:cNvSpPr txBox="1"/>
          <p:nvPr/>
        </p:nvSpPr>
        <p:spPr>
          <a:xfrm>
            <a:off x="4877295" y="6175921"/>
            <a:ext cx="685305" cy="307777"/>
          </a:xfrm>
          <a:prstGeom prst="rect">
            <a:avLst/>
          </a:prstGeom>
          <a:noFill/>
          <a:ln>
            <a:solidFill>
              <a:schemeClr val="accent1"/>
            </a:solidFill>
          </a:ln>
        </p:spPr>
        <p:txBody>
          <a:bodyPr wrap="square" rtlCol="0">
            <a:spAutoFit/>
          </a:bodyPr>
          <a:lstStyle/>
          <a:p>
            <a:r>
              <a:rPr lang="en-US" sz="1400" dirty="0">
                <a:latin typeface="+mn-lt"/>
              </a:rPr>
              <a:t>115, Y</a:t>
            </a:r>
          </a:p>
        </p:txBody>
      </p:sp>
      <p:cxnSp>
        <p:nvCxnSpPr>
          <p:cNvPr id="51" name="Straight Arrow Connector 50">
            <a:extLst>
              <a:ext uri="{FF2B5EF4-FFF2-40B4-BE49-F238E27FC236}">
                <a16:creationId xmlns:a16="http://schemas.microsoft.com/office/drawing/2014/main" id="{D63ED593-598B-FC46-B528-D5DA07D96A7D}"/>
              </a:ext>
            </a:extLst>
          </p:cNvPr>
          <p:cNvCxnSpPr>
            <a:cxnSpLocks/>
            <a:stCxn id="46" idx="1"/>
          </p:cNvCxnSpPr>
          <p:nvPr/>
        </p:nvCxnSpPr>
        <p:spPr>
          <a:xfrm flipH="1" flipV="1">
            <a:off x="1941818" y="5954017"/>
            <a:ext cx="424229" cy="376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A785D9B-C9BD-B94D-B84E-E8C4CF1B6158}"/>
              </a:ext>
            </a:extLst>
          </p:cNvPr>
          <p:cNvCxnSpPr>
            <a:cxnSpLocks/>
          </p:cNvCxnSpPr>
          <p:nvPr/>
        </p:nvCxnSpPr>
        <p:spPr>
          <a:xfrm flipV="1">
            <a:off x="3478155" y="5929104"/>
            <a:ext cx="1251595" cy="440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454458D-DF9A-3A4E-BD33-CB8C0AF28F47}"/>
              </a:ext>
            </a:extLst>
          </p:cNvPr>
          <p:cNvSpPr>
            <a:spLocks noChangeArrowheads="1"/>
          </p:cNvSpPr>
          <p:nvPr/>
        </p:nvSpPr>
        <p:spPr bwMode="auto">
          <a:xfrm>
            <a:off x="162002" y="5036973"/>
            <a:ext cx="1223047" cy="3359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600" dirty="0">
                <a:solidFill>
                  <a:schemeClr val="accent1"/>
                </a:solidFill>
                <a:latin typeface="Trebuchet MS" charset="0"/>
              </a:rPr>
              <a:t>Search key</a:t>
            </a:r>
          </a:p>
        </p:txBody>
      </p:sp>
      <p:cxnSp>
        <p:nvCxnSpPr>
          <p:cNvPr id="26" name="Straight Arrow Connector 25">
            <a:extLst>
              <a:ext uri="{FF2B5EF4-FFF2-40B4-BE49-F238E27FC236}">
                <a16:creationId xmlns:a16="http://schemas.microsoft.com/office/drawing/2014/main" id="{EDD850F5-EBA4-7746-B74E-9E7E8AE76986}"/>
              </a:ext>
            </a:extLst>
          </p:cNvPr>
          <p:cNvCxnSpPr>
            <a:cxnSpLocks/>
            <a:endCxn id="36" idx="1"/>
          </p:cNvCxnSpPr>
          <p:nvPr/>
        </p:nvCxnSpPr>
        <p:spPr>
          <a:xfrm>
            <a:off x="992384" y="5382699"/>
            <a:ext cx="239955" cy="257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6056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24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4449" y="1600200"/>
            <a:ext cx="9906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Rectangle 4">
                <a:extLst>
                  <a:ext uri="{FF2B5EF4-FFF2-40B4-BE49-F238E27FC236}">
                    <a16:creationId xmlns:a16="http://schemas.microsoft.com/office/drawing/2014/main" id="{29E113F0-2643-434C-AB6D-172DF1205345}"/>
                  </a:ext>
                </a:extLst>
              </p:cNvPr>
              <p:cNvSpPr>
                <a:spLocks noChangeArrowheads="1"/>
              </p:cNvSpPr>
              <p:nvPr/>
            </p:nvSpPr>
            <p:spPr bwMode="auto">
              <a:xfrm>
                <a:off x="356349" y="979209"/>
                <a:ext cx="8787651" cy="5334000"/>
              </a:xfrm>
              <a:prstGeom prst="rect">
                <a:avLst/>
              </a:prstGeom>
              <a:noFill/>
              <a:ln>
                <a:noFill/>
              </a:ln>
              <a:effectLst/>
              <a:extLst>
                <a:ext uri="{909E8E84-426E-40dd-AFC4-6F175D3DCCD1}">
                  <a14:hiddenFill xmlns="">
                    <a:solidFill>
                      <a:schemeClr val="accent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spcBef>
                    <a:spcPct val="20000"/>
                  </a:spcBef>
                  <a:buFontTx/>
                  <a:buChar char="•"/>
                </a:pPr>
                <a:r>
                  <a:rPr lang="en-US" sz="1800" dirty="0">
                    <a:latin typeface="Calibri" panose="020F0502020204030204" pitchFamily="34" charset="0"/>
                    <a:cs typeface="Calibri" panose="020F0502020204030204" pitchFamily="34" charset="0"/>
                  </a:rPr>
                  <a:t>Paged-tree: each node takes a whole page</a:t>
                </a:r>
              </a:p>
              <a:p>
                <a:pPr marL="800100" lvl="1" indent="-342900">
                  <a:spcBef>
                    <a:spcPct val="20000"/>
                  </a:spcBef>
                  <a:buFont typeface="Wingdings" pitchFamily="2" charset="2"/>
                  <a:buChar char="§"/>
                </a:pPr>
                <a:r>
                  <a:rPr lang="en-US" sz="1800" dirty="0">
                    <a:latin typeface="Calibri" panose="020F0502020204030204" pitchFamily="34" charset="0"/>
                    <a:cs typeface="Calibri" panose="020F0502020204030204" pitchFamily="34" charset="0"/>
                  </a:rPr>
                  <a:t>For an index node, a page stores n keys and n+1 pointers, where n is the largest number subject to </a:t>
                </a:r>
              </a:p>
              <a:p>
                <a:pPr lvl="1">
                  <a:spcBef>
                    <a:spcPct val="20000"/>
                  </a:spcBef>
                </a:pPr>
                <a:r>
                  <a:rPr lang="en-US" sz="1800" dirty="0">
                    <a:latin typeface="Calibri" panose="020F0502020204030204" pitchFamily="34" charset="0"/>
                    <a:cs typeface="Calibri" panose="020F0502020204030204" pitchFamily="34" charset="0"/>
                  </a:rPr>
                  <a:t>	n * </a:t>
                </a:r>
                <a:r>
                  <a:rPr lang="en-US" sz="1800" dirty="0" err="1">
                    <a:latin typeface="Calibri" panose="020F0502020204030204" pitchFamily="34" charset="0"/>
                    <a:cs typeface="Calibri" panose="020F0502020204030204" pitchFamily="34" charset="0"/>
                  </a:rPr>
                  <a:t>SearchKeySize</a:t>
                </a:r>
                <a:r>
                  <a:rPr lang="en-US" sz="1800" dirty="0">
                    <a:latin typeface="Calibri" panose="020F0502020204030204" pitchFamily="34" charset="0"/>
                    <a:cs typeface="Calibri" panose="020F0502020204030204" pitchFamily="34" charset="0"/>
                  </a:rPr>
                  <a:t> + (n+1) * </a:t>
                </a:r>
                <a:r>
                  <a:rPr lang="en-US" sz="1800" dirty="0" err="1">
                    <a:latin typeface="Calibri" panose="020F0502020204030204" pitchFamily="34" charset="0"/>
                    <a:cs typeface="Calibri" panose="020F0502020204030204" pitchFamily="34" charset="0"/>
                  </a:rPr>
                  <a:t>PointerSize</a:t>
                </a:r>
                <a:r>
                  <a:rPr lang="en-US" sz="1800" dirty="0">
                    <a:latin typeface="Calibri" panose="020F0502020204030204" pitchFamily="34" charset="0"/>
                    <a:cs typeface="Calibri" panose="020F0502020204030204" pitchFamily="34" charset="0"/>
                  </a:rPr>
                  <a:t> &lt;= </a:t>
                </a:r>
                <a:r>
                  <a:rPr lang="en-US" sz="1800" dirty="0" err="1">
                    <a:latin typeface="Calibri" panose="020F0502020204030204" pitchFamily="34" charset="0"/>
                    <a:cs typeface="Calibri" panose="020F0502020204030204" pitchFamily="34" charset="0"/>
                  </a:rPr>
                  <a:t>PageSize</a:t>
                </a:r>
                <a:endParaRPr lang="en-US" sz="1800" dirty="0">
                  <a:latin typeface="Calibri" panose="020F0502020204030204" pitchFamily="34" charset="0"/>
                  <a:cs typeface="Calibri" panose="020F0502020204030204" pitchFamily="34" charset="0"/>
                </a:endParaRPr>
              </a:p>
              <a:p>
                <a:pPr lvl="1">
                  <a:spcBef>
                    <a:spcPct val="20000"/>
                  </a:spcBef>
                </a:pPr>
                <a:r>
                  <a:rPr lang="en-US" sz="1800" dirty="0" err="1">
                    <a:latin typeface="Calibri" panose="020F0502020204030204" pitchFamily="34" charset="0"/>
                    <a:cs typeface="Calibri" panose="020F0502020204030204" pitchFamily="34" charset="0"/>
                  </a:rPr>
                  <a:t>Eg</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SearchKeySize</a:t>
                </a:r>
                <a:r>
                  <a:rPr lang="en-US" sz="1800" dirty="0">
                    <a:latin typeface="Calibri" panose="020F0502020204030204" pitchFamily="34" charset="0"/>
                    <a:cs typeface="Calibri" panose="020F0502020204030204" pitchFamily="34" charset="0"/>
                  </a:rPr>
                  <a:t> = 8 bytes, </a:t>
                </a:r>
                <a:r>
                  <a:rPr lang="en-US" sz="1800" dirty="0" err="1">
                    <a:latin typeface="Calibri" panose="020F0502020204030204" pitchFamily="34" charset="0"/>
                    <a:cs typeface="Calibri" panose="020F0502020204030204" pitchFamily="34" charset="0"/>
                  </a:rPr>
                  <a:t>PointerSize</a:t>
                </a:r>
                <a:r>
                  <a:rPr lang="en-US" sz="1800" dirty="0">
                    <a:latin typeface="Calibri" panose="020F0502020204030204" pitchFamily="34" charset="0"/>
                    <a:cs typeface="Calibri" panose="020F0502020204030204" pitchFamily="34" charset="0"/>
                  </a:rPr>
                  <a:t> = 4 bytes, </a:t>
                </a:r>
                <a:r>
                  <a:rPr lang="en-US" sz="1800" dirty="0" err="1">
                    <a:latin typeface="Calibri" panose="020F0502020204030204" pitchFamily="34" charset="0"/>
                    <a:cs typeface="Calibri" panose="020F0502020204030204" pitchFamily="34" charset="0"/>
                  </a:rPr>
                  <a:t>PageSize</a:t>
                </a:r>
                <a:r>
                  <a:rPr lang="en-US" sz="1800" dirty="0">
                    <a:latin typeface="Calibri" panose="020F0502020204030204" pitchFamily="34" charset="0"/>
                    <a:cs typeface="Calibri" panose="020F0502020204030204" pitchFamily="34" charset="0"/>
                  </a:rPr>
                  <a:t> = 1 Kb</a:t>
                </a:r>
              </a:p>
              <a:p>
                <a:pPr lvl="1">
                  <a:spcBef>
                    <a:spcPct val="20000"/>
                  </a:spcBef>
                </a:pPr>
                <a14:m>
                  <m:oMath xmlns:m="http://schemas.openxmlformats.org/officeDocument/2006/math">
                    <m:r>
                      <a:rPr lang="en-US" sz="1800" b="0" i="1" smtClean="0">
                        <a:latin typeface="Cambria Math" panose="02040503050406030204" pitchFamily="18" charset="0"/>
                      </a:rPr>
                      <m:t>8</m:t>
                    </m:r>
                    <m:r>
                      <a:rPr lang="en-US" sz="1800" b="0" i="1" smtClean="0">
                        <a:latin typeface="Cambria Math" panose="02040503050406030204" pitchFamily="18" charset="0"/>
                      </a:rPr>
                      <m:t>𝑛</m:t>
                    </m:r>
                    <m:r>
                      <a:rPr lang="en-US" sz="1800" b="0" i="1" smtClean="0">
                        <a:latin typeface="Cambria Math" panose="02040503050406030204" pitchFamily="18" charset="0"/>
                      </a:rPr>
                      <m:t>+4</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r>
                          <a:rPr lang="en-US" sz="1800" b="0" i="1" smtClean="0">
                            <a:latin typeface="Cambria Math" panose="02040503050406030204" pitchFamily="18" charset="0"/>
                          </a:rPr>
                          <m:t>+1</m:t>
                        </m:r>
                      </m:e>
                    </m:d>
                    <m:r>
                      <a:rPr lang="en-US" sz="1800" b="0" i="1" smtClean="0">
                        <a:latin typeface="Cambria Math" panose="02040503050406030204" pitchFamily="18" charset="0"/>
                      </a:rPr>
                      <m:t>≤1024</m:t>
                    </m:r>
                  </m:oMath>
                </a14:m>
                <a:r>
                  <a:rPr lang="en-US" sz="1800" b="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rPr>
                      <m:t>𝑛</m:t>
                    </m:r>
                    <m:r>
                      <a:rPr lang="en-US" sz="1800" b="0" i="1" smtClean="0">
                        <a:latin typeface="Cambria Math" panose="02040503050406030204" pitchFamily="18" charset="0"/>
                      </a:rPr>
                      <m:t>≤85</m:t>
                    </m:r>
                  </m:oMath>
                </a14:m>
                <a:endParaRPr lang="en-US" sz="1800" b="0" dirty="0">
                  <a:latin typeface="Calibri" panose="020F0502020204030204" pitchFamily="34" charset="0"/>
                  <a:cs typeface="Calibri" panose="020F0502020204030204" pitchFamily="34" charset="0"/>
                </a:endParaRPr>
              </a:p>
              <a:p>
                <a:pPr lvl="1">
                  <a:spcBef>
                    <a:spcPct val="20000"/>
                  </a:spcBef>
                </a:pPr>
                <a:r>
                  <a:rPr lang="en-US" sz="1800" dirty="0" err="1">
                    <a:latin typeface="Calibri" panose="020F0502020204030204" pitchFamily="34" charset="0"/>
                    <a:cs typeface="Calibri" panose="020F0502020204030204" pitchFamily="34" charset="0"/>
                  </a:rPr>
                  <a:t>Fanout</a:t>
                </a:r>
                <a:r>
                  <a:rPr lang="en-US" sz="1800" dirty="0">
                    <a:latin typeface="Calibri" panose="020F0502020204030204" pitchFamily="34" charset="0"/>
                    <a:cs typeface="Calibri" panose="020F0502020204030204" pitchFamily="34" charset="0"/>
                  </a:rPr>
                  <a:t>(max)=n+1=86. That is, one node can point to 86 children.</a:t>
                </a:r>
              </a:p>
              <a:p>
                <a:pPr lvl="1">
                  <a:spcBef>
                    <a:spcPct val="20000"/>
                  </a:spcBef>
                </a:pPr>
                <a:r>
                  <a:rPr lang="en-US" sz="1800" dirty="0">
                    <a:latin typeface="Calibri" panose="020F0502020204030204" pitchFamily="34" charset="0"/>
                    <a:cs typeface="Calibri" panose="020F0502020204030204" pitchFamily="34" charset="0"/>
                  </a:rPr>
                  <a:t>How many data pages can be indexed by a tree with depth of 1? About 7 Mb</a:t>
                </a:r>
              </a:p>
              <a:p>
                <a:pPr lvl="1">
                  <a:spcBef>
                    <a:spcPct val="20000"/>
                  </a:spcBef>
                </a:pPr>
                <a:r>
                  <a:rPr lang="en-US" sz="1800" dirty="0">
                    <a:latin typeface="Calibri" panose="020F0502020204030204" pitchFamily="34" charset="0"/>
                    <a:cs typeface="Calibri" panose="020F0502020204030204" pitchFamily="34" charset="0"/>
                  </a:rPr>
                  <a:t>depth of 3? About 54 Gb</a:t>
                </a:r>
              </a:p>
              <a:p>
                <a:pPr lvl="1">
                  <a:spcBef>
                    <a:spcPct val="20000"/>
                  </a:spcBef>
                </a:pPr>
                <a:r>
                  <a:rPr lang="en-US" sz="1800" dirty="0">
                    <a:latin typeface="Calibri" panose="020F0502020204030204" pitchFamily="34" charset="0"/>
                    <a:cs typeface="Calibri" panose="020F0502020204030204" pitchFamily="34" charset="0"/>
                  </a:rPr>
                  <a:t>For depth of 3, what is the required space for indexing? about 640 Mb</a:t>
                </a:r>
              </a:p>
              <a:p>
                <a:pPr lvl="1">
                  <a:spcBef>
                    <a:spcPct val="20000"/>
                  </a:spcBef>
                </a:pPr>
                <a:r>
                  <a:rPr lang="en-US" sz="1800" dirty="0">
                    <a:latin typeface="Calibri" panose="020F0502020204030204" pitchFamily="34" charset="0"/>
                    <a:cs typeface="Calibri" panose="020F0502020204030204" pitchFamily="34" charset="0"/>
                  </a:rPr>
                  <a:t>What if </a:t>
                </a:r>
                <a:r>
                  <a:rPr lang="en-US" sz="1800" dirty="0" err="1">
                    <a:latin typeface="Calibri" panose="020F0502020204030204" pitchFamily="34" charset="0"/>
                    <a:cs typeface="Calibri" panose="020F0502020204030204" pitchFamily="34" charset="0"/>
                  </a:rPr>
                  <a:t>pagesize</a:t>
                </a:r>
                <a:r>
                  <a:rPr lang="en-US" sz="1800" dirty="0">
                    <a:latin typeface="Calibri" panose="020F0502020204030204" pitchFamily="34" charset="0"/>
                    <a:cs typeface="Calibri" panose="020F0502020204030204" pitchFamily="34" charset="0"/>
                  </a:rPr>
                  <a:t>= 4kb (</a:t>
                </a:r>
                <a:r>
                  <a:rPr lang="en-US" sz="1800" dirty="0" err="1">
                    <a:latin typeface="Calibri" panose="020F0502020204030204" pitchFamily="34" charset="0"/>
                    <a:cs typeface="Calibri" panose="020F0502020204030204" pitchFamily="34" charset="0"/>
                  </a:rPr>
                  <a:t>config</a:t>
                </a:r>
                <a:r>
                  <a:rPr lang="en-US" sz="1800" dirty="0">
                    <a:latin typeface="Calibri" panose="020F0502020204030204" pitchFamily="34" charset="0"/>
                    <a:cs typeface="Calibri" panose="020F0502020204030204" pitchFamily="34" charset="0"/>
                  </a:rPr>
                  <a:t> for x86-64)</a:t>
                </a:r>
              </a:p>
              <a:p>
                <a:pPr lvl="1">
                  <a:spcBef>
                    <a:spcPct val="20000"/>
                  </a:spcBef>
                </a:pPr>
                <a:r>
                  <a:rPr lang="en-US" sz="1800" dirty="0">
                    <a:latin typeface="Calibri" panose="020F0502020204030204" pitchFamily="34" charset="0"/>
                    <a:cs typeface="Calibri" panose="020F0502020204030204" pitchFamily="34" charset="0"/>
                  </a:rPr>
                  <a:t>You can use 100 Mb to index 40 Gb data</a:t>
                </a:r>
              </a:p>
            </p:txBody>
          </p:sp>
        </mc:Choice>
        <mc:Fallback xmlns="">
          <p:sp>
            <p:nvSpPr>
              <p:cNvPr id="21" name="Rectangle 4">
                <a:extLst>
                  <a:ext uri="{FF2B5EF4-FFF2-40B4-BE49-F238E27FC236}">
                    <a16:creationId xmlns:a16="http://schemas.microsoft.com/office/drawing/2014/main" id="{29E113F0-2643-434C-AB6D-172DF1205345}"/>
                  </a:ext>
                </a:extLst>
              </p:cNvPr>
              <p:cNvSpPr>
                <a:spLocks noRot="1" noChangeAspect="1" noMove="1" noResize="1" noEditPoints="1" noAdjustHandles="1" noChangeArrowheads="1" noChangeShapeType="1" noTextEdit="1"/>
              </p:cNvSpPr>
              <p:nvPr/>
            </p:nvSpPr>
            <p:spPr bwMode="auto">
              <a:xfrm>
                <a:off x="356349" y="979209"/>
                <a:ext cx="8787651" cy="5334000"/>
              </a:xfrm>
              <a:prstGeom prst="rect">
                <a:avLst/>
              </a:prstGeom>
              <a:blipFill>
                <a:blip r:embed="rId3"/>
                <a:stretch>
                  <a:fillRect l="-433" t="-713"/>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81950" name="Rectangle 33"/>
          <p:cNvSpPr>
            <a:spLocks noChangeArrowheads="1"/>
          </p:cNvSpPr>
          <p:nvPr/>
        </p:nvSpPr>
        <p:spPr bwMode="auto">
          <a:xfrm>
            <a:off x="203949" y="293409"/>
            <a:ext cx="1371600"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nchor="ctr"/>
          <a:lstStyle/>
          <a:p>
            <a:pPr algn="ctr" eaLnBrk="1" hangingPunct="1"/>
            <a:r>
              <a:rPr lang="en-US" sz="2800" dirty="0">
                <a:solidFill>
                  <a:schemeClr val="tx2"/>
                </a:solidFill>
                <a:latin typeface="Calibri" panose="020F0502020204030204" pitchFamily="34" charset="0"/>
                <a:cs typeface="Calibri" panose="020F0502020204030204" pitchFamily="34" charset="0"/>
              </a:rPr>
              <a:t>B</a:t>
            </a:r>
            <a:r>
              <a:rPr lang="en-US" sz="2800" baseline="30000" dirty="0">
                <a:solidFill>
                  <a:schemeClr val="tx2"/>
                </a:solidFill>
                <a:latin typeface="Calibri" panose="020F0502020204030204" pitchFamily="34" charset="0"/>
                <a:cs typeface="Calibri" panose="020F0502020204030204" pitchFamily="34" charset="0"/>
              </a:rPr>
              <a:t>+</a:t>
            </a:r>
            <a:r>
              <a:rPr lang="en-US" sz="2800" dirty="0">
                <a:solidFill>
                  <a:schemeClr val="tx2"/>
                </a:solidFill>
                <a:latin typeface="Calibri" panose="020F0502020204030204" pitchFamily="34" charset="0"/>
                <a:cs typeface="Calibri" panose="020F0502020204030204" pitchFamily="34" charset="0"/>
              </a:rPr>
              <a:t>-Tree</a:t>
            </a:r>
          </a:p>
        </p:txBody>
      </p:sp>
      <p:pic>
        <p:nvPicPr>
          <p:cNvPr id="27" name="Picture 4" descr="https://mekomlusa.files.wordpress.com/2017/11/sampleb.png">
            <a:extLst>
              <a:ext uri="{FF2B5EF4-FFF2-40B4-BE49-F238E27FC236}">
                <a16:creationId xmlns:a16="http://schemas.microsoft.com/office/drawing/2014/main" id="{DAEBB1DB-49B5-C849-B57C-714D36CD5A6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86273" y="4343400"/>
            <a:ext cx="5776727" cy="2191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84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ChangeArrowheads="1"/>
          </p:cNvSpPr>
          <p:nvPr/>
        </p:nvSpPr>
        <p:spPr bwMode="auto">
          <a:xfrm>
            <a:off x="304800" y="3810000"/>
            <a:ext cx="8751590" cy="198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spcBef>
                <a:spcPct val="20000"/>
              </a:spcBef>
              <a:buFontTx/>
              <a:buChar char="•"/>
            </a:pPr>
            <a:endParaRPr lang="en-US" sz="1800" dirty="0">
              <a:latin typeface="+mn-lt"/>
            </a:endParaRPr>
          </a:p>
        </p:txBody>
      </p:sp>
      <p:sp>
        <p:nvSpPr>
          <p:cNvPr id="3" name="Rectangle 2"/>
          <p:cNvSpPr/>
          <p:nvPr/>
        </p:nvSpPr>
        <p:spPr>
          <a:xfrm>
            <a:off x="394449" y="1600200"/>
            <a:ext cx="9906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8356" name="Picture 4" descr="https://mekomlusa.files.wordpress.com/2017/11/sampleb.png">
            <a:extLst>
              <a:ext uri="{FF2B5EF4-FFF2-40B4-BE49-F238E27FC236}">
                <a16:creationId xmlns:a16="http://schemas.microsoft.com/office/drawing/2014/main" id="{DAEBB1DB-49B5-C849-B57C-714D36CD5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905" y="2819400"/>
            <a:ext cx="7834127" cy="29718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4">
            <a:extLst>
              <a:ext uri="{FF2B5EF4-FFF2-40B4-BE49-F238E27FC236}">
                <a16:creationId xmlns:a16="http://schemas.microsoft.com/office/drawing/2014/main" id="{29E113F0-2643-434C-AB6D-172DF1205345}"/>
              </a:ext>
            </a:extLst>
          </p:cNvPr>
          <p:cNvSpPr>
            <a:spLocks noChangeArrowheads="1"/>
          </p:cNvSpPr>
          <p:nvPr/>
        </p:nvSpPr>
        <p:spPr bwMode="auto">
          <a:xfrm>
            <a:off x="1971705" y="117684"/>
            <a:ext cx="6321904" cy="2596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spcBef>
                <a:spcPct val="20000"/>
              </a:spcBef>
              <a:buFontTx/>
              <a:buChar char="•"/>
            </a:pPr>
            <a:r>
              <a:rPr lang="en-US" sz="1800" dirty="0">
                <a:latin typeface="Calibri" panose="020F0502020204030204" pitchFamily="34" charset="0"/>
                <a:cs typeface="Calibri" panose="020F0502020204030204" pitchFamily="34" charset="0"/>
              </a:rPr>
              <a:t>Equality Search</a:t>
            </a:r>
          </a:p>
          <a:p>
            <a:pPr marL="800100" lvl="1" indent="-342900">
              <a:spcBef>
                <a:spcPct val="20000"/>
              </a:spcBef>
              <a:buFont typeface="Wingdings" pitchFamily="2" charset="2"/>
              <a:buChar char="§"/>
            </a:pPr>
            <a:r>
              <a:rPr lang="en-US" sz="1800" dirty="0">
                <a:latin typeface="Calibri" panose="020F0502020204030204" pitchFamily="34" charset="0"/>
                <a:cs typeface="Calibri" panose="020F0502020204030204" pitchFamily="34" charset="0"/>
              </a:rPr>
              <a:t>Start from the root, find the pointer whose left key and right key values contains the search key value</a:t>
            </a:r>
          </a:p>
          <a:p>
            <a:pPr marL="800100" lvl="1" indent="-342900">
              <a:spcBef>
                <a:spcPct val="20000"/>
              </a:spcBef>
              <a:buFont typeface="Wingdings" pitchFamily="2" charset="2"/>
              <a:buChar char="§"/>
            </a:pPr>
            <a:r>
              <a:rPr lang="en-US" sz="1800" dirty="0">
                <a:latin typeface="Calibri" panose="020F0502020204030204" pitchFamily="34" charset="0"/>
                <a:cs typeface="Calibri" panose="020F0502020204030204" pitchFamily="34" charset="0"/>
              </a:rPr>
              <a:t>Follow the pointer to the linked node, repeat until reaching a data node</a:t>
            </a:r>
          </a:p>
          <a:p>
            <a:pPr marL="800100" lvl="1" indent="-342900">
              <a:spcBef>
                <a:spcPct val="20000"/>
              </a:spcBef>
              <a:buFont typeface="Wingdings" pitchFamily="2" charset="2"/>
              <a:buChar char="§"/>
            </a:pPr>
            <a:r>
              <a:rPr lang="en-US" sz="1800" dirty="0">
                <a:latin typeface="Calibri" panose="020F0502020204030204" pitchFamily="34" charset="0"/>
                <a:cs typeface="Calibri" panose="020F0502020204030204" pitchFamily="34" charset="0"/>
              </a:rPr>
              <a:t>Search the records in the data node and return those that match</a:t>
            </a:r>
          </a:p>
          <a:p>
            <a:pPr marL="342900" indent="-342900">
              <a:spcBef>
                <a:spcPct val="20000"/>
              </a:spcBef>
              <a:buFont typeface="Wingdings" pitchFamily="2" charset="2"/>
              <a:buChar char="§"/>
            </a:pPr>
            <a:r>
              <a:rPr lang="en-US" sz="1800" dirty="0">
                <a:latin typeface="Calibri" panose="020F0502020204030204" pitchFamily="34" charset="0"/>
                <a:cs typeface="Calibri" panose="020F0502020204030204" pitchFamily="34" charset="0"/>
              </a:rPr>
              <a:t>Range search (similar procedure)</a:t>
            </a:r>
          </a:p>
        </p:txBody>
      </p:sp>
      <p:sp>
        <p:nvSpPr>
          <p:cNvPr id="81950" name="Rectangle 33"/>
          <p:cNvSpPr>
            <a:spLocks noChangeArrowheads="1"/>
          </p:cNvSpPr>
          <p:nvPr/>
        </p:nvSpPr>
        <p:spPr bwMode="auto">
          <a:xfrm>
            <a:off x="203949" y="293409"/>
            <a:ext cx="1371600"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nchor="ctr"/>
          <a:lstStyle/>
          <a:p>
            <a:pPr algn="ctr" eaLnBrk="1" hangingPunct="1"/>
            <a:r>
              <a:rPr lang="en-US" sz="2800" dirty="0">
                <a:solidFill>
                  <a:schemeClr val="tx2"/>
                </a:solidFill>
                <a:latin typeface="Calibri" panose="020F0502020204030204" pitchFamily="34" charset="0"/>
                <a:cs typeface="Calibri" panose="020F0502020204030204" pitchFamily="34" charset="0"/>
              </a:rPr>
              <a:t>B</a:t>
            </a:r>
            <a:r>
              <a:rPr lang="en-US" sz="2800" baseline="30000" dirty="0">
                <a:solidFill>
                  <a:schemeClr val="tx2"/>
                </a:solidFill>
                <a:latin typeface="Calibri" panose="020F0502020204030204" pitchFamily="34" charset="0"/>
                <a:cs typeface="Calibri" panose="020F0502020204030204" pitchFamily="34" charset="0"/>
              </a:rPr>
              <a:t>+</a:t>
            </a:r>
            <a:r>
              <a:rPr lang="en-US" sz="2800" dirty="0">
                <a:solidFill>
                  <a:schemeClr val="tx2"/>
                </a:solidFill>
                <a:latin typeface="Calibri" panose="020F0502020204030204" pitchFamily="34" charset="0"/>
                <a:cs typeface="Calibri" panose="020F0502020204030204" pitchFamily="34" charset="0"/>
              </a:rPr>
              <a:t>-Tree</a:t>
            </a:r>
          </a:p>
        </p:txBody>
      </p:sp>
      <p:sp>
        <p:nvSpPr>
          <p:cNvPr id="22" name="Rectangle 21">
            <a:extLst>
              <a:ext uri="{FF2B5EF4-FFF2-40B4-BE49-F238E27FC236}">
                <a16:creationId xmlns:a16="http://schemas.microsoft.com/office/drawing/2014/main" id="{436241C5-31D1-C447-B620-39178DCDA339}"/>
              </a:ext>
            </a:extLst>
          </p:cNvPr>
          <p:cNvSpPr>
            <a:spLocks noChangeArrowheads="1"/>
          </p:cNvSpPr>
          <p:nvPr/>
        </p:nvSpPr>
        <p:spPr bwMode="auto">
          <a:xfrm>
            <a:off x="1143000" y="3406075"/>
            <a:ext cx="1223047" cy="3476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600" dirty="0">
                <a:solidFill>
                  <a:schemeClr val="accent1"/>
                </a:solidFill>
                <a:latin typeface="Trebuchet MS" charset="0"/>
              </a:rPr>
              <a:t>index node</a:t>
            </a:r>
          </a:p>
        </p:txBody>
      </p:sp>
      <p:cxnSp>
        <p:nvCxnSpPr>
          <p:cNvPr id="23" name="Straight Arrow Connector 22">
            <a:extLst>
              <a:ext uri="{FF2B5EF4-FFF2-40B4-BE49-F238E27FC236}">
                <a16:creationId xmlns:a16="http://schemas.microsoft.com/office/drawing/2014/main" id="{6B13F0F0-2899-8741-B2DD-F823C3F01B5A}"/>
              </a:ext>
            </a:extLst>
          </p:cNvPr>
          <p:cNvCxnSpPr>
            <a:cxnSpLocks/>
          </p:cNvCxnSpPr>
          <p:nvPr/>
        </p:nvCxnSpPr>
        <p:spPr>
          <a:xfrm>
            <a:off x="2306620" y="3637984"/>
            <a:ext cx="589927" cy="506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95CEDB-0B31-F345-BAF2-2A3B4396E2BF}"/>
              </a:ext>
            </a:extLst>
          </p:cNvPr>
          <p:cNvCxnSpPr>
            <a:cxnSpLocks/>
          </p:cNvCxnSpPr>
          <p:nvPr/>
        </p:nvCxnSpPr>
        <p:spPr>
          <a:xfrm flipH="1">
            <a:off x="1860512" y="3753764"/>
            <a:ext cx="222387" cy="1123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8B4A969-EA94-C046-8B0D-F891C6B3A232}"/>
              </a:ext>
            </a:extLst>
          </p:cNvPr>
          <p:cNvCxnSpPr>
            <a:cxnSpLocks/>
          </p:cNvCxnSpPr>
          <p:nvPr/>
        </p:nvCxnSpPr>
        <p:spPr>
          <a:xfrm flipV="1">
            <a:off x="2320130" y="3349839"/>
            <a:ext cx="2196290" cy="1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8FB4262-FBA0-6346-9335-0B2407320EBF}"/>
              </a:ext>
            </a:extLst>
          </p:cNvPr>
          <p:cNvSpPr>
            <a:spLocks noChangeArrowheads="1"/>
          </p:cNvSpPr>
          <p:nvPr/>
        </p:nvSpPr>
        <p:spPr bwMode="auto">
          <a:xfrm>
            <a:off x="2754255" y="3444200"/>
            <a:ext cx="1447800" cy="305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400" i="1" dirty="0">
                <a:solidFill>
                  <a:schemeClr val="accent1"/>
                </a:solidFill>
                <a:latin typeface="Trebuchet MS" charset="0"/>
              </a:rPr>
              <a:t>directory node</a:t>
            </a:r>
          </a:p>
        </p:txBody>
      </p:sp>
      <p:sp>
        <p:nvSpPr>
          <p:cNvPr id="35" name="Rectangle 34">
            <a:extLst>
              <a:ext uri="{FF2B5EF4-FFF2-40B4-BE49-F238E27FC236}">
                <a16:creationId xmlns:a16="http://schemas.microsoft.com/office/drawing/2014/main" id="{940D80DC-B735-9046-9BCC-C05FDF78BA90}"/>
              </a:ext>
            </a:extLst>
          </p:cNvPr>
          <p:cNvSpPr>
            <a:spLocks noChangeArrowheads="1"/>
          </p:cNvSpPr>
          <p:nvPr/>
        </p:nvSpPr>
        <p:spPr bwMode="auto">
          <a:xfrm>
            <a:off x="1367569" y="3937250"/>
            <a:ext cx="749424" cy="7360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400" i="1" dirty="0">
                <a:solidFill>
                  <a:schemeClr val="accent1"/>
                </a:solidFill>
                <a:latin typeface="Trebuchet MS" charset="0"/>
              </a:rPr>
              <a:t>data entry node</a:t>
            </a:r>
          </a:p>
        </p:txBody>
      </p:sp>
      <p:sp>
        <p:nvSpPr>
          <p:cNvPr id="36" name="TextBox 35">
            <a:extLst>
              <a:ext uri="{FF2B5EF4-FFF2-40B4-BE49-F238E27FC236}">
                <a16:creationId xmlns:a16="http://schemas.microsoft.com/office/drawing/2014/main" id="{CAB6AAC5-7404-B542-9D51-C805B5F675D2}"/>
              </a:ext>
            </a:extLst>
          </p:cNvPr>
          <p:cNvSpPr txBox="1"/>
          <p:nvPr/>
        </p:nvSpPr>
        <p:spPr>
          <a:xfrm>
            <a:off x="1232339" y="5486400"/>
            <a:ext cx="520261" cy="307777"/>
          </a:xfrm>
          <a:prstGeom prst="rect">
            <a:avLst/>
          </a:prstGeom>
          <a:noFill/>
          <a:ln>
            <a:solidFill>
              <a:schemeClr val="accent1"/>
            </a:solidFill>
          </a:ln>
        </p:spPr>
        <p:txBody>
          <a:bodyPr wrap="square" rtlCol="0">
            <a:spAutoFit/>
          </a:bodyPr>
          <a:lstStyle/>
          <a:p>
            <a:r>
              <a:rPr lang="en-US" sz="1400" dirty="0">
                <a:latin typeface="+mn-lt"/>
              </a:rPr>
              <a:t>3, A</a:t>
            </a:r>
          </a:p>
        </p:txBody>
      </p:sp>
      <p:sp>
        <p:nvSpPr>
          <p:cNvPr id="40" name="TextBox 39">
            <a:extLst>
              <a:ext uri="{FF2B5EF4-FFF2-40B4-BE49-F238E27FC236}">
                <a16:creationId xmlns:a16="http://schemas.microsoft.com/office/drawing/2014/main" id="{D97334D2-B5E9-E24C-99A6-A6893A743FE8}"/>
              </a:ext>
            </a:extLst>
          </p:cNvPr>
          <p:cNvSpPr txBox="1"/>
          <p:nvPr/>
        </p:nvSpPr>
        <p:spPr>
          <a:xfrm>
            <a:off x="513925" y="2799562"/>
            <a:ext cx="2693173" cy="338554"/>
          </a:xfrm>
          <a:prstGeom prst="rect">
            <a:avLst/>
          </a:prstGeom>
          <a:noFill/>
          <a:ln>
            <a:solidFill>
              <a:schemeClr val="accent1"/>
            </a:solidFill>
          </a:ln>
        </p:spPr>
        <p:txBody>
          <a:bodyPr wrap="none" rtlCol="0">
            <a:spAutoFit/>
          </a:bodyPr>
          <a:lstStyle/>
          <a:p>
            <a:r>
              <a:rPr lang="en-US" sz="1600" dirty="0">
                <a:solidFill>
                  <a:schemeClr val="bg2">
                    <a:lumMod val="75000"/>
                  </a:schemeClr>
                </a:solidFill>
                <a:latin typeface="+mn-lt"/>
              </a:rPr>
              <a:t>Employee Number, Company</a:t>
            </a:r>
          </a:p>
        </p:txBody>
      </p:sp>
      <p:sp>
        <p:nvSpPr>
          <p:cNvPr id="41" name="TextBox 40">
            <a:extLst>
              <a:ext uri="{FF2B5EF4-FFF2-40B4-BE49-F238E27FC236}">
                <a16:creationId xmlns:a16="http://schemas.microsoft.com/office/drawing/2014/main" id="{3A30AD81-2556-5D46-91BE-C43505231F49}"/>
              </a:ext>
            </a:extLst>
          </p:cNvPr>
          <p:cNvSpPr txBox="1"/>
          <p:nvPr/>
        </p:nvSpPr>
        <p:spPr>
          <a:xfrm>
            <a:off x="1222812" y="5791200"/>
            <a:ext cx="526199" cy="307777"/>
          </a:xfrm>
          <a:prstGeom prst="rect">
            <a:avLst/>
          </a:prstGeom>
          <a:noFill/>
          <a:ln>
            <a:solidFill>
              <a:schemeClr val="accent1"/>
            </a:solidFill>
          </a:ln>
        </p:spPr>
        <p:txBody>
          <a:bodyPr wrap="square" rtlCol="0">
            <a:spAutoFit/>
          </a:bodyPr>
          <a:lstStyle/>
          <a:p>
            <a:r>
              <a:rPr lang="en-US" sz="1400" dirty="0">
                <a:latin typeface="+mn-lt"/>
              </a:rPr>
              <a:t>4, C</a:t>
            </a:r>
          </a:p>
        </p:txBody>
      </p:sp>
      <p:sp>
        <p:nvSpPr>
          <p:cNvPr id="46" name="Rectangle 45">
            <a:extLst>
              <a:ext uri="{FF2B5EF4-FFF2-40B4-BE49-F238E27FC236}">
                <a16:creationId xmlns:a16="http://schemas.microsoft.com/office/drawing/2014/main" id="{7B8B66D7-65B7-7741-8EA5-2B04E772D287}"/>
              </a:ext>
            </a:extLst>
          </p:cNvPr>
          <p:cNvSpPr>
            <a:spLocks noChangeArrowheads="1"/>
          </p:cNvSpPr>
          <p:nvPr/>
        </p:nvSpPr>
        <p:spPr bwMode="auto">
          <a:xfrm>
            <a:off x="2366047" y="5916352"/>
            <a:ext cx="1321482" cy="8284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600" dirty="0">
                <a:solidFill>
                  <a:schemeClr val="accent1"/>
                </a:solidFill>
                <a:latin typeface="Trebuchet MS" charset="0"/>
              </a:rPr>
              <a:t>data node</a:t>
            </a:r>
          </a:p>
          <a:p>
            <a:r>
              <a:rPr lang="en-US" sz="1600" dirty="0">
                <a:solidFill>
                  <a:schemeClr val="accent1"/>
                </a:solidFill>
                <a:latin typeface="Trebuchet MS" charset="0"/>
              </a:rPr>
              <a:t>data page</a:t>
            </a:r>
          </a:p>
          <a:p>
            <a:r>
              <a:rPr lang="en-US" sz="1600" dirty="0">
                <a:solidFill>
                  <a:schemeClr val="accent1"/>
                </a:solidFill>
                <a:latin typeface="Trebuchet MS" charset="0"/>
              </a:rPr>
              <a:t>record page</a:t>
            </a:r>
          </a:p>
        </p:txBody>
      </p:sp>
      <p:sp>
        <p:nvSpPr>
          <p:cNvPr id="47" name="TextBox 46">
            <a:extLst>
              <a:ext uri="{FF2B5EF4-FFF2-40B4-BE49-F238E27FC236}">
                <a16:creationId xmlns:a16="http://schemas.microsoft.com/office/drawing/2014/main" id="{0910BE7A-EDBB-B94D-8DA1-A35D4B85BCC5}"/>
              </a:ext>
            </a:extLst>
          </p:cNvPr>
          <p:cNvSpPr txBox="1"/>
          <p:nvPr/>
        </p:nvSpPr>
        <p:spPr>
          <a:xfrm>
            <a:off x="1215611" y="6096000"/>
            <a:ext cx="526199" cy="307777"/>
          </a:xfrm>
          <a:prstGeom prst="rect">
            <a:avLst/>
          </a:prstGeom>
          <a:noFill/>
          <a:ln>
            <a:solidFill>
              <a:schemeClr val="accent1"/>
            </a:solidFill>
          </a:ln>
        </p:spPr>
        <p:txBody>
          <a:bodyPr wrap="square" rtlCol="0">
            <a:spAutoFit/>
          </a:bodyPr>
          <a:lstStyle/>
          <a:p>
            <a:r>
              <a:rPr lang="en-US" sz="1400" dirty="0">
                <a:latin typeface="+mn-lt"/>
              </a:rPr>
              <a:t>2, X</a:t>
            </a:r>
          </a:p>
        </p:txBody>
      </p:sp>
      <p:sp>
        <p:nvSpPr>
          <p:cNvPr id="48" name="TextBox 47">
            <a:extLst>
              <a:ext uri="{FF2B5EF4-FFF2-40B4-BE49-F238E27FC236}">
                <a16:creationId xmlns:a16="http://schemas.microsoft.com/office/drawing/2014/main" id="{23A327DE-D428-9640-BC6B-158FD7C773C5}"/>
              </a:ext>
            </a:extLst>
          </p:cNvPr>
          <p:cNvSpPr txBox="1"/>
          <p:nvPr/>
        </p:nvSpPr>
        <p:spPr>
          <a:xfrm>
            <a:off x="4878174" y="5560367"/>
            <a:ext cx="668577" cy="307777"/>
          </a:xfrm>
          <a:prstGeom prst="rect">
            <a:avLst/>
          </a:prstGeom>
          <a:noFill/>
          <a:ln>
            <a:solidFill>
              <a:schemeClr val="accent1"/>
            </a:solidFill>
          </a:ln>
        </p:spPr>
        <p:txBody>
          <a:bodyPr wrap="square" rtlCol="0">
            <a:spAutoFit/>
          </a:bodyPr>
          <a:lstStyle/>
          <a:p>
            <a:r>
              <a:rPr lang="en-US" sz="1400" dirty="0">
                <a:latin typeface="+mn-lt"/>
              </a:rPr>
              <a:t>101, B</a:t>
            </a:r>
          </a:p>
        </p:txBody>
      </p:sp>
      <p:sp>
        <p:nvSpPr>
          <p:cNvPr id="49" name="TextBox 48">
            <a:extLst>
              <a:ext uri="{FF2B5EF4-FFF2-40B4-BE49-F238E27FC236}">
                <a16:creationId xmlns:a16="http://schemas.microsoft.com/office/drawing/2014/main" id="{FC6551FF-9A34-8246-B904-0049E2175C65}"/>
              </a:ext>
            </a:extLst>
          </p:cNvPr>
          <p:cNvSpPr txBox="1"/>
          <p:nvPr/>
        </p:nvSpPr>
        <p:spPr>
          <a:xfrm>
            <a:off x="4873410" y="5868144"/>
            <a:ext cx="678104" cy="307777"/>
          </a:xfrm>
          <a:prstGeom prst="rect">
            <a:avLst/>
          </a:prstGeom>
          <a:noFill/>
          <a:ln>
            <a:solidFill>
              <a:schemeClr val="accent1"/>
            </a:solidFill>
          </a:ln>
        </p:spPr>
        <p:txBody>
          <a:bodyPr wrap="square" rtlCol="0">
            <a:spAutoFit/>
          </a:bodyPr>
          <a:lstStyle/>
          <a:p>
            <a:r>
              <a:rPr lang="en-US" sz="1400" dirty="0">
                <a:latin typeface="+mn-lt"/>
              </a:rPr>
              <a:t>119, E</a:t>
            </a:r>
          </a:p>
        </p:txBody>
      </p:sp>
      <p:sp>
        <p:nvSpPr>
          <p:cNvPr id="50" name="TextBox 49">
            <a:extLst>
              <a:ext uri="{FF2B5EF4-FFF2-40B4-BE49-F238E27FC236}">
                <a16:creationId xmlns:a16="http://schemas.microsoft.com/office/drawing/2014/main" id="{B2CB6F7E-4D56-F548-8FA2-19D776624EBD}"/>
              </a:ext>
            </a:extLst>
          </p:cNvPr>
          <p:cNvSpPr txBox="1"/>
          <p:nvPr/>
        </p:nvSpPr>
        <p:spPr>
          <a:xfrm>
            <a:off x="4877295" y="6175921"/>
            <a:ext cx="685305" cy="307777"/>
          </a:xfrm>
          <a:prstGeom prst="rect">
            <a:avLst/>
          </a:prstGeom>
          <a:noFill/>
          <a:ln>
            <a:solidFill>
              <a:schemeClr val="accent1"/>
            </a:solidFill>
          </a:ln>
        </p:spPr>
        <p:txBody>
          <a:bodyPr wrap="square" rtlCol="0">
            <a:spAutoFit/>
          </a:bodyPr>
          <a:lstStyle/>
          <a:p>
            <a:r>
              <a:rPr lang="en-US" sz="1400" dirty="0">
                <a:latin typeface="+mn-lt"/>
              </a:rPr>
              <a:t>115, Y</a:t>
            </a:r>
          </a:p>
        </p:txBody>
      </p:sp>
      <p:cxnSp>
        <p:nvCxnSpPr>
          <p:cNvPr id="51" name="Straight Arrow Connector 50">
            <a:extLst>
              <a:ext uri="{FF2B5EF4-FFF2-40B4-BE49-F238E27FC236}">
                <a16:creationId xmlns:a16="http://schemas.microsoft.com/office/drawing/2014/main" id="{D63ED593-598B-FC46-B528-D5DA07D96A7D}"/>
              </a:ext>
            </a:extLst>
          </p:cNvPr>
          <p:cNvCxnSpPr>
            <a:cxnSpLocks/>
            <a:stCxn id="46" idx="1"/>
          </p:cNvCxnSpPr>
          <p:nvPr/>
        </p:nvCxnSpPr>
        <p:spPr>
          <a:xfrm flipH="1" flipV="1">
            <a:off x="1941818" y="5954017"/>
            <a:ext cx="424229" cy="376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A785D9B-C9BD-B94D-B84E-E8C4CF1B6158}"/>
              </a:ext>
            </a:extLst>
          </p:cNvPr>
          <p:cNvCxnSpPr>
            <a:cxnSpLocks/>
          </p:cNvCxnSpPr>
          <p:nvPr/>
        </p:nvCxnSpPr>
        <p:spPr>
          <a:xfrm flipV="1">
            <a:off x="3430511" y="5963216"/>
            <a:ext cx="1250084" cy="499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454458D-DF9A-3A4E-BD33-CB8C0AF28F47}"/>
              </a:ext>
            </a:extLst>
          </p:cNvPr>
          <p:cNvSpPr>
            <a:spLocks noChangeArrowheads="1"/>
          </p:cNvSpPr>
          <p:nvPr/>
        </p:nvSpPr>
        <p:spPr bwMode="auto">
          <a:xfrm>
            <a:off x="162002" y="5036973"/>
            <a:ext cx="1223047" cy="3359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600" dirty="0">
                <a:solidFill>
                  <a:schemeClr val="accent1"/>
                </a:solidFill>
                <a:latin typeface="Trebuchet MS" charset="0"/>
              </a:rPr>
              <a:t>Search key</a:t>
            </a:r>
          </a:p>
        </p:txBody>
      </p:sp>
      <p:cxnSp>
        <p:nvCxnSpPr>
          <p:cNvPr id="26" name="Straight Arrow Connector 25">
            <a:extLst>
              <a:ext uri="{FF2B5EF4-FFF2-40B4-BE49-F238E27FC236}">
                <a16:creationId xmlns:a16="http://schemas.microsoft.com/office/drawing/2014/main" id="{EDD850F5-EBA4-7746-B74E-9E7E8AE76986}"/>
              </a:ext>
            </a:extLst>
          </p:cNvPr>
          <p:cNvCxnSpPr>
            <a:cxnSpLocks/>
            <a:endCxn id="36" idx="1"/>
          </p:cNvCxnSpPr>
          <p:nvPr/>
        </p:nvCxnSpPr>
        <p:spPr>
          <a:xfrm>
            <a:off x="992384" y="5382699"/>
            <a:ext cx="239955" cy="257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355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24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ChangeArrowheads="1"/>
          </p:cNvSpPr>
          <p:nvPr/>
        </p:nvSpPr>
        <p:spPr bwMode="auto">
          <a:xfrm>
            <a:off x="304800" y="3810000"/>
            <a:ext cx="8751590" cy="198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spcBef>
                <a:spcPct val="20000"/>
              </a:spcBef>
              <a:buFontTx/>
              <a:buChar char="•"/>
            </a:pPr>
            <a:endParaRPr lang="en-US" sz="1800" dirty="0">
              <a:latin typeface="+mn-lt"/>
            </a:endParaRPr>
          </a:p>
        </p:txBody>
      </p:sp>
      <p:sp>
        <p:nvSpPr>
          <p:cNvPr id="3" name="Rectangle 2"/>
          <p:cNvSpPr/>
          <p:nvPr/>
        </p:nvSpPr>
        <p:spPr>
          <a:xfrm>
            <a:off x="394449" y="1600200"/>
            <a:ext cx="9906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8356" name="Picture 4" descr="https://mekomlusa.files.wordpress.com/2017/11/sampleb.png">
            <a:extLst>
              <a:ext uri="{FF2B5EF4-FFF2-40B4-BE49-F238E27FC236}">
                <a16:creationId xmlns:a16="http://schemas.microsoft.com/office/drawing/2014/main" id="{DAEBB1DB-49B5-C849-B57C-714D36CD5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905" y="2819400"/>
            <a:ext cx="7834127" cy="29718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4">
            <a:extLst>
              <a:ext uri="{FF2B5EF4-FFF2-40B4-BE49-F238E27FC236}">
                <a16:creationId xmlns:a16="http://schemas.microsoft.com/office/drawing/2014/main" id="{29E113F0-2643-434C-AB6D-172DF1205345}"/>
              </a:ext>
            </a:extLst>
          </p:cNvPr>
          <p:cNvSpPr>
            <a:spLocks noChangeArrowheads="1"/>
          </p:cNvSpPr>
          <p:nvPr/>
        </p:nvSpPr>
        <p:spPr bwMode="auto">
          <a:xfrm>
            <a:off x="1971705" y="117684"/>
            <a:ext cx="6321904" cy="2596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spcBef>
                <a:spcPct val="20000"/>
              </a:spcBef>
              <a:buFontTx/>
              <a:buChar char="•"/>
            </a:pPr>
            <a:r>
              <a:rPr lang="en-US" sz="1800" dirty="0">
                <a:latin typeface="Calibri" panose="020F0502020204030204" pitchFamily="34" charset="0"/>
                <a:cs typeface="Calibri" panose="020F0502020204030204" pitchFamily="34" charset="0"/>
              </a:rPr>
              <a:t>Insert a record with a key value of k</a:t>
            </a:r>
          </a:p>
          <a:p>
            <a:pPr marL="800100" lvl="1" indent="-342900">
              <a:spcBef>
                <a:spcPct val="20000"/>
              </a:spcBef>
              <a:buFont typeface="Wingdings" pitchFamily="2" charset="2"/>
              <a:buChar char="§"/>
            </a:pPr>
            <a:r>
              <a:rPr lang="en-US" sz="1800" dirty="0">
                <a:latin typeface="Calibri" panose="020F0502020204030204" pitchFamily="34" charset="0"/>
                <a:cs typeface="Calibri" panose="020F0502020204030204" pitchFamily="34" charset="0"/>
              </a:rPr>
              <a:t>Search the data entry node that contains k</a:t>
            </a:r>
          </a:p>
          <a:p>
            <a:pPr marL="800100" lvl="1" indent="-342900">
              <a:spcBef>
                <a:spcPct val="20000"/>
              </a:spcBef>
              <a:buFont typeface="Wingdings" pitchFamily="2" charset="2"/>
              <a:buChar char="§"/>
            </a:pPr>
            <a:r>
              <a:rPr lang="en-US" sz="1800" dirty="0">
                <a:latin typeface="Calibri" panose="020F0502020204030204" pitchFamily="34" charset="0"/>
                <a:cs typeface="Calibri" panose="020F0502020204030204" pitchFamily="34" charset="0"/>
              </a:rPr>
              <a:t>Insert the record to the linked data node</a:t>
            </a:r>
          </a:p>
          <a:p>
            <a:pPr marL="800100" lvl="1" indent="-342900">
              <a:spcBef>
                <a:spcPct val="20000"/>
              </a:spcBef>
              <a:buFont typeface="Wingdings" pitchFamily="2" charset="2"/>
              <a:buChar char="§"/>
            </a:pPr>
            <a:r>
              <a:rPr lang="en-US" sz="1800" dirty="0">
                <a:latin typeface="Calibri" panose="020F0502020204030204" pitchFamily="34" charset="0"/>
                <a:cs typeface="Calibri" panose="020F0502020204030204" pitchFamily="34" charset="0"/>
              </a:rPr>
              <a:t>The insertion  may cause the data node to full, in which case the data node is split</a:t>
            </a:r>
          </a:p>
          <a:p>
            <a:pPr marL="800100" lvl="1" indent="-342900">
              <a:spcBef>
                <a:spcPct val="20000"/>
              </a:spcBef>
              <a:buFont typeface="Wingdings" pitchFamily="2" charset="2"/>
              <a:buChar char="§"/>
            </a:pPr>
            <a:r>
              <a:rPr lang="en-US" sz="1800" dirty="0">
                <a:latin typeface="Calibri" panose="020F0502020204030204" pitchFamily="34" charset="0"/>
                <a:cs typeface="Calibri" panose="020F0502020204030204" pitchFamily="34" charset="0"/>
              </a:rPr>
              <a:t>The split may propagate up, causing the root node to split, in which case a new root is created</a:t>
            </a:r>
          </a:p>
          <a:p>
            <a:pPr marL="342900" indent="-342900">
              <a:spcBef>
                <a:spcPct val="20000"/>
              </a:spcBef>
              <a:buFont typeface="Wingdings" pitchFamily="2" charset="2"/>
              <a:buChar char="§"/>
            </a:pPr>
            <a:r>
              <a:rPr lang="en-US" sz="1800" dirty="0">
                <a:latin typeface="Calibri" panose="020F0502020204030204" pitchFamily="34" charset="0"/>
                <a:cs typeface="Calibri" panose="020F0502020204030204" pitchFamily="34" charset="0"/>
              </a:rPr>
              <a:t>Delete (reverse process of Insert)</a:t>
            </a:r>
          </a:p>
        </p:txBody>
      </p:sp>
      <p:sp>
        <p:nvSpPr>
          <p:cNvPr id="81950" name="Rectangle 33"/>
          <p:cNvSpPr>
            <a:spLocks noChangeArrowheads="1"/>
          </p:cNvSpPr>
          <p:nvPr/>
        </p:nvSpPr>
        <p:spPr bwMode="auto">
          <a:xfrm>
            <a:off x="203949" y="293409"/>
            <a:ext cx="1371600"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nchor="ctr"/>
          <a:lstStyle/>
          <a:p>
            <a:pPr algn="ctr" eaLnBrk="1" hangingPunct="1"/>
            <a:r>
              <a:rPr lang="en-US" sz="2800" dirty="0">
                <a:solidFill>
                  <a:schemeClr val="tx2"/>
                </a:solidFill>
                <a:latin typeface="+mn-lt"/>
              </a:rPr>
              <a:t>B</a:t>
            </a:r>
            <a:r>
              <a:rPr lang="en-US" sz="2800" baseline="30000" dirty="0">
                <a:solidFill>
                  <a:schemeClr val="tx2"/>
                </a:solidFill>
                <a:latin typeface="+mn-lt"/>
              </a:rPr>
              <a:t>+</a:t>
            </a:r>
            <a:r>
              <a:rPr lang="en-US" sz="2800" dirty="0">
                <a:solidFill>
                  <a:schemeClr val="tx2"/>
                </a:solidFill>
                <a:latin typeface="+mn-lt"/>
              </a:rPr>
              <a:t>-Tree</a:t>
            </a:r>
          </a:p>
        </p:txBody>
      </p:sp>
      <p:sp>
        <p:nvSpPr>
          <p:cNvPr id="22" name="Rectangle 21">
            <a:extLst>
              <a:ext uri="{FF2B5EF4-FFF2-40B4-BE49-F238E27FC236}">
                <a16:creationId xmlns:a16="http://schemas.microsoft.com/office/drawing/2014/main" id="{436241C5-31D1-C447-B620-39178DCDA339}"/>
              </a:ext>
            </a:extLst>
          </p:cNvPr>
          <p:cNvSpPr>
            <a:spLocks noChangeArrowheads="1"/>
          </p:cNvSpPr>
          <p:nvPr/>
        </p:nvSpPr>
        <p:spPr bwMode="auto">
          <a:xfrm>
            <a:off x="1143000" y="3406075"/>
            <a:ext cx="1223047" cy="3476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600" dirty="0">
                <a:solidFill>
                  <a:schemeClr val="accent1"/>
                </a:solidFill>
                <a:latin typeface="Trebuchet MS" charset="0"/>
              </a:rPr>
              <a:t>index node</a:t>
            </a:r>
          </a:p>
        </p:txBody>
      </p:sp>
      <p:cxnSp>
        <p:nvCxnSpPr>
          <p:cNvPr id="23" name="Straight Arrow Connector 22">
            <a:extLst>
              <a:ext uri="{FF2B5EF4-FFF2-40B4-BE49-F238E27FC236}">
                <a16:creationId xmlns:a16="http://schemas.microsoft.com/office/drawing/2014/main" id="{6B13F0F0-2899-8741-B2DD-F823C3F01B5A}"/>
              </a:ext>
            </a:extLst>
          </p:cNvPr>
          <p:cNvCxnSpPr>
            <a:cxnSpLocks/>
          </p:cNvCxnSpPr>
          <p:nvPr/>
        </p:nvCxnSpPr>
        <p:spPr>
          <a:xfrm>
            <a:off x="2306620" y="3637984"/>
            <a:ext cx="589927" cy="506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95CEDB-0B31-F345-BAF2-2A3B4396E2BF}"/>
              </a:ext>
            </a:extLst>
          </p:cNvPr>
          <p:cNvCxnSpPr>
            <a:cxnSpLocks/>
          </p:cNvCxnSpPr>
          <p:nvPr/>
        </p:nvCxnSpPr>
        <p:spPr>
          <a:xfrm flipH="1">
            <a:off x="1860512" y="3753764"/>
            <a:ext cx="222387" cy="1123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8B4A969-EA94-C046-8B0D-F891C6B3A232}"/>
              </a:ext>
            </a:extLst>
          </p:cNvPr>
          <p:cNvCxnSpPr>
            <a:cxnSpLocks/>
          </p:cNvCxnSpPr>
          <p:nvPr/>
        </p:nvCxnSpPr>
        <p:spPr>
          <a:xfrm flipV="1">
            <a:off x="2320130" y="3349839"/>
            <a:ext cx="2196290" cy="1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8FB4262-FBA0-6346-9335-0B2407320EBF}"/>
              </a:ext>
            </a:extLst>
          </p:cNvPr>
          <p:cNvSpPr>
            <a:spLocks noChangeArrowheads="1"/>
          </p:cNvSpPr>
          <p:nvPr/>
        </p:nvSpPr>
        <p:spPr bwMode="auto">
          <a:xfrm>
            <a:off x="2754255" y="3444200"/>
            <a:ext cx="1447800" cy="305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400" i="1" dirty="0">
                <a:solidFill>
                  <a:schemeClr val="accent1"/>
                </a:solidFill>
                <a:latin typeface="Trebuchet MS" charset="0"/>
              </a:rPr>
              <a:t>directory node</a:t>
            </a:r>
          </a:p>
        </p:txBody>
      </p:sp>
      <p:sp>
        <p:nvSpPr>
          <p:cNvPr id="35" name="Rectangle 34">
            <a:extLst>
              <a:ext uri="{FF2B5EF4-FFF2-40B4-BE49-F238E27FC236}">
                <a16:creationId xmlns:a16="http://schemas.microsoft.com/office/drawing/2014/main" id="{940D80DC-B735-9046-9BCC-C05FDF78BA90}"/>
              </a:ext>
            </a:extLst>
          </p:cNvPr>
          <p:cNvSpPr>
            <a:spLocks noChangeArrowheads="1"/>
          </p:cNvSpPr>
          <p:nvPr/>
        </p:nvSpPr>
        <p:spPr bwMode="auto">
          <a:xfrm>
            <a:off x="1367569" y="3937250"/>
            <a:ext cx="749424" cy="7360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400" i="1" dirty="0">
                <a:solidFill>
                  <a:schemeClr val="accent1"/>
                </a:solidFill>
                <a:latin typeface="Trebuchet MS" charset="0"/>
              </a:rPr>
              <a:t>data entry node</a:t>
            </a:r>
          </a:p>
        </p:txBody>
      </p:sp>
      <p:sp>
        <p:nvSpPr>
          <p:cNvPr id="36" name="TextBox 35">
            <a:extLst>
              <a:ext uri="{FF2B5EF4-FFF2-40B4-BE49-F238E27FC236}">
                <a16:creationId xmlns:a16="http://schemas.microsoft.com/office/drawing/2014/main" id="{CAB6AAC5-7404-B542-9D51-C805B5F675D2}"/>
              </a:ext>
            </a:extLst>
          </p:cNvPr>
          <p:cNvSpPr txBox="1"/>
          <p:nvPr/>
        </p:nvSpPr>
        <p:spPr>
          <a:xfrm>
            <a:off x="1232339" y="5486400"/>
            <a:ext cx="520261" cy="307777"/>
          </a:xfrm>
          <a:prstGeom prst="rect">
            <a:avLst/>
          </a:prstGeom>
          <a:noFill/>
          <a:ln>
            <a:solidFill>
              <a:schemeClr val="accent1"/>
            </a:solidFill>
          </a:ln>
        </p:spPr>
        <p:txBody>
          <a:bodyPr wrap="square" rtlCol="0">
            <a:spAutoFit/>
          </a:bodyPr>
          <a:lstStyle/>
          <a:p>
            <a:r>
              <a:rPr lang="en-US" sz="1400" dirty="0">
                <a:latin typeface="+mn-lt"/>
              </a:rPr>
              <a:t>3, A</a:t>
            </a:r>
          </a:p>
        </p:txBody>
      </p:sp>
      <p:sp>
        <p:nvSpPr>
          <p:cNvPr id="40" name="TextBox 39">
            <a:extLst>
              <a:ext uri="{FF2B5EF4-FFF2-40B4-BE49-F238E27FC236}">
                <a16:creationId xmlns:a16="http://schemas.microsoft.com/office/drawing/2014/main" id="{D97334D2-B5E9-E24C-99A6-A6893A743FE8}"/>
              </a:ext>
            </a:extLst>
          </p:cNvPr>
          <p:cNvSpPr txBox="1"/>
          <p:nvPr/>
        </p:nvSpPr>
        <p:spPr>
          <a:xfrm>
            <a:off x="513925" y="2799562"/>
            <a:ext cx="2693173" cy="338554"/>
          </a:xfrm>
          <a:prstGeom prst="rect">
            <a:avLst/>
          </a:prstGeom>
          <a:noFill/>
          <a:ln>
            <a:solidFill>
              <a:schemeClr val="accent1"/>
            </a:solidFill>
          </a:ln>
        </p:spPr>
        <p:txBody>
          <a:bodyPr wrap="none" rtlCol="0">
            <a:spAutoFit/>
          </a:bodyPr>
          <a:lstStyle/>
          <a:p>
            <a:r>
              <a:rPr lang="en-US" sz="1600" dirty="0">
                <a:solidFill>
                  <a:schemeClr val="bg2">
                    <a:lumMod val="75000"/>
                  </a:schemeClr>
                </a:solidFill>
                <a:latin typeface="+mn-lt"/>
              </a:rPr>
              <a:t>Employee Number, Company</a:t>
            </a:r>
          </a:p>
        </p:txBody>
      </p:sp>
      <p:sp>
        <p:nvSpPr>
          <p:cNvPr id="41" name="TextBox 40">
            <a:extLst>
              <a:ext uri="{FF2B5EF4-FFF2-40B4-BE49-F238E27FC236}">
                <a16:creationId xmlns:a16="http://schemas.microsoft.com/office/drawing/2014/main" id="{3A30AD81-2556-5D46-91BE-C43505231F49}"/>
              </a:ext>
            </a:extLst>
          </p:cNvPr>
          <p:cNvSpPr txBox="1"/>
          <p:nvPr/>
        </p:nvSpPr>
        <p:spPr>
          <a:xfrm>
            <a:off x="1222812" y="5791200"/>
            <a:ext cx="526199" cy="307777"/>
          </a:xfrm>
          <a:prstGeom prst="rect">
            <a:avLst/>
          </a:prstGeom>
          <a:noFill/>
          <a:ln>
            <a:solidFill>
              <a:schemeClr val="accent1"/>
            </a:solidFill>
          </a:ln>
        </p:spPr>
        <p:txBody>
          <a:bodyPr wrap="square" rtlCol="0">
            <a:spAutoFit/>
          </a:bodyPr>
          <a:lstStyle/>
          <a:p>
            <a:r>
              <a:rPr lang="en-US" sz="1400" dirty="0">
                <a:latin typeface="+mn-lt"/>
              </a:rPr>
              <a:t>4, C</a:t>
            </a:r>
          </a:p>
        </p:txBody>
      </p:sp>
      <p:sp>
        <p:nvSpPr>
          <p:cNvPr id="46" name="Rectangle 45">
            <a:extLst>
              <a:ext uri="{FF2B5EF4-FFF2-40B4-BE49-F238E27FC236}">
                <a16:creationId xmlns:a16="http://schemas.microsoft.com/office/drawing/2014/main" id="{7B8B66D7-65B7-7741-8EA5-2B04E772D287}"/>
              </a:ext>
            </a:extLst>
          </p:cNvPr>
          <p:cNvSpPr>
            <a:spLocks noChangeArrowheads="1"/>
          </p:cNvSpPr>
          <p:nvPr/>
        </p:nvSpPr>
        <p:spPr bwMode="auto">
          <a:xfrm>
            <a:off x="2366047" y="5916352"/>
            <a:ext cx="1321482" cy="8284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600" dirty="0">
                <a:solidFill>
                  <a:schemeClr val="accent1"/>
                </a:solidFill>
                <a:latin typeface="Trebuchet MS" charset="0"/>
              </a:rPr>
              <a:t>data node</a:t>
            </a:r>
          </a:p>
          <a:p>
            <a:r>
              <a:rPr lang="en-US" sz="1600" dirty="0">
                <a:solidFill>
                  <a:schemeClr val="accent1"/>
                </a:solidFill>
                <a:latin typeface="Trebuchet MS" charset="0"/>
              </a:rPr>
              <a:t>data page</a:t>
            </a:r>
          </a:p>
          <a:p>
            <a:r>
              <a:rPr lang="en-US" sz="1600" dirty="0">
                <a:solidFill>
                  <a:schemeClr val="accent1"/>
                </a:solidFill>
                <a:latin typeface="Trebuchet MS" charset="0"/>
              </a:rPr>
              <a:t>record page</a:t>
            </a:r>
          </a:p>
        </p:txBody>
      </p:sp>
      <p:sp>
        <p:nvSpPr>
          <p:cNvPr id="47" name="TextBox 46">
            <a:extLst>
              <a:ext uri="{FF2B5EF4-FFF2-40B4-BE49-F238E27FC236}">
                <a16:creationId xmlns:a16="http://schemas.microsoft.com/office/drawing/2014/main" id="{0910BE7A-EDBB-B94D-8DA1-A35D4B85BCC5}"/>
              </a:ext>
            </a:extLst>
          </p:cNvPr>
          <p:cNvSpPr txBox="1"/>
          <p:nvPr/>
        </p:nvSpPr>
        <p:spPr>
          <a:xfrm>
            <a:off x="1215611" y="6096000"/>
            <a:ext cx="526199" cy="307777"/>
          </a:xfrm>
          <a:prstGeom prst="rect">
            <a:avLst/>
          </a:prstGeom>
          <a:noFill/>
          <a:ln>
            <a:solidFill>
              <a:schemeClr val="accent1"/>
            </a:solidFill>
          </a:ln>
        </p:spPr>
        <p:txBody>
          <a:bodyPr wrap="square" rtlCol="0">
            <a:spAutoFit/>
          </a:bodyPr>
          <a:lstStyle/>
          <a:p>
            <a:r>
              <a:rPr lang="en-US" sz="1400" dirty="0">
                <a:latin typeface="+mn-lt"/>
              </a:rPr>
              <a:t>2, X</a:t>
            </a:r>
          </a:p>
        </p:txBody>
      </p:sp>
      <p:sp>
        <p:nvSpPr>
          <p:cNvPr id="48" name="TextBox 47">
            <a:extLst>
              <a:ext uri="{FF2B5EF4-FFF2-40B4-BE49-F238E27FC236}">
                <a16:creationId xmlns:a16="http://schemas.microsoft.com/office/drawing/2014/main" id="{23A327DE-D428-9640-BC6B-158FD7C773C5}"/>
              </a:ext>
            </a:extLst>
          </p:cNvPr>
          <p:cNvSpPr txBox="1"/>
          <p:nvPr/>
        </p:nvSpPr>
        <p:spPr>
          <a:xfrm>
            <a:off x="4878174" y="5560367"/>
            <a:ext cx="668577" cy="307777"/>
          </a:xfrm>
          <a:prstGeom prst="rect">
            <a:avLst/>
          </a:prstGeom>
          <a:noFill/>
          <a:ln>
            <a:solidFill>
              <a:schemeClr val="accent1"/>
            </a:solidFill>
          </a:ln>
        </p:spPr>
        <p:txBody>
          <a:bodyPr wrap="square" rtlCol="0">
            <a:spAutoFit/>
          </a:bodyPr>
          <a:lstStyle/>
          <a:p>
            <a:r>
              <a:rPr lang="en-US" sz="1400" dirty="0">
                <a:latin typeface="+mn-lt"/>
              </a:rPr>
              <a:t>101, B</a:t>
            </a:r>
          </a:p>
        </p:txBody>
      </p:sp>
      <p:sp>
        <p:nvSpPr>
          <p:cNvPr id="49" name="TextBox 48">
            <a:extLst>
              <a:ext uri="{FF2B5EF4-FFF2-40B4-BE49-F238E27FC236}">
                <a16:creationId xmlns:a16="http://schemas.microsoft.com/office/drawing/2014/main" id="{FC6551FF-9A34-8246-B904-0049E2175C65}"/>
              </a:ext>
            </a:extLst>
          </p:cNvPr>
          <p:cNvSpPr txBox="1"/>
          <p:nvPr/>
        </p:nvSpPr>
        <p:spPr>
          <a:xfrm>
            <a:off x="4873410" y="5868144"/>
            <a:ext cx="678104" cy="307777"/>
          </a:xfrm>
          <a:prstGeom prst="rect">
            <a:avLst/>
          </a:prstGeom>
          <a:noFill/>
          <a:ln>
            <a:solidFill>
              <a:schemeClr val="accent1"/>
            </a:solidFill>
          </a:ln>
        </p:spPr>
        <p:txBody>
          <a:bodyPr wrap="square" rtlCol="0">
            <a:spAutoFit/>
          </a:bodyPr>
          <a:lstStyle/>
          <a:p>
            <a:r>
              <a:rPr lang="en-US" sz="1400" dirty="0">
                <a:latin typeface="+mn-lt"/>
              </a:rPr>
              <a:t>119, E</a:t>
            </a:r>
          </a:p>
        </p:txBody>
      </p:sp>
      <p:sp>
        <p:nvSpPr>
          <p:cNvPr id="50" name="TextBox 49">
            <a:extLst>
              <a:ext uri="{FF2B5EF4-FFF2-40B4-BE49-F238E27FC236}">
                <a16:creationId xmlns:a16="http://schemas.microsoft.com/office/drawing/2014/main" id="{B2CB6F7E-4D56-F548-8FA2-19D776624EBD}"/>
              </a:ext>
            </a:extLst>
          </p:cNvPr>
          <p:cNvSpPr txBox="1"/>
          <p:nvPr/>
        </p:nvSpPr>
        <p:spPr>
          <a:xfrm>
            <a:off x="4877295" y="6175921"/>
            <a:ext cx="685305" cy="307777"/>
          </a:xfrm>
          <a:prstGeom prst="rect">
            <a:avLst/>
          </a:prstGeom>
          <a:noFill/>
          <a:ln>
            <a:solidFill>
              <a:schemeClr val="accent1"/>
            </a:solidFill>
          </a:ln>
        </p:spPr>
        <p:txBody>
          <a:bodyPr wrap="square" rtlCol="0">
            <a:spAutoFit/>
          </a:bodyPr>
          <a:lstStyle/>
          <a:p>
            <a:r>
              <a:rPr lang="en-US" sz="1400" dirty="0">
                <a:latin typeface="+mn-lt"/>
              </a:rPr>
              <a:t>115, Y</a:t>
            </a:r>
          </a:p>
        </p:txBody>
      </p:sp>
      <p:cxnSp>
        <p:nvCxnSpPr>
          <p:cNvPr id="51" name="Straight Arrow Connector 50">
            <a:extLst>
              <a:ext uri="{FF2B5EF4-FFF2-40B4-BE49-F238E27FC236}">
                <a16:creationId xmlns:a16="http://schemas.microsoft.com/office/drawing/2014/main" id="{D63ED593-598B-FC46-B528-D5DA07D96A7D}"/>
              </a:ext>
            </a:extLst>
          </p:cNvPr>
          <p:cNvCxnSpPr>
            <a:cxnSpLocks/>
            <a:stCxn id="46" idx="1"/>
          </p:cNvCxnSpPr>
          <p:nvPr/>
        </p:nvCxnSpPr>
        <p:spPr>
          <a:xfrm flipH="1" flipV="1">
            <a:off x="1941818" y="5954017"/>
            <a:ext cx="424229" cy="376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A785D9B-C9BD-B94D-B84E-E8C4CF1B6158}"/>
              </a:ext>
            </a:extLst>
          </p:cNvPr>
          <p:cNvCxnSpPr>
            <a:cxnSpLocks/>
          </p:cNvCxnSpPr>
          <p:nvPr/>
        </p:nvCxnSpPr>
        <p:spPr>
          <a:xfrm flipV="1">
            <a:off x="3430511" y="5963216"/>
            <a:ext cx="1250084" cy="499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454458D-DF9A-3A4E-BD33-CB8C0AF28F47}"/>
              </a:ext>
            </a:extLst>
          </p:cNvPr>
          <p:cNvSpPr>
            <a:spLocks noChangeArrowheads="1"/>
          </p:cNvSpPr>
          <p:nvPr/>
        </p:nvSpPr>
        <p:spPr bwMode="auto">
          <a:xfrm>
            <a:off x="162002" y="5036973"/>
            <a:ext cx="1223047" cy="3359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600" dirty="0">
                <a:solidFill>
                  <a:schemeClr val="accent1"/>
                </a:solidFill>
                <a:latin typeface="Trebuchet MS" charset="0"/>
              </a:rPr>
              <a:t>Search key</a:t>
            </a:r>
          </a:p>
        </p:txBody>
      </p:sp>
      <p:cxnSp>
        <p:nvCxnSpPr>
          <p:cNvPr id="26" name="Straight Arrow Connector 25">
            <a:extLst>
              <a:ext uri="{FF2B5EF4-FFF2-40B4-BE49-F238E27FC236}">
                <a16:creationId xmlns:a16="http://schemas.microsoft.com/office/drawing/2014/main" id="{EDD850F5-EBA4-7746-B74E-9E7E8AE76986}"/>
              </a:ext>
            </a:extLst>
          </p:cNvPr>
          <p:cNvCxnSpPr>
            <a:cxnSpLocks/>
            <a:endCxn id="36" idx="1"/>
          </p:cNvCxnSpPr>
          <p:nvPr/>
        </p:nvCxnSpPr>
        <p:spPr>
          <a:xfrm>
            <a:off x="992384" y="5382699"/>
            <a:ext cx="239955" cy="257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7371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24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4367"/>
            <a:ext cx="9144000" cy="4829266"/>
          </a:xfrm>
          <a:prstGeom prst="rect">
            <a:avLst/>
          </a:prstGeom>
        </p:spPr>
      </p:pic>
    </p:spTree>
    <p:extLst>
      <p:ext uri="{BB962C8B-B14F-4D97-AF65-F5344CB8AC3E}">
        <p14:creationId xmlns:p14="http://schemas.microsoft.com/office/powerpoint/2010/main" val="668051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1515"/>
            <a:ext cx="9144000" cy="4014969"/>
          </a:xfrm>
          <a:prstGeom prst="rect">
            <a:avLst/>
          </a:prstGeom>
        </p:spPr>
      </p:pic>
    </p:spTree>
    <p:extLst>
      <p:ext uri="{BB962C8B-B14F-4D97-AF65-F5344CB8AC3E}">
        <p14:creationId xmlns:p14="http://schemas.microsoft.com/office/powerpoint/2010/main" val="3921859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234" name="Picture 2">
            <a:extLst>
              <a:ext uri="{FF2B5EF4-FFF2-40B4-BE49-F238E27FC236}">
                <a16:creationId xmlns:a16="http://schemas.microsoft.com/office/drawing/2014/main" id="{0E563689-B2E5-E04A-A478-B6E065D56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667" y="1613000"/>
            <a:ext cx="6071487" cy="3432077"/>
          </a:xfrm>
          <a:prstGeom prst="rect">
            <a:avLst/>
          </a:prstGeom>
          <a:noFill/>
          <a:extLst>
            <a:ext uri="{909E8E84-426E-40DD-AFC4-6F175D3DCCD1}">
              <a14:hiddenFill xmlns:a14="http://schemas.microsoft.com/office/drawing/2010/main">
                <a:solidFill>
                  <a:srgbClr val="FFFFFF"/>
                </a:solidFill>
              </a14:hiddenFill>
            </a:ext>
          </a:extLst>
        </p:spPr>
      </p:pic>
      <p:sp>
        <p:nvSpPr>
          <p:cNvPr id="81950" name="Rectangle 33"/>
          <p:cNvSpPr>
            <a:spLocks noChangeArrowheads="1"/>
          </p:cNvSpPr>
          <p:nvPr/>
        </p:nvSpPr>
        <p:spPr bwMode="auto">
          <a:xfrm>
            <a:off x="141278" y="444054"/>
            <a:ext cx="8763000"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nchor="ctr"/>
          <a:lstStyle/>
          <a:p>
            <a:pPr algn="ctr" eaLnBrk="1" hangingPunct="1"/>
            <a:r>
              <a:rPr lang="en-US" sz="2800" dirty="0">
                <a:solidFill>
                  <a:schemeClr val="tx2"/>
                </a:solidFill>
                <a:latin typeface="+mn-lt"/>
              </a:rPr>
              <a:t>B</a:t>
            </a:r>
            <a:r>
              <a:rPr lang="en-US" sz="2800" baseline="30000" dirty="0">
                <a:solidFill>
                  <a:schemeClr val="tx2"/>
                </a:solidFill>
                <a:latin typeface="+mn-lt"/>
              </a:rPr>
              <a:t>+</a:t>
            </a:r>
            <a:r>
              <a:rPr lang="en-US" sz="2800" dirty="0">
                <a:solidFill>
                  <a:schemeClr val="tx2"/>
                </a:solidFill>
                <a:latin typeface="+mn-lt"/>
              </a:rPr>
              <a:t>-Tree: Another example</a:t>
            </a:r>
          </a:p>
        </p:txBody>
      </p:sp>
      <p:sp>
        <p:nvSpPr>
          <p:cNvPr id="3" name="Rectangle 2"/>
          <p:cNvSpPr/>
          <p:nvPr/>
        </p:nvSpPr>
        <p:spPr>
          <a:xfrm>
            <a:off x="549176" y="2286002"/>
            <a:ext cx="9906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DD3F043-1359-4F4C-B653-0C6EA54289F2}"/>
              </a:ext>
            </a:extLst>
          </p:cNvPr>
          <p:cNvSpPr txBox="1"/>
          <p:nvPr/>
        </p:nvSpPr>
        <p:spPr>
          <a:xfrm>
            <a:off x="722890" y="1854368"/>
            <a:ext cx="1452642" cy="584775"/>
          </a:xfrm>
          <a:prstGeom prst="rect">
            <a:avLst/>
          </a:prstGeom>
          <a:noFill/>
          <a:ln>
            <a:solidFill>
              <a:schemeClr val="accent1"/>
            </a:solidFill>
          </a:ln>
        </p:spPr>
        <p:txBody>
          <a:bodyPr wrap="none" rtlCol="0">
            <a:spAutoFit/>
          </a:bodyPr>
          <a:lstStyle/>
          <a:p>
            <a:r>
              <a:rPr lang="en-US" sz="1600" dirty="0">
                <a:latin typeface="+mn-lt"/>
              </a:rPr>
              <a:t>Name; weight; </a:t>
            </a:r>
          </a:p>
          <a:p>
            <a:r>
              <a:rPr lang="en-US" sz="1600" dirty="0">
                <a:latin typeface="+mn-lt"/>
              </a:rPr>
              <a:t>Age; Income</a:t>
            </a:r>
          </a:p>
        </p:txBody>
      </p:sp>
      <p:sp>
        <p:nvSpPr>
          <p:cNvPr id="8" name="Rectangle 30">
            <a:extLst>
              <a:ext uri="{FF2B5EF4-FFF2-40B4-BE49-F238E27FC236}">
                <a16:creationId xmlns:a16="http://schemas.microsoft.com/office/drawing/2014/main" id="{6FBF7825-23D7-3444-8B46-09186DB40C0D}"/>
              </a:ext>
            </a:extLst>
          </p:cNvPr>
          <p:cNvSpPr>
            <a:spLocks noChangeArrowheads="1"/>
          </p:cNvSpPr>
          <p:nvPr/>
        </p:nvSpPr>
        <p:spPr bwMode="auto">
          <a:xfrm>
            <a:off x="6936527" y="2219570"/>
            <a:ext cx="1967751" cy="8284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600" dirty="0">
                <a:solidFill>
                  <a:schemeClr val="accent1"/>
                </a:solidFill>
                <a:latin typeface="Trebuchet MS" charset="0"/>
              </a:rPr>
              <a:t>Data Entries, each linking to a record or a data page</a:t>
            </a:r>
          </a:p>
        </p:txBody>
      </p:sp>
      <p:sp>
        <p:nvSpPr>
          <p:cNvPr id="6" name="Rectangle 5">
            <a:extLst>
              <a:ext uri="{FF2B5EF4-FFF2-40B4-BE49-F238E27FC236}">
                <a16:creationId xmlns:a16="http://schemas.microsoft.com/office/drawing/2014/main" id="{393B3D6E-3DE9-9F49-9BBC-B6B8EC626863}"/>
              </a:ext>
            </a:extLst>
          </p:cNvPr>
          <p:cNvSpPr/>
          <p:nvPr/>
        </p:nvSpPr>
        <p:spPr>
          <a:xfrm>
            <a:off x="5602372" y="1460215"/>
            <a:ext cx="2179773" cy="584775"/>
          </a:xfrm>
          <a:prstGeom prst="rect">
            <a:avLst/>
          </a:prstGeom>
        </p:spPr>
        <p:txBody>
          <a:bodyPr wrap="square">
            <a:spAutoFit/>
          </a:bodyPr>
          <a:lstStyle/>
          <a:p>
            <a:r>
              <a:rPr lang="en-US" sz="1600" dirty="0">
                <a:solidFill>
                  <a:schemeClr val="accent1"/>
                </a:solidFill>
                <a:latin typeface="Trebuchet MS" charset="0"/>
              </a:rPr>
              <a:t>Index entries , each linking to index node </a:t>
            </a:r>
          </a:p>
        </p:txBody>
      </p:sp>
      <p:cxnSp>
        <p:nvCxnSpPr>
          <p:cNvPr id="12" name="Straight Arrow Connector 11">
            <a:extLst>
              <a:ext uri="{FF2B5EF4-FFF2-40B4-BE49-F238E27FC236}">
                <a16:creationId xmlns:a16="http://schemas.microsoft.com/office/drawing/2014/main" id="{607B57F7-8176-B44C-B7AF-08014C79EFF9}"/>
              </a:ext>
            </a:extLst>
          </p:cNvPr>
          <p:cNvCxnSpPr>
            <a:cxnSpLocks/>
          </p:cNvCxnSpPr>
          <p:nvPr/>
        </p:nvCxnSpPr>
        <p:spPr>
          <a:xfrm flipH="1">
            <a:off x="5031527" y="1752603"/>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8FB2E8-4FFA-A742-AF58-7E65B7166662}"/>
              </a:ext>
            </a:extLst>
          </p:cNvPr>
          <p:cNvCxnSpPr>
            <a:cxnSpLocks/>
          </p:cNvCxnSpPr>
          <p:nvPr/>
        </p:nvCxnSpPr>
        <p:spPr>
          <a:xfrm flipH="1">
            <a:off x="6326927" y="2647656"/>
            <a:ext cx="533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30">
            <a:extLst>
              <a:ext uri="{FF2B5EF4-FFF2-40B4-BE49-F238E27FC236}">
                <a16:creationId xmlns:a16="http://schemas.microsoft.com/office/drawing/2014/main" id="{E1D5624A-0189-534C-8CFA-66E52133B1EE}"/>
              </a:ext>
            </a:extLst>
          </p:cNvPr>
          <p:cNvSpPr>
            <a:spLocks noChangeArrowheads="1"/>
          </p:cNvSpPr>
          <p:nvPr/>
        </p:nvSpPr>
        <p:spPr bwMode="auto">
          <a:xfrm>
            <a:off x="576184" y="3029026"/>
            <a:ext cx="1221526" cy="3359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600" dirty="0">
                <a:solidFill>
                  <a:schemeClr val="accent1"/>
                </a:solidFill>
                <a:latin typeface="Trebuchet MS" charset="0"/>
              </a:rPr>
              <a:t>Data node</a:t>
            </a:r>
          </a:p>
        </p:txBody>
      </p:sp>
      <p:cxnSp>
        <p:nvCxnSpPr>
          <p:cNvPr id="27" name="Straight Arrow Connector 26">
            <a:extLst>
              <a:ext uri="{FF2B5EF4-FFF2-40B4-BE49-F238E27FC236}">
                <a16:creationId xmlns:a16="http://schemas.microsoft.com/office/drawing/2014/main" id="{BDAB971C-04B6-0044-9FC1-113A8337632E}"/>
              </a:ext>
            </a:extLst>
          </p:cNvPr>
          <p:cNvCxnSpPr>
            <a:cxnSpLocks/>
          </p:cNvCxnSpPr>
          <p:nvPr/>
        </p:nvCxnSpPr>
        <p:spPr>
          <a:xfrm>
            <a:off x="1186947" y="3375599"/>
            <a:ext cx="248075" cy="1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3F8A5AD-27FC-A841-A17B-211A3D4E68E4}"/>
              </a:ext>
            </a:extLst>
          </p:cNvPr>
          <p:cNvSpPr>
            <a:spLocks noChangeArrowheads="1"/>
          </p:cNvSpPr>
          <p:nvPr/>
        </p:nvSpPr>
        <p:spPr bwMode="auto">
          <a:xfrm>
            <a:off x="2344381" y="1535796"/>
            <a:ext cx="1221526" cy="3359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600" dirty="0">
                <a:solidFill>
                  <a:schemeClr val="accent1"/>
                </a:solidFill>
                <a:latin typeface="Trebuchet MS" charset="0"/>
              </a:rPr>
              <a:t>index node</a:t>
            </a:r>
          </a:p>
        </p:txBody>
      </p:sp>
      <p:cxnSp>
        <p:nvCxnSpPr>
          <p:cNvPr id="32" name="Straight Arrow Connector 31">
            <a:extLst>
              <a:ext uri="{FF2B5EF4-FFF2-40B4-BE49-F238E27FC236}">
                <a16:creationId xmlns:a16="http://schemas.microsoft.com/office/drawing/2014/main" id="{77385020-16A7-F34A-8FDF-F08456007401}"/>
              </a:ext>
            </a:extLst>
          </p:cNvPr>
          <p:cNvCxnSpPr>
            <a:cxnSpLocks/>
          </p:cNvCxnSpPr>
          <p:nvPr/>
        </p:nvCxnSpPr>
        <p:spPr>
          <a:xfrm>
            <a:off x="3526964" y="1752603"/>
            <a:ext cx="574036" cy="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0">
            <a:extLst>
              <a:ext uri="{FF2B5EF4-FFF2-40B4-BE49-F238E27FC236}">
                <a16:creationId xmlns:a16="http://schemas.microsoft.com/office/drawing/2014/main" id="{3333274D-C22E-A548-AD10-A9C34DD8FD50}"/>
              </a:ext>
            </a:extLst>
          </p:cNvPr>
          <p:cNvSpPr>
            <a:spLocks noChangeArrowheads="1"/>
          </p:cNvSpPr>
          <p:nvPr/>
        </p:nvSpPr>
        <p:spPr bwMode="auto">
          <a:xfrm>
            <a:off x="304800" y="3778813"/>
            <a:ext cx="882147" cy="5822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r>
              <a:rPr lang="en-US" sz="1600" dirty="0">
                <a:solidFill>
                  <a:schemeClr val="accent1"/>
                </a:solidFill>
                <a:latin typeface="Trebuchet MS" charset="0"/>
              </a:rPr>
              <a:t>Data</a:t>
            </a:r>
          </a:p>
          <a:p>
            <a:r>
              <a:rPr lang="en-US" sz="1600" dirty="0">
                <a:solidFill>
                  <a:schemeClr val="accent1"/>
                </a:solidFill>
                <a:latin typeface="Trebuchet MS" charset="0"/>
              </a:rPr>
              <a:t>record</a:t>
            </a:r>
          </a:p>
        </p:txBody>
      </p:sp>
      <p:cxnSp>
        <p:nvCxnSpPr>
          <p:cNvPr id="38" name="Straight Arrow Connector 37">
            <a:extLst>
              <a:ext uri="{FF2B5EF4-FFF2-40B4-BE49-F238E27FC236}">
                <a16:creationId xmlns:a16="http://schemas.microsoft.com/office/drawing/2014/main" id="{E2EA2A18-BE81-D740-8B39-EED6929E7614}"/>
              </a:ext>
            </a:extLst>
          </p:cNvPr>
          <p:cNvCxnSpPr>
            <a:cxnSpLocks/>
          </p:cNvCxnSpPr>
          <p:nvPr/>
        </p:nvCxnSpPr>
        <p:spPr>
          <a:xfrm>
            <a:off x="1062909" y="4165531"/>
            <a:ext cx="539618" cy="165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ACD6D69-7576-6E4F-907E-D090BFE7A266}"/>
              </a:ext>
            </a:extLst>
          </p:cNvPr>
          <p:cNvCxnSpPr>
            <a:cxnSpLocks/>
          </p:cNvCxnSpPr>
          <p:nvPr/>
        </p:nvCxnSpPr>
        <p:spPr>
          <a:xfrm>
            <a:off x="4345727" y="2590802"/>
            <a:ext cx="5334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48AE837-F7E1-E147-9502-005D34A72E57}"/>
              </a:ext>
            </a:extLst>
          </p:cNvPr>
          <p:cNvCxnSpPr>
            <a:cxnSpLocks/>
          </p:cNvCxnSpPr>
          <p:nvPr/>
        </p:nvCxnSpPr>
        <p:spPr>
          <a:xfrm>
            <a:off x="3157833" y="1967863"/>
            <a:ext cx="211711" cy="420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345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ChangeArrowheads="1"/>
          </p:cNvSpPr>
          <p:nvPr/>
        </p:nvSpPr>
        <p:spPr bwMode="auto">
          <a:xfrm>
            <a:off x="152400" y="1295400"/>
            <a:ext cx="3505200" cy="3429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pPr marL="457200" indent="-457200" eaLnBrk="1" hangingPunct="1">
              <a:spcBef>
                <a:spcPct val="20000"/>
              </a:spcBef>
              <a:buFont typeface="+mj-lt"/>
              <a:buAutoNum type="arabicPeriod"/>
            </a:pPr>
            <a:r>
              <a:rPr lang="en-US" sz="2000" dirty="0">
                <a:solidFill>
                  <a:srgbClr val="FF0000"/>
                </a:solidFill>
                <a:latin typeface="+mn-lt"/>
              </a:rPr>
              <a:t>Primary index </a:t>
            </a:r>
            <a:r>
              <a:rPr lang="en-US" sz="2000" dirty="0">
                <a:latin typeface="+mn-lt"/>
              </a:rPr>
              <a:t>on names</a:t>
            </a:r>
          </a:p>
          <a:p>
            <a:pPr marL="800100" lvl="1" indent="-342900">
              <a:spcBef>
                <a:spcPct val="20000"/>
              </a:spcBef>
              <a:buFont typeface="Arial"/>
              <a:buChar char="•"/>
            </a:pPr>
            <a:r>
              <a:rPr lang="en-US" dirty="0">
                <a:latin typeface="+mn-lt"/>
              </a:rPr>
              <a:t>can be sorted</a:t>
            </a:r>
          </a:p>
          <a:p>
            <a:pPr marL="457200" indent="-457200" eaLnBrk="1" hangingPunct="1">
              <a:spcBef>
                <a:spcPct val="20000"/>
              </a:spcBef>
              <a:buFont typeface="+mj-lt"/>
              <a:buAutoNum type="arabicPeriod"/>
            </a:pPr>
            <a:r>
              <a:rPr lang="en-US" dirty="0">
                <a:solidFill>
                  <a:srgbClr val="FF0000"/>
                </a:solidFill>
                <a:latin typeface="+mn-lt"/>
              </a:rPr>
              <a:t>Secondary index </a:t>
            </a:r>
            <a:r>
              <a:rPr lang="en-US" dirty="0">
                <a:latin typeface="+mn-lt"/>
              </a:rPr>
              <a:t>on ID</a:t>
            </a:r>
          </a:p>
          <a:p>
            <a:pPr marL="800100" lvl="1" indent="-342900">
              <a:spcBef>
                <a:spcPct val="20000"/>
              </a:spcBef>
              <a:buFontTx/>
              <a:buChar char="•"/>
            </a:pPr>
            <a:r>
              <a:rPr lang="en-US" dirty="0">
                <a:latin typeface="+mn-lt"/>
              </a:rPr>
              <a:t>cannot sorted, otherwise would have duplicated the records</a:t>
            </a:r>
          </a:p>
          <a:p>
            <a:pPr>
              <a:spcBef>
                <a:spcPct val="20000"/>
              </a:spcBef>
            </a:pPr>
            <a:endParaRPr lang="en-US" dirty="0">
              <a:latin typeface="+mn-lt"/>
            </a:endParaRPr>
          </a:p>
        </p:txBody>
      </p:sp>
      <p:sp>
        <p:nvSpPr>
          <p:cNvPr id="3" name="Rectangle 2"/>
          <p:cNvSpPr/>
          <p:nvPr/>
        </p:nvSpPr>
        <p:spPr>
          <a:xfrm>
            <a:off x="381000" y="3962400"/>
            <a:ext cx="3200400" cy="1138773"/>
          </a:xfrm>
          <a:prstGeom prst="rect">
            <a:avLst/>
          </a:prstGeom>
        </p:spPr>
        <p:txBody>
          <a:bodyPr wrap="square">
            <a:spAutoFit/>
          </a:bodyPr>
          <a:lstStyle/>
          <a:p>
            <a:pPr>
              <a:spcBef>
                <a:spcPct val="20000"/>
              </a:spcBef>
            </a:pPr>
            <a:r>
              <a:rPr lang="en-US" dirty="0">
                <a:solidFill>
                  <a:srgbClr val="FF0000"/>
                </a:solidFill>
                <a:latin typeface="+mn-lt"/>
              </a:rPr>
              <a:t>Type of B+-tree</a:t>
            </a:r>
          </a:p>
          <a:p>
            <a:pPr marL="342900" indent="-342900">
              <a:spcBef>
                <a:spcPct val="20000"/>
              </a:spcBef>
              <a:buFontTx/>
              <a:buChar char="•"/>
            </a:pPr>
            <a:r>
              <a:rPr lang="en-US" dirty="0">
                <a:latin typeface="+mn-lt"/>
              </a:rPr>
              <a:t>Clustered/</a:t>
            </a:r>
            <a:r>
              <a:rPr lang="en-US" dirty="0" err="1">
                <a:latin typeface="+mn-lt"/>
              </a:rPr>
              <a:t>unclustered</a:t>
            </a:r>
            <a:endParaRPr lang="en-US" dirty="0">
              <a:latin typeface="+mn-lt"/>
            </a:endParaRPr>
          </a:p>
          <a:p>
            <a:pPr marL="342900" indent="-342900">
              <a:spcBef>
                <a:spcPct val="20000"/>
              </a:spcBef>
              <a:buFontTx/>
              <a:buChar char="•"/>
            </a:pPr>
            <a:r>
              <a:rPr lang="en-US" dirty="0">
                <a:latin typeface="+mn-lt"/>
              </a:rPr>
              <a:t>Dense/sparse</a:t>
            </a:r>
          </a:p>
        </p:txBody>
      </p:sp>
      <p:pic>
        <p:nvPicPr>
          <p:cNvPr id="350210" name="Picture 2">
            <a:extLst>
              <a:ext uri="{FF2B5EF4-FFF2-40B4-BE49-F238E27FC236}">
                <a16:creationId xmlns:a16="http://schemas.microsoft.com/office/drawing/2014/main" id="{1F8B3A8D-DB4A-0B4E-9FB1-EF4D39433F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0398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ChangeArrowheads="1"/>
          </p:cNvSpPr>
          <p:nvPr/>
        </p:nvSpPr>
        <p:spPr bwMode="auto">
          <a:xfrm>
            <a:off x="685800" y="6248400"/>
            <a:ext cx="1905000" cy="457200"/>
          </a:xfrm>
          <a:prstGeom prst="rect">
            <a:avLst/>
          </a:prstGeom>
          <a:noFill/>
          <a:ln w="9525">
            <a:noFill/>
            <a:miter lim="800000"/>
            <a:headEnd/>
            <a:tailEnd/>
          </a:ln>
          <a:effectLst/>
        </p:spPr>
        <p:txBody>
          <a:bodyPr wrap="none" anchor="ctr"/>
          <a:lstStyle/>
          <a:p>
            <a:endParaRPr lang="en-US">
              <a:latin typeface="+mn-lt"/>
            </a:endParaRPr>
          </a:p>
        </p:txBody>
      </p:sp>
      <p:sp>
        <p:nvSpPr>
          <p:cNvPr id="355331" name="Rectangle 3"/>
          <p:cNvSpPr>
            <a:spLocks noChangeArrowheads="1"/>
          </p:cNvSpPr>
          <p:nvPr/>
        </p:nvSpPr>
        <p:spPr bwMode="auto">
          <a:xfrm>
            <a:off x="3124200" y="6248400"/>
            <a:ext cx="2895600" cy="457200"/>
          </a:xfrm>
          <a:prstGeom prst="rect">
            <a:avLst/>
          </a:prstGeom>
          <a:noFill/>
          <a:ln w="9525">
            <a:noFill/>
            <a:miter lim="800000"/>
            <a:headEnd/>
            <a:tailEnd/>
          </a:ln>
          <a:effectLst/>
        </p:spPr>
        <p:txBody>
          <a:bodyPr wrap="none" anchor="ctr"/>
          <a:lstStyle/>
          <a:p>
            <a:endParaRPr lang="en-US">
              <a:latin typeface="+mn-lt"/>
            </a:endParaRPr>
          </a:p>
        </p:txBody>
      </p:sp>
      <p:sp>
        <p:nvSpPr>
          <p:cNvPr id="355332" name="Rectangle 4"/>
          <p:cNvSpPr>
            <a:spLocks noGrp="1" noChangeArrowheads="1"/>
          </p:cNvSpPr>
          <p:nvPr>
            <p:ph type="title"/>
          </p:nvPr>
        </p:nvSpPr>
        <p:spPr>
          <a:noFill/>
          <a:ln/>
        </p:spPr>
        <p:txBody>
          <a:bodyPr lIns="90488" tIns="44450" rIns="90488" bIns="44450"/>
          <a:lstStyle/>
          <a:p>
            <a:r>
              <a:rPr lang="en-US" sz="3600" dirty="0">
                <a:latin typeface="Calibri" panose="020F0502020204030204" pitchFamily="34" charset="0"/>
                <a:cs typeface="Calibri" panose="020F0502020204030204" pitchFamily="34" charset="0"/>
              </a:rPr>
              <a:t>External Sorting</a:t>
            </a:r>
          </a:p>
        </p:txBody>
      </p:sp>
      <p:sp>
        <p:nvSpPr>
          <p:cNvPr id="355333" name="Rectangle 5"/>
          <p:cNvSpPr>
            <a:spLocks noGrp="1" noChangeArrowheads="1"/>
          </p:cNvSpPr>
          <p:nvPr>
            <p:ph type="body" idx="1"/>
          </p:nvPr>
        </p:nvSpPr>
        <p:spPr>
          <a:xfrm>
            <a:off x="685800" y="1676400"/>
            <a:ext cx="7696200" cy="1676400"/>
          </a:xfrm>
          <a:noFill/>
          <a:ln/>
        </p:spPr>
        <p:txBody>
          <a:bodyPr lIns="90488" tIns="44450" rIns="90488" bIns="44450"/>
          <a:lstStyle/>
          <a:p>
            <a:r>
              <a:rPr lang="en-US" dirty="0">
                <a:latin typeface="Calibri" panose="020F0502020204030204" pitchFamily="34" charset="0"/>
                <a:cs typeface="Calibri" panose="020F0502020204030204" pitchFamily="34" charset="0"/>
              </a:rPr>
              <a:t>Sort 1Gb of data with 1Mb of RAM?</a:t>
            </a:r>
          </a:p>
          <a:p>
            <a:r>
              <a:rPr lang="en-US" dirty="0">
                <a:latin typeface="Calibri" panose="020F0502020204030204" pitchFamily="34" charset="0"/>
                <a:cs typeface="Calibri" panose="020F0502020204030204" pitchFamily="34" charset="0"/>
              </a:rPr>
              <a:t>Why not just using virtual memory?</a:t>
            </a:r>
          </a:p>
        </p:txBody>
      </p:sp>
      <p:sp>
        <p:nvSpPr>
          <p:cNvPr id="7" name="Rectangle 11"/>
          <p:cNvSpPr>
            <a:spLocks noChangeArrowheads="1"/>
          </p:cNvSpPr>
          <p:nvPr/>
        </p:nvSpPr>
        <p:spPr bwMode="auto">
          <a:xfrm>
            <a:off x="2209800" y="4495800"/>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solidFill>
                  <a:srgbClr val="FF0000"/>
                </a:solidFill>
                <a:latin typeface="+mn-lt"/>
              </a:rPr>
              <a:t>18</a:t>
            </a:r>
          </a:p>
        </p:txBody>
      </p:sp>
      <p:sp>
        <p:nvSpPr>
          <p:cNvPr id="8" name="Rectangle 12"/>
          <p:cNvSpPr>
            <a:spLocks noChangeArrowheads="1"/>
          </p:cNvSpPr>
          <p:nvPr/>
        </p:nvSpPr>
        <p:spPr bwMode="auto">
          <a:xfrm>
            <a:off x="2514600" y="4495800"/>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mn-lt"/>
              </a:rPr>
              <a:t>5</a:t>
            </a:r>
          </a:p>
        </p:txBody>
      </p:sp>
      <p:sp>
        <p:nvSpPr>
          <p:cNvPr id="9" name="Rectangle 13"/>
          <p:cNvSpPr>
            <a:spLocks noChangeArrowheads="1"/>
          </p:cNvSpPr>
          <p:nvPr/>
        </p:nvSpPr>
        <p:spPr bwMode="auto">
          <a:xfrm>
            <a:off x="2819400" y="4495800"/>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mn-lt"/>
              </a:rPr>
              <a:t>6</a:t>
            </a:r>
          </a:p>
        </p:txBody>
      </p:sp>
      <p:sp>
        <p:nvSpPr>
          <p:cNvPr id="10" name="Rectangle 14"/>
          <p:cNvSpPr>
            <a:spLocks noChangeArrowheads="1"/>
          </p:cNvSpPr>
          <p:nvPr/>
        </p:nvSpPr>
        <p:spPr bwMode="auto">
          <a:xfrm>
            <a:off x="3276600" y="4495800"/>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mn-lt"/>
              </a:rPr>
              <a:t>19</a:t>
            </a:r>
          </a:p>
        </p:txBody>
      </p:sp>
      <p:sp>
        <p:nvSpPr>
          <p:cNvPr id="11" name="Rectangle 15"/>
          <p:cNvSpPr>
            <a:spLocks noChangeArrowheads="1"/>
          </p:cNvSpPr>
          <p:nvPr/>
        </p:nvSpPr>
        <p:spPr bwMode="auto">
          <a:xfrm>
            <a:off x="3581400" y="4495800"/>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mn-lt"/>
              </a:rPr>
              <a:t>3</a:t>
            </a:r>
          </a:p>
        </p:txBody>
      </p:sp>
      <p:sp>
        <p:nvSpPr>
          <p:cNvPr id="12" name="Rectangle 16"/>
          <p:cNvSpPr>
            <a:spLocks noChangeArrowheads="1"/>
          </p:cNvSpPr>
          <p:nvPr/>
        </p:nvSpPr>
        <p:spPr bwMode="auto">
          <a:xfrm>
            <a:off x="3886200" y="4495800"/>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mn-lt"/>
              </a:rPr>
              <a:t>1</a:t>
            </a:r>
          </a:p>
        </p:txBody>
      </p:sp>
      <p:sp>
        <p:nvSpPr>
          <p:cNvPr id="13" name="Rectangle 17"/>
          <p:cNvSpPr>
            <a:spLocks noChangeArrowheads="1"/>
          </p:cNvSpPr>
          <p:nvPr/>
        </p:nvSpPr>
        <p:spPr bwMode="auto">
          <a:xfrm>
            <a:off x="4297362" y="4495800"/>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mn-lt"/>
              </a:rPr>
              <a:t>5</a:t>
            </a:r>
          </a:p>
        </p:txBody>
      </p:sp>
      <p:sp>
        <p:nvSpPr>
          <p:cNvPr id="14" name="Rectangle 18"/>
          <p:cNvSpPr>
            <a:spLocks noChangeArrowheads="1"/>
          </p:cNvSpPr>
          <p:nvPr/>
        </p:nvSpPr>
        <p:spPr bwMode="auto">
          <a:xfrm>
            <a:off x="4602162" y="4495800"/>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mn-lt"/>
              </a:rPr>
              <a:t>6</a:t>
            </a:r>
          </a:p>
        </p:txBody>
      </p:sp>
      <p:sp>
        <p:nvSpPr>
          <p:cNvPr id="15" name="Rectangle 19"/>
          <p:cNvSpPr>
            <a:spLocks noChangeArrowheads="1"/>
          </p:cNvSpPr>
          <p:nvPr/>
        </p:nvSpPr>
        <p:spPr bwMode="auto">
          <a:xfrm>
            <a:off x="4906962" y="4495800"/>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mn-lt"/>
              </a:rPr>
              <a:t>11</a:t>
            </a:r>
          </a:p>
        </p:txBody>
      </p:sp>
      <p:sp>
        <p:nvSpPr>
          <p:cNvPr id="16" name="Rectangle 20"/>
          <p:cNvSpPr>
            <a:spLocks noChangeArrowheads="1"/>
          </p:cNvSpPr>
          <p:nvPr/>
        </p:nvSpPr>
        <p:spPr bwMode="auto">
          <a:xfrm>
            <a:off x="5364162" y="4495800"/>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mn-lt"/>
              </a:rPr>
              <a:t>21</a:t>
            </a:r>
          </a:p>
        </p:txBody>
      </p:sp>
      <p:sp>
        <p:nvSpPr>
          <p:cNvPr id="17" name="Rectangle 21"/>
          <p:cNvSpPr>
            <a:spLocks noChangeArrowheads="1"/>
          </p:cNvSpPr>
          <p:nvPr/>
        </p:nvSpPr>
        <p:spPr bwMode="auto">
          <a:xfrm>
            <a:off x="5668962" y="4495800"/>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mn-lt"/>
              </a:rPr>
              <a:t>33</a:t>
            </a:r>
          </a:p>
        </p:txBody>
      </p:sp>
      <p:sp>
        <p:nvSpPr>
          <p:cNvPr id="18" name="Rectangle 22"/>
          <p:cNvSpPr>
            <a:spLocks noChangeArrowheads="1"/>
          </p:cNvSpPr>
          <p:nvPr/>
        </p:nvSpPr>
        <p:spPr bwMode="auto">
          <a:xfrm>
            <a:off x="5973762" y="4495800"/>
            <a:ext cx="304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mn-lt"/>
              </a:rPr>
              <a:t>23</a:t>
            </a:r>
          </a:p>
        </p:txBody>
      </p:sp>
      <p:sp>
        <p:nvSpPr>
          <p:cNvPr id="19" name="Line 45"/>
          <p:cNvSpPr>
            <a:spLocks noChangeShapeType="1"/>
          </p:cNvSpPr>
          <p:nvPr/>
        </p:nvSpPr>
        <p:spPr bwMode="auto">
          <a:xfrm flipV="1">
            <a:off x="2667000" y="4800600"/>
            <a:ext cx="0" cy="304800"/>
          </a:xfrm>
          <a:prstGeom prst="line">
            <a:avLst/>
          </a:prstGeom>
          <a:noFill/>
          <a:ln w="9525">
            <a:solidFill>
              <a:schemeClr val="tx1"/>
            </a:solidFill>
            <a:round/>
            <a:headEnd/>
            <a:tailEnd type="triangle" w="med" len="med"/>
          </a:ln>
          <a:effectLst/>
        </p:spPr>
        <p:txBody>
          <a:bodyPr/>
          <a:lstStyle/>
          <a:p>
            <a:endParaRPr lang="en-US">
              <a:latin typeface="+mn-lt"/>
            </a:endParaRPr>
          </a:p>
        </p:txBody>
      </p:sp>
      <p:sp>
        <p:nvSpPr>
          <p:cNvPr id="20" name="Line 46"/>
          <p:cNvSpPr>
            <a:spLocks noChangeShapeType="1"/>
          </p:cNvSpPr>
          <p:nvPr/>
        </p:nvSpPr>
        <p:spPr bwMode="auto">
          <a:xfrm flipV="1">
            <a:off x="6126162" y="4800600"/>
            <a:ext cx="0" cy="304800"/>
          </a:xfrm>
          <a:prstGeom prst="line">
            <a:avLst/>
          </a:prstGeom>
          <a:noFill/>
          <a:ln w="9525">
            <a:solidFill>
              <a:schemeClr val="tx1"/>
            </a:solidFill>
            <a:round/>
            <a:headEnd/>
            <a:tailEnd type="triangle" w="med" len="med"/>
          </a:ln>
          <a:effectLst/>
        </p:spPr>
        <p:txBody>
          <a:bodyPr/>
          <a:lstStyle/>
          <a:p>
            <a:endParaRPr lang="en-US">
              <a:latin typeface="+mn-lt"/>
            </a:endParaRPr>
          </a:p>
        </p:txBody>
      </p:sp>
      <p:sp>
        <p:nvSpPr>
          <p:cNvPr id="21" name="Text Box 47"/>
          <p:cNvSpPr txBox="1">
            <a:spLocks noChangeArrowheads="1"/>
          </p:cNvSpPr>
          <p:nvPr/>
        </p:nvSpPr>
        <p:spPr bwMode="auto">
          <a:xfrm>
            <a:off x="2286000" y="5070475"/>
            <a:ext cx="492443" cy="369332"/>
          </a:xfrm>
          <a:prstGeom prst="rect">
            <a:avLst/>
          </a:prstGeom>
          <a:noFill/>
          <a:ln w="9525">
            <a:noFill/>
            <a:miter lim="800000"/>
            <a:headEnd/>
            <a:tailEnd/>
          </a:ln>
          <a:effectLst/>
        </p:spPr>
        <p:txBody>
          <a:bodyPr wrap="none">
            <a:spAutoFit/>
          </a:bodyPr>
          <a:lstStyle/>
          <a:p>
            <a:r>
              <a:rPr lang="en-US" sz="1800">
                <a:latin typeface="+mn-lt"/>
              </a:rPr>
              <a:t>left</a:t>
            </a:r>
          </a:p>
        </p:txBody>
      </p:sp>
      <p:sp>
        <p:nvSpPr>
          <p:cNvPr id="22" name="Text Box 48"/>
          <p:cNvSpPr txBox="1">
            <a:spLocks noChangeArrowheads="1"/>
          </p:cNvSpPr>
          <p:nvPr/>
        </p:nvSpPr>
        <p:spPr bwMode="auto">
          <a:xfrm>
            <a:off x="5835650" y="5105400"/>
            <a:ext cx="620683" cy="369332"/>
          </a:xfrm>
          <a:prstGeom prst="rect">
            <a:avLst/>
          </a:prstGeom>
          <a:noFill/>
          <a:ln w="9525">
            <a:noFill/>
            <a:miter lim="800000"/>
            <a:headEnd/>
            <a:tailEnd/>
          </a:ln>
          <a:effectLst/>
        </p:spPr>
        <p:txBody>
          <a:bodyPr wrap="none">
            <a:spAutoFit/>
          </a:bodyPr>
          <a:lstStyle/>
          <a:p>
            <a:r>
              <a:rPr lang="en-US" sz="1800">
                <a:latin typeface="+mn-lt"/>
              </a:rPr>
              <a:t>right</a:t>
            </a:r>
          </a:p>
        </p:txBody>
      </p:sp>
      <p:sp>
        <p:nvSpPr>
          <p:cNvPr id="23" name="Text Box 49"/>
          <p:cNvSpPr txBox="1">
            <a:spLocks noChangeArrowheads="1"/>
          </p:cNvSpPr>
          <p:nvPr/>
        </p:nvSpPr>
        <p:spPr bwMode="auto">
          <a:xfrm>
            <a:off x="2971800" y="3886200"/>
            <a:ext cx="1981633" cy="369332"/>
          </a:xfrm>
          <a:prstGeom prst="rect">
            <a:avLst/>
          </a:prstGeom>
          <a:noFill/>
          <a:ln w="9525">
            <a:noFill/>
            <a:miter lim="800000"/>
            <a:headEnd/>
            <a:tailEnd/>
          </a:ln>
          <a:effectLst/>
        </p:spPr>
        <p:txBody>
          <a:bodyPr wrap="none">
            <a:spAutoFit/>
          </a:bodyPr>
          <a:lstStyle/>
          <a:p>
            <a:r>
              <a:rPr lang="en-US" sz="1800" dirty="0">
                <a:latin typeface="+mn-lt"/>
              </a:rPr>
              <a:t>1st pass: pivot = 18</a:t>
            </a:r>
          </a:p>
        </p:txBody>
      </p:sp>
    </p:spTree>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Rectangle 3"/>
          <p:cNvSpPr>
            <a:spLocks noChangeArrowheads="1"/>
          </p:cNvSpPr>
          <p:nvPr/>
        </p:nvSpPr>
        <p:spPr bwMode="auto">
          <a:xfrm>
            <a:off x="647700" y="3775075"/>
            <a:ext cx="1905000" cy="393700"/>
          </a:xfrm>
          <a:prstGeom prst="rect">
            <a:avLst/>
          </a:prstGeom>
          <a:noFill/>
          <a:ln w="12700">
            <a:noFill/>
            <a:miter lim="800000"/>
            <a:headEnd/>
            <a:tailEnd/>
          </a:ln>
          <a:effectLst/>
        </p:spPr>
        <p:txBody>
          <a:bodyPr wrap="none" anchor="ctr"/>
          <a:lstStyle/>
          <a:p>
            <a:endParaRPr lang="en-US"/>
          </a:p>
        </p:txBody>
      </p:sp>
      <p:sp>
        <p:nvSpPr>
          <p:cNvPr id="212996" name="Rectangle 4"/>
          <p:cNvSpPr>
            <a:spLocks noChangeArrowheads="1"/>
          </p:cNvSpPr>
          <p:nvPr/>
        </p:nvSpPr>
        <p:spPr bwMode="auto">
          <a:xfrm>
            <a:off x="3086100" y="3775075"/>
            <a:ext cx="2895600" cy="393700"/>
          </a:xfrm>
          <a:prstGeom prst="rect">
            <a:avLst/>
          </a:prstGeom>
          <a:noFill/>
          <a:ln w="12700">
            <a:noFill/>
            <a:miter lim="800000"/>
            <a:headEnd/>
            <a:tailEnd/>
          </a:ln>
          <a:effectLst/>
        </p:spPr>
        <p:txBody>
          <a:bodyPr wrap="none" anchor="ctr"/>
          <a:lstStyle/>
          <a:p>
            <a:endParaRPr lang="en-US"/>
          </a:p>
        </p:txBody>
      </p:sp>
      <p:sp>
        <p:nvSpPr>
          <p:cNvPr id="212997" name="Rectangle 5"/>
          <p:cNvSpPr>
            <a:spLocks noChangeArrowheads="1"/>
          </p:cNvSpPr>
          <p:nvPr/>
        </p:nvSpPr>
        <p:spPr bwMode="auto">
          <a:xfrm>
            <a:off x="647700" y="3775075"/>
            <a:ext cx="1905000" cy="393700"/>
          </a:xfrm>
          <a:prstGeom prst="rect">
            <a:avLst/>
          </a:prstGeom>
          <a:noFill/>
          <a:ln w="12700">
            <a:noFill/>
            <a:miter lim="800000"/>
            <a:headEnd/>
            <a:tailEnd/>
          </a:ln>
          <a:effectLst/>
        </p:spPr>
        <p:txBody>
          <a:bodyPr wrap="none" anchor="ctr"/>
          <a:lstStyle/>
          <a:p>
            <a:endParaRPr lang="en-US"/>
          </a:p>
        </p:txBody>
      </p:sp>
      <p:sp>
        <p:nvSpPr>
          <p:cNvPr id="212998" name="Rectangle 6"/>
          <p:cNvSpPr>
            <a:spLocks noChangeArrowheads="1"/>
          </p:cNvSpPr>
          <p:nvPr/>
        </p:nvSpPr>
        <p:spPr bwMode="auto">
          <a:xfrm>
            <a:off x="3086100" y="3775075"/>
            <a:ext cx="2895600" cy="393700"/>
          </a:xfrm>
          <a:prstGeom prst="rect">
            <a:avLst/>
          </a:prstGeom>
          <a:noFill/>
          <a:ln w="12700">
            <a:noFill/>
            <a:miter lim="800000"/>
            <a:headEnd/>
            <a:tailEnd/>
          </a:ln>
          <a:effectLst/>
        </p:spPr>
        <p:txBody>
          <a:bodyPr wrap="none" anchor="ctr"/>
          <a:lstStyle/>
          <a:p>
            <a:endParaRPr lang="en-US"/>
          </a:p>
        </p:txBody>
      </p:sp>
      <p:sp>
        <p:nvSpPr>
          <p:cNvPr id="212999" name="Freeform 7"/>
          <p:cNvSpPr>
            <a:spLocks/>
          </p:cNvSpPr>
          <p:nvPr/>
        </p:nvSpPr>
        <p:spPr bwMode="auto">
          <a:xfrm>
            <a:off x="242888" y="3644900"/>
            <a:ext cx="398462" cy="282575"/>
          </a:xfrm>
          <a:custGeom>
            <a:avLst/>
            <a:gdLst/>
            <a:ahLst/>
            <a:cxnLst>
              <a:cxn ang="0">
                <a:pos x="0" y="206"/>
              </a:cxn>
              <a:cxn ang="0">
                <a:pos x="0" y="0"/>
              </a:cxn>
              <a:cxn ang="0">
                <a:pos x="250" y="0"/>
              </a:cxn>
              <a:cxn ang="0">
                <a:pos x="250" y="206"/>
              </a:cxn>
              <a:cxn ang="0">
                <a:pos x="0" y="206"/>
              </a:cxn>
            </a:cxnLst>
            <a:rect l="0" t="0" r="r" b="b"/>
            <a:pathLst>
              <a:path w="251" h="207">
                <a:moveTo>
                  <a:pt x="0" y="206"/>
                </a:moveTo>
                <a:lnTo>
                  <a:pt x="0" y="0"/>
                </a:lnTo>
                <a:lnTo>
                  <a:pt x="250" y="0"/>
                </a:lnTo>
                <a:lnTo>
                  <a:pt x="250" y="206"/>
                </a:lnTo>
                <a:lnTo>
                  <a:pt x="0" y="206"/>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00" name="Freeform 8"/>
          <p:cNvSpPr>
            <a:spLocks/>
          </p:cNvSpPr>
          <p:nvPr/>
        </p:nvSpPr>
        <p:spPr bwMode="auto">
          <a:xfrm>
            <a:off x="771525" y="3644900"/>
            <a:ext cx="396875" cy="282575"/>
          </a:xfrm>
          <a:custGeom>
            <a:avLst/>
            <a:gdLst/>
            <a:ahLst/>
            <a:cxnLst>
              <a:cxn ang="0">
                <a:pos x="0" y="206"/>
              </a:cxn>
              <a:cxn ang="0">
                <a:pos x="0" y="0"/>
              </a:cxn>
              <a:cxn ang="0">
                <a:pos x="249" y="0"/>
              </a:cxn>
              <a:cxn ang="0">
                <a:pos x="249" y="206"/>
              </a:cxn>
              <a:cxn ang="0">
                <a:pos x="0" y="206"/>
              </a:cxn>
            </a:cxnLst>
            <a:rect l="0" t="0" r="r" b="b"/>
            <a:pathLst>
              <a:path w="250" h="207">
                <a:moveTo>
                  <a:pt x="0" y="206"/>
                </a:moveTo>
                <a:lnTo>
                  <a:pt x="0" y="0"/>
                </a:lnTo>
                <a:lnTo>
                  <a:pt x="249" y="0"/>
                </a:lnTo>
                <a:lnTo>
                  <a:pt x="249" y="206"/>
                </a:lnTo>
                <a:lnTo>
                  <a:pt x="0" y="206"/>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01" name="Freeform 9"/>
          <p:cNvSpPr>
            <a:spLocks/>
          </p:cNvSpPr>
          <p:nvPr/>
        </p:nvSpPr>
        <p:spPr bwMode="auto">
          <a:xfrm>
            <a:off x="1298575" y="3644900"/>
            <a:ext cx="400050" cy="282575"/>
          </a:xfrm>
          <a:custGeom>
            <a:avLst/>
            <a:gdLst/>
            <a:ahLst/>
            <a:cxnLst>
              <a:cxn ang="0">
                <a:pos x="0" y="206"/>
              </a:cxn>
              <a:cxn ang="0">
                <a:pos x="0" y="0"/>
              </a:cxn>
              <a:cxn ang="0">
                <a:pos x="251" y="0"/>
              </a:cxn>
              <a:cxn ang="0">
                <a:pos x="251" y="206"/>
              </a:cxn>
              <a:cxn ang="0">
                <a:pos x="0" y="206"/>
              </a:cxn>
            </a:cxnLst>
            <a:rect l="0" t="0" r="r" b="b"/>
            <a:pathLst>
              <a:path w="252" h="207">
                <a:moveTo>
                  <a:pt x="0" y="206"/>
                </a:moveTo>
                <a:lnTo>
                  <a:pt x="0" y="0"/>
                </a:lnTo>
                <a:lnTo>
                  <a:pt x="251" y="0"/>
                </a:lnTo>
                <a:lnTo>
                  <a:pt x="251" y="206"/>
                </a:lnTo>
                <a:lnTo>
                  <a:pt x="0" y="206"/>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02" name="Freeform 10"/>
          <p:cNvSpPr>
            <a:spLocks/>
          </p:cNvSpPr>
          <p:nvPr/>
        </p:nvSpPr>
        <p:spPr bwMode="auto">
          <a:xfrm>
            <a:off x="1828800" y="3644900"/>
            <a:ext cx="396875" cy="282575"/>
          </a:xfrm>
          <a:custGeom>
            <a:avLst/>
            <a:gdLst/>
            <a:ahLst/>
            <a:cxnLst>
              <a:cxn ang="0">
                <a:pos x="0" y="206"/>
              </a:cxn>
              <a:cxn ang="0">
                <a:pos x="0" y="0"/>
              </a:cxn>
              <a:cxn ang="0">
                <a:pos x="249" y="0"/>
              </a:cxn>
              <a:cxn ang="0">
                <a:pos x="249" y="206"/>
              </a:cxn>
              <a:cxn ang="0">
                <a:pos x="0" y="206"/>
              </a:cxn>
            </a:cxnLst>
            <a:rect l="0" t="0" r="r" b="b"/>
            <a:pathLst>
              <a:path w="250" h="207">
                <a:moveTo>
                  <a:pt x="0" y="206"/>
                </a:moveTo>
                <a:lnTo>
                  <a:pt x="0" y="0"/>
                </a:lnTo>
                <a:lnTo>
                  <a:pt x="249" y="0"/>
                </a:lnTo>
                <a:lnTo>
                  <a:pt x="249" y="206"/>
                </a:lnTo>
                <a:lnTo>
                  <a:pt x="0" y="206"/>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03" name="Freeform 11"/>
          <p:cNvSpPr>
            <a:spLocks/>
          </p:cNvSpPr>
          <p:nvPr/>
        </p:nvSpPr>
        <p:spPr bwMode="auto">
          <a:xfrm>
            <a:off x="2357438" y="3644900"/>
            <a:ext cx="396875" cy="282575"/>
          </a:xfrm>
          <a:custGeom>
            <a:avLst/>
            <a:gdLst/>
            <a:ahLst/>
            <a:cxnLst>
              <a:cxn ang="0">
                <a:pos x="0" y="206"/>
              </a:cxn>
              <a:cxn ang="0">
                <a:pos x="0" y="0"/>
              </a:cxn>
              <a:cxn ang="0">
                <a:pos x="249" y="0"/>
              </a:cxn>
              <a:cxn ang="0">
                <a:pos x="249" y="206"/>
              </a:cxn>
              <a:cxn ang="0">
                <a:pos x="0" y="206"/>
              </a:cxn>
            </a:cxnLst>
            <a:rect l="0" t="0" r="r" b="b"/>
            <a:pathLst>
              <a:path w="250" h="207">
                <a:moveTo>
                  <a:pt x="0" y="206"/>
                </a:moveTo>
                <a:lnTo>
                  <a:pt x="0" y="0"/>
                </a:lnTo>
                <a:lnTo>
                  <a:pt x="249" y="0"/>
                </a:lnTo>
                <a:lnTo>
                  <a:pt x="249" y="206"/>
                </a:lnTo>
                <a:lnTo>
                  <a:pt x="0" y="206"/>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04" name="Freeform 12"/>
          <p:cNvSpPr>
            <a:spLocks/>
          </p:cNvSpPr>
          <p:nvPr/>
        </p:nvSpPr>
        <p:spPr bwMode="auto">
          <a:xfrm>
            <a:off x="2884488" y="3644900"/>
            <a:ext cx="398462" cy="282575"/>
          </a:xfrm>
          <a:custGeom>
            <a:avLst/>
            <a:gdLst/>
            <a:ahLst/>
            <a:cxnLst>
              <a:cxn ang="0">
                <a:pos x="0" y="206"/>
              </a:cxn>
              <a:cxn ang="0">
                <a:pos x="0" y="0"/>
              </a:cxn>
              <a:cxn ang="0">
                <a:pos x="250" y="0"/>
              </a:cxn>
              <a:cxn ang="0">
                <a:pos x="250" y="206"/>
              </a:cxn>
              <a:cxn ang="0">
                <a:pos x="0" y="206"/>
              </a:cxn>
            </a:cxnLst>
            <a:rect l="0" t="0" r="r" b="b"/>
            <a:pathLst>
              <a:path w="251" h="207">
                <a:moveTo>
                  <a:pt x="0" y="206"/>
                </a:moveTo>
                <a:lnTo>
                  <a:pt x="0" y="0"/>
                </a:lnTo>
                <a:lnTo>
                  <a:pt x="250" y="0"/>
                </a:lnTo>
                <a:lnTo>
                  <a:pt x="250" y="206"/>
                </a:lnTo>
                <a:lnTo>
                  <a:pt x="0" y="206"/>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05" name="Freeform 13"/>
          <p:cNvSpPr>
            <a:spLocks/>
          </p:cNvSpPr>
          <p:nvPr/>
        </p:nvSpPr>
        <p:spPr bwMode="auto">
          <a:xfrm>
            <a:off x="3413125" y="3644900"/>
            <a:ext cx="398463" cy="282575"/>
          </a:xfrm>
          <a:custGeom>
            <a:avLst/>
            <a:gdLst/>
            <a:ahLst/>
            <a:cxnLst>
              <a:cxn ang="0">
                <a:pos x="0" y="206"/>
              </a:cxn>
              <a:cxn ang="0">
                <a:pos x="0" y="0"/>
              </a:cxn>
              <a:cxn ang="0">
                <a:pos x="250" y="0"/>
              </a:cxn>
              <a:cxn ang="0">
                <a:pos x="250" y="206"/>
              </a:cxn>
              <a:cxn ang="0">
                <a:pos x="0" y="206"/>
              </a:cxn>
            </a:cxnLst>
            <a:rect l="0" t="0" r="r" b="b"/>
            <a:pathLst>
              <a:path w="251" h="207">
                <a:moveTo>
                  <a:pt x="0" y="206"/>
                </a:moveTo>
                <a:lnTo>
                  <a:pt x="0" y="0"/>
                </a:lnTo>
                <a:lnTo>
                  <a:pt x="250" y="0"/>
                </a:lnTo>
                <a:lnTo>
                  <a:pt x="250" y="206"/>
                </a:lnTo>
                <a:lnTo>
                  <a:pt x="0" y="206"/>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06" name="Freeform 14"/>
          <p:cNvSpPr>
            <a:spLocks/>
          </p:cNvSpPr>
          <p:nvPr/>
        </p:nvSpPr>
        <p:spPr bwMode="auto">
          <a:xfrm>
            <a:off x="1003300" y="2714625"/>
            <a:ext cx="1724025" cy="1588"/>
          </a:xfrm>
          <a:custGeom>
            <a:avLst/>
            <a:gdLst/>
            <a:ahLst/>
            <a:cxnLst>
              <a:cxn ang="0">
                <a:pos x="0" y="0"/>
              </a:cxn>
              <a:cxn ang="0">
                <a:pos x="1085" y="0"/>
              </a:cxn>
              <a:cxn ang="0">
                <a:pos x="0" y="0"/>
              </a:cxn>
            </a:cxnLst>
            <a:rect l="0" t="0" r="r" b="b"/>
            <a:pathLst>
              <a:path w="1086" h="1">
                <a:moveTo>
                  <a:pt x="0" y="0"/>
                </a:moveTo>
                <a:lnTo>
                  <a:pt x="1085" y="0"/>
                </a:lnTo>
                <a:lnTo>
                  <a:pt x="0" y="0"/>
                </a:lnTo>
              </a:path>
            </a:pathLst>
          </a:custGeom>
          <a:noFill/>
          <a:ln w="12700" cap="rnd" cmpd="sng">
            <a:solidFill>
              <a:schemeClr val="tx2"/>
            </a:solidFill>
            <a:prstDash val="solid"/>
            <a:round/>
            <a:headEnd type="none" w="med" len="med"/>
            <a:tailEnd type="none" w="med" len="med"/>
          </a:ln>
          <a:effectLst/>
        </p:spPr>
        <p:txBody>
          <a:bodyPr/>
          <a:lstStyle/>
          <a:p>
            <a:endParaRPr lang="en-US"/>
          </a:p>
        </p:txBody>
      </p:sp>
      <p:sp>
        <p:nvSpPr>
          <p:cNvPr id="213007" name="Freeform 15"/>
          <p:cNvSpPr>
            <a:spLocks/>
          </p:cNvSpPr>
          <p:nvPr/>
        </p:nvSpPr>
        <p:spPr bwMode="auto">
          <a:xfrm>
            <a:off x="1003300" y="1876425"/>
            <a:ext cx="909638" cy="839788"/>
          </a:xfrm>
          <a:custGeom>
            <a:avLst/>
            <a:gdLst/>
            <a:ahLst/>
            <a:cxnLst>
              <a:cxn ang="0">
                <a:pos x="0" y="614"/>
              </a:cxn>
              <a:cxn ang="0">
                <a:pos x="572" y="0"/>
              </a:cxn>
              <a:cxn ang="0">
                <a:pos x="0" y="614"/>
              </a:cxn>
            </a:cxnLst>
            <a:rect l="0" t="0" r="r" b="b"/>
            <a:pathLst>
              <a:path w="573" h="615">
                <a:moveTo>
                  <a:pt x="0" y="614"/>
                </a:moveTo>
                <a:lnTo>
                  <a:pt x="572" y="0"/>
                </a:lnTo>
                <a:lnTo>
                  <a:pt x="0" y="614"/>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213008" name="Freeform 16"/>
          <p:cNvSpPr>
            <a:spLocks/>
          </p:cNvSpPr>
          <p:nvPr/>
        </p:nvSpPr>
        <p:spPr bwMode="auto">
          <a:xfrm>
            <a:off x="1911350" y="1876425"/>
            <a:ext cx="825500" cy="839788"/>
          </a:xfrm>
          <a:custGeom>
            <a:avLst/>
            <a:gdLst/>
            <a:ahLst/>
            <a:cxnLst>
              <a:cxn ang="0">
                <a:pos x="0" y="0"/>
              </a:cxn>
              <a:cxn ang="0">
                <a:pos x="519" y="614"/>
              </a:cxn>
              <a:cxn ang="0">
                <a:pos x="0" y="0"/>
              </a:cxn>
            </a:cxnLst>
            <a:rect l="0" t="0" r="r" b="b"/>
            <a:pathLst>
              <a:path w="520" h="615">
                <a:moveTo>
                  <a:pt x="0" y="0"/>
                </a:moveTo>
                <a:lnTo>
                  <a:pt x="519" y="614"/>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213009" name="Freeform 17"/>
          <p:cNvSpPr>
            <a:spLocks/>
          </p:cNvSpPr>
          <p:nvPr/>
        </p:nvSpPr>
        <p:spPr bwMode="auto">
          <a:xfrm>
            <a:off x="1577975" y="1803400"/>
            <a:ext cx="334963" cy="74613"/>
          </a:xfrm>
          <a:custGeom>
            <a:avLst/>
            <a:gdLst/>
            <a:ahLst/>
            <a:cxnLst>
              <a:cxn ang="0">
                <a:pos x="0" y="0"/>
              </a:cxn>
              <a:cxn ang="0">
                <a:pos x="35" y="8"/>
              </a:cxn>
              <a:cxn ang="0">
                <a:pos x="210" y="54"/>
              </a:cxn>
              <a:cxn ang="0">
                <a:pos x="0" y="0"/>
              </a:cxn>
            </a:cxnLst>
            <a:rect l="0" t="0" r="r" b="b"/>
            <a:pathLst>
              <a:path w="211" h="55">
                <a:moveTo>
                  <a:pt x="0" y="0"/>
                </a:moveTo>
                <a:lnTo>
                  <a:pt x="35" y="8"/>
                </a:lnTo>
                <a:lnTo>
                  <a:pt x="210" y="54"/>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213010" name="Freeform 18"/>
          <p:cNvSpPr>
            <a:spLocks/>
          </p:cNvSpPr>
          <p:nvPr/>
        </p:nvSpPr>
        <p:spPr bwMode="auto">
          <a:xfrm>
            <a:off x="1814513" y="1835150"/>
            <a:ext cx="98425" cy="42863"/>
          </a:xfrm>
          <a:custGeom>
            <a:avLst/>
            <a:gdLst/>
            <a:ahLst/>
            <a:cxnLst>
              <a:cxn ang="0">
                <a:pos x="7" y="0"/>
              </a:cxn>
              <a:cxn ang="0">
                <a:pos x="61" y="30"/>
              </a:cxn>
              <a:cxn ang="0">
                <a:pos x="0" y="29"/>
              </a:cxn>
              <a:cxn ang="0">
                <a:pos x="7" y="0"/>
              </a:cxn>
            </a:cxnLst>
            <a:rect l="0" t="0" r="r" b="b"/>
            <a:pathLst>
              <a:path w="62" h="31">
                <a:moveTo>
                  <a:pt x="7" y="0"/>
                </a:moveTo>
                <a:lnTo>
                  <a:pt x="61" y="30"/>
                </a:lnTo>
                <a:lnTo>
                  <a:pt x="0" y="29"/>
                </a:lnTo>
                <a:lnTo>
                  <a:pt x="7"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213011" name="Freeform 19"/>
          <p:cNvSpPr>
            <a:spLocks/>
          </p:cNvSpPr>
          <p:nvPr/>
        </p:nvSpPr>
        <p:spPr bwMode="auto">
          <a:xfrm>
            <a:off x="585788" y="2936875"/>
            <a:ext cx="468312" cy="279400"/>
          </a:xfrm>
          <a:custGeom>
            <a:avLst/>
            <a:gdLst/>
            <a:ahLst/>
            <a:cxnLst>
              <a:cxn ang="0">
                <a:pos x="0" y="0"/>
              </a:cxn>
              <a:cxn ang="0">
                <a:pos x="294" y="0"/>
              </a:cxn>
              <a:cxn ang="0">
                <a:pos x="294" y="203"/>
              </a:cxn>
              <a:cxn ang="0">
                <a:pos x="0" y="203"/>
              </a:cxn>
              <a:cxn ang="0">
                <a:pos x="0" y="0"/>
              </a:cxn>
            </a:cxnLst>
            <a:rect l="0" t="0" r="r" b="b"/>
            <a:pathLst>
              <a:path w="295" h="204">
                <a:moveTo>
                  <a:pt x="0" y="0"/>
                </a:moveTo>
                <a:lnTo>
                  <a:pt x="294" y="0"/>
                </a:lnTo>
                <a:lnTo>
                  <a:pt x="294" y="203"/>
                </a:lnTo>
                <a:lnTo>
                  <a:pt x="0" y="203"/>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12" name="Freeform 20"/>
          <p:cNvSpPr>
            <a:spLocks/>
          </p:cNvSpPr>
          <p:nvPr/>
        </p:nvSpPr>
        <p:spPr bwMode="auto">
          <a:xfrm>
            <a:off x="1052513" y="3040063"/>
            <a:ext cx="74612" cy="31750"/>
          </a:xfrm>
          <a:custGeom>
            <a:avLst/>
            <a:gdLst/>
            <a:ahLst/>
            <a:cxnLst>
              <a:cxn ang="0">
                <a:pos x="46" y="23"/>
              </a:cxn>
              <a:cxn ang="0">
                <a:pos x="0" y="12"/>
              </a:cxn>
              <a:cxn ang="0">
                <a:pos x="46" y="0"/>
              </a:cxn>
            </a:cxnLst>
            <a:rect l="0" t="0" r="r" b="b"/>
            <a:pathLst>
              <a:path w="47" h="24">
                <a:moveTo>
                  <a:pt x="46" y="23"/>
                </a:moveTo>
                <a:lnTo>
                  <a:pt x="0" y="12"/>
                </a:lnTo>
                <a:lnTo>
                  <a:pt x="46"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13" name="Freeform 21"/>
          <p:cNvSpPr>
            <a:spLocks/>
          </p:cNvSpPr>
          <p:nvPr/>
        </p:nvSpPr>
        <p:spPr bwMode="auto">
          <a:xfrm>
            <a:off x="1052513" y="3055938"/>
            <a:ext cx="280987" cy="1587"/>
          </a:xfrm>
          <a:custGeom>
            <a:avLst/>
            <a:gdLst/>
            <a:ahLst/>
            <a:cxnLst>
              <a:cxn ang="0">
                <a:pos x="0" y="0"/>
              </a:cxn>
              <a:cxn ang="0">
                <a:pos x="176" y="0"/>
              </a:cxn>
              <a:cxn ang="0">
                <a:pos x="0" y="0"/>
              </a:cxn>
            </a:cxnLst>
            <a:rect l="0" t="0" r="r" b="b"/>
            <a:pathLst>
              <a:path w="177" h="1">
                <a:moveTo>
                  <a:pt x="0" y="0"/>
                </a:moveTo>
                <a:lnTo>
                  <a:pt x="176" y="0"/>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14" name="Freeform 22"/>
          <p:cNvSpPr>
            <a:spLocks/>
          </p:cNvSpPr>
          <p:nvPr/>
        </p:nvSpPr>
        <p:spPr bwMode="auto">
          <a:xfrm>
            <a:off x="1257300" y="3040063"/>
            <a:ext cx="76200" cy="31750"/>
          </a:xfrm>
          <a:custGeom>
            <a:avLst/>
            <a:gdLst/>
            <a:ahLst/>
            <a:cxnLst>
              <a:cxn ang="0">
                <a:pos x="0" y="0"/>
              </a:cxn>
              <a:cxn ang="0">
                <a:pos x="47" y="12"/>
              </a:cxn>
              <a:cxn ang="0">
                <a:pos x="0" y="23"/>
              </a:cxn>
            </a:cxnLst>
            <a:rect l="0" t="0" r="r" b="b"/>
            <a:pathLst>
              <a:path w="48" h="24">
                <a:moveTo>
                  <a:pt x="0" y="0"/>
                </a:moveTo>
                <a:lnTo>
                  <a:pt x="47" y="12"/>
                </a:lnTo>
                <a:lnTo>
                  <a:pt x="0" y="23"/>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15" name="Freeform 23"/>
          <p:cNvSpPr>
            <a:spLocks/>
          </p:cNvSpPr>
          <p:nvPr/>
        </p:nvSpPr>
        <p:spPr bwMode="auto">
          <a:xfrm>
            <a:off x="1331913" y="2936875"/>
            <a:ext cx="468312" cy="279400"/>
          </a:xfrm>
          <a:custGeom>
            <a:avLst/>
            <a:gdLst/>
            <a:ahLst/>
            <a:cxnLst>
              <a:cxn ang="0">
                <a:pos x="0" y="0"/>
              </a:cxn>
              <a:cxn ang="0">
                <a:pos x="294" y="0"/>
              </a:cxn>
              <a:cxn ang="0">
                <a:pos x="294" y="203"/>
              </a:cxn>
              <a:cxn ang="0">
                <a:pos x="0" y="203"/>
              </a:cxn>
              <a:cxn ang="0">
                <a:pos x="0" y="0"/>
              </a:cxn>
            </a:cxnLst>
            <a:rect l="0" t="0" r="r" b="b"/>
            <a:pathLst>
              <a:path w="295" h="204">
                <a:moveTo>
                  <a:pt x="0" y="0"/>
                </a:moveTo>
                <a:lnTo>
                  <a:pt x="294" y="0"/>
                </a:lnTo>
                <a:lnTo>
                  <a:pt x="294" y="203"/>
                </a:lnTo>
                <a:lnTo>
                  <a:pt x="0" y="203"/>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16" name="Freeform 24"/>
          <p:cNvSpPr>
            <a:spLocks/>
          </p:cNvSpPr>
          <p:nvPr/>
        </p:nvSpPr>
        <p:spPr bwMode="auto">
          <a:xfrm>
            <a:off x="1798638" y="3040063"/>
            <a:ext cx="76200" cy="31750"/>
          </a:xfrm>
          <a:custGeom>
            <a:avLst/>
            <a:gdLst/>
            <a:ahLst/>
            <a:cxnLst>
              <a:cxn ang="0">
                <a:pos x="47" y="23"/>
              </a:cxn>
              <a:cxn ang="0">
                <a:pos x="0" y="12"/>
              </a:cxn>
              <a:cxn ang="0">
                <a:pos x="47" y="0"/>
              </a:cxn>
            </a:cxnLst>
            <a:rect l="0" t="0" r="r" b="b"/>
            <a:pathLst>
              <a:path w="48" h="24">
                <a:moveTo>
                  <a:pt x="47" y="23"/>
                </a:moveTo>
                <a:lnTo>
                  <a:pt x="0" y="12"/>
                </a:lnTo>
                <a:lnTo>
                  <a:pt x="47"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17" name="Freeform 25"/>
          <p:cNvSpPr>
            <a:spLocks/>
          </p:cNvSpPr>
          <p:nvPr/>
        </p:nvSpPr>
        <p:spPr bwMode="auto">
          <a:xfrm>
            <a:off x="1798638" y="3055938"/>
            <a:ext cx="233362" cy="1587"/>
          </a:xfrm>
          <a:custGeom>
            <a:avLst/>
            <a:gdLst/>
            <a:ahLst/>
            <a:cxnLst>
              <a:cxn ang="0">
                <a:pos x="0" y="0"/>
              </a:cxn>
              <a:cxn ang="0">
                <a:pos x="146" y="0"/>
              </a:cxn>
              <a:cxn ang="0">
                <a:pos x="0" y="0"/>
              </a:cxn>
            </a:cxnLst>
            <a:rect l="0" t="0" r="r" b="b"/>
            <a:pathLst>
              <a:path w="147" h="1">
                <a:moveTo>
                  <a:pt x="0" y="0"/>
                </a:moveTo>
                <a:lnTo>
                  <a:pt x="146" y="0"/>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18" name="Freeform 26"/>
          <p:cNvSpPr>
            <a:spLocks/>
          </p:cNvSpPr>
          <p:nvPr/>
        </p:nvSpPr>
        <p:spPr bwMode="auto">
          <a:xfrm>
            <a:off x="1955800" y="3040063"/>
            <a:ext cx="76200" cy="31750"/>
          </a:xfrm>
          <a:custGeom>
            <a:avLst/>
            <a:gdLst/>
            <a:ahLst/>
            <a:cxnLst>
              <a:cxn ang="0">
                <a:pos x="0" y="0"/>
              </a:cxn>
              <a:cxn ang="0">
                <a:pos x="47" y="12"/>
              </a:cxn>
              <a:cxn ang="0">
                <a:pos x="0" y="23"/>
              </a:cxn>
            </a:cxnLst>
            <a:rect l="0" t="0" r="r" b="b"/>
            <a:pathLst>
              <a:path w="48" h="24">
                <a:moveTo>
                  <a:pt x="0" y="0"/>
                </a:moveTo>
                <a:lnTo>
                  <a:pt x="47" y="12"/>
                </a:lnTo>
                <a:lnTo>
                  <a:pt x="0" y="23"/>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19" name="Freeform 27"/>
          <p:cNvSpPr>
            <a:spLocks/>
          </p:cNvSpPr>
          <p:nvPr/>
        </p:nvSpPr>
        <p:spPr bwMode="auto">
          <a:xfrm>
            <a:off x="911225" y="2698750"/>
            <a:ext cx="188913" cy="239713"/>
          </a:xfrm>
          <a:custGeom>
            <a:avLst/>
            <a:gdLst/>
            <a:ahLst/>
            <a:cxnLst>
              <a:cxn ang="0">
                <a:pos x="118" y="0"/>
              </a:cxn>
              <a:cxn ang="0">
                <a:pos x="0" y="175"/>
              </a:cxn>
              <a:cxn ang="0">
                <a:pos x="118" y="0"/>
              </a:cxn>
            </a:cxnLst>
            <a:rect l="0" t="0" r="r" b="b"/>
            <a:pathLst>
              <a:path w="119" h="176">
                <a:moveTo>
                  <a:pt x="118" y="0"/>
                </a:moveTo>
                <a:lnTo>
                  <a:pt x="0" y="175"/>
                </a:lnTo>
                <a:lnTo>
                  <a:pt x="118"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20" name="Freeform 28"/>
          <p:cNvSpPr>
            <a:spLocks/>
          </p:cNvSpPr>
          <p:nvPr/>
        </p:nvSpPr>
        <p:spPr bwMode="auto">
          <a:xfrm>
            <a:off x="911225" y="2874963"/>
            <a:ext cx="60325" cy="63500"/>
          </a:xfrm>
          <a:custGeom>
            <a:avLst/>
            <a:gdLst/>
            <a:ahLst/>
            <a:cxnLst>
              <a:cxn ang="0">
                <a:pos x="37" y="14"/>
              </a:cxn>
              <a:cxn ang="0">
                <a:pos x="0" y="46"/>
              </a:cxn>
              <a:cxn ang="0">
                <a:pos x="16" y="0"/>
              </a:cxn>
            </a:cxnLst>
            <a:rect l="0" t="0" r="r" b="b"/>
            <a:pathLst>
              <a:path w="38" h="47">
                <a:moveTo>
                  <a:pt x="37" y="14"/>
                </a:moveTo>
                <a:lnTo>
                  <a:pt x="0" y="46"/>
                </a:lnTo>
                <a:lnTo>
                  <a:pt x="16"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21" name="Freeform 29"/>
          <p:cNvSpPr>
            <a:spLocks/>
          </p:cNvSpPr>
          <p:nvPr/>
        </p:nvSpPr>
        <p:spPr bwMode="auto">
          <a:xfrm>
            <a:off x="1563688" y="2698750"/>
            <a:ext cx="1587" cy="239713"/>
          </a:xfrm>
          <a:custGeom>
            <a:avLst/>
            <a:gdLst/>
            <a:ahLst/>
            <a:cxnLst>
              <a:cxn ang="0">
                <a:pos x="0" y="0"/>
              </a:cxn>
              <a:cxn ang="0">
                <a:pos x="0" y="175"/>
              </a:cxn>
              <a:cxn ang="0">
                <a:pos x="0" y="0"/>
              </a:cxn>
            </a:cxnLst>
            <a:rect l="0" t="0" r="r" b="b"/>
            <a:pathLst>
              <a:path w="1" h="176">
                <a:moveTo>
                  <a:pt x="0" y="0"/>
                </a:moveTo>
                <a:lnTo>
                  <a:pt x="0" y="175"/>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22" name="Freeform 30"/>
          <p:cNvSpPr>
            <a:spLocks/>
          </p:cNvSpPr>
          <p:nvPr/>
        </p:nvSpPr>
        <p:spPr bwMode="auto">
          <a:xfrm>
            <a:off x="1546225" y="2873375"/>
            <a:ext cx="38100" cy="65088"/>
          </a:xfrm>
          <a:custGeom>
            <a:avLst/>
            <a:gdLst/>
            <a:ahLst/>
            <a:cxnLst>
              <a:cxn ang="0">
                <a:pos x="23" y="0"/>
              </a:cxn>
              <a:cxn ang="0">
                <a:pos x="11" y="47"/>
              </a:cxn>
              <a:cxn ang="0">
                <a:pos x="0" y="0"/>
              </a:cxn>
            </a:cxnLst>
            <a:rect l="0" t="0" r="r" b="b"/>
            <a:pathLst>
              <a:path w="24" h="48">
                <a:moveTo>
                  <a:pt x="23" y="0"/>
                </a:moveTo>
                <a:lnTo>
                  <a:pt x="11" y="47"/>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23" name="Freeform 31"/>
          <p:cNvSpPr>
            <a:spLocks/>
          </p:cNvSpPr>
          <p:nvPr/>
        </p:nvSpPr>
        <p:spPr bwMode="auto">
          <a:xfrm>
            <a:off x="2590800" y="2936875"/>
            <a:ext cx="466725" cy="279400"/>
          </a:xfrm>
          <a:custGeom>
            <a:avLst/>
            <a:gdLst/>
            <a:ahLst/>
            <a:cxnLst>
              <a:cxn ang="0">
                <a:pos x="0" y="0"/>
              </a:cxn>
              <a:cxn ang="0">
                <a:pos x="293" y="0"/>
              </a:cxn>
              <a:cxn ang="0">
                <a:pos x="293" y="203"/>
              </a:cxn>
              <a:cxn ang="0">
                <a:pos x="0" y="203"/>
              </a:cxn>
              <a:cxn ang="0">
                <a:pos x="0" y="0"/>
              </a:cxn>
            </a:cxnLst>
            <a:rect l="0" t="0" r="r" b="b"/>
            <a:pathLst>
              <a:path w="294" h="204">
                <a:moveTo>
                  <a:pt x="0" y="0"/>
                </a:moveTo>
                <a:lnTo>
                  <a:pt x="293" y="0"/>
                </a:lnTo>
                <a:lnTo>
                  <a:pt x="293" y="203"/>
                </a:lnTo>
                <a:lnTo>
                  <a:pt x="0" y="203"/>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24" name="Freeform 32"/>
          <p:cNvSpPr>
            <a:spLocks/>
          </p:cNvSpPr>
          <p:nvPr/>
        </p:nvSpPr>
        <p:spPr bwMode="auto">
          <a:xfrm>
            <a:off x="2359025" y="3040063"/>
            <a:ext cx="74613" cy="31750"/>
          </a:xfrm>
          <a:custGeom>
            <a:avLst/>
            <a:gdLst/>
            <a:ahLst/>
            <a:cxnLst>
              <a:cxn ang="0">
                <a:pos x="46" y="23"/>
              </a:cxn>
              <a:cxn ang="0">
                <a:pos x="0" y="12"/>
              </a:cxn>
              <a:cxn ang="0">
                <a:pos x="46" y="0"/>
              </a:cxn>
            </a:cxnLst>
            <a:rect l="0" t="0" r="r" b="b"/>
            <a:pathLst>
              <a:path w="47" h="24">
                <a:moveTo>
                  <a:pt x="46" y="23"/>
                </a:moveTo>
                <a:lnTo>
                  <a:pt x="0" y="12"/>
                </a:lnTo>
                <a:lnTo>
                  <a:pt x="46"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25" name="Freeform 33"/>
          <p:cNvSpPr>
            <a:spLocks/>
          </p:cNvSpPr>
          <p:nvPr/>
        </p:nvSpPr>
        <p:spPr bwMode="auto">
          <a:xfrm>
            <a:off x="2359025" y="3055938"/>
            <a:ext cx="233363" cy="1587"/>
          </a:xfrm>
          <a:custGeom>
            <a:avLst/>
            <a:gdLst/>
            <a:ahLst/>
            <a:cxnLst>
              <a:cxn ang="0">
                <a:pos x="0" y="0"/>
              </a:cxn>
              <a:cxn ang="0">
                <a:pos x="146" y="0"/>
              </a:cxn>
              <a:cxn ang="0">
                <a:pos x="0" y="0"/>
              </a:cxn>
            </a:cxnLst>
            <a:rect l="0" t="0" r="r" b="b"/>
            <a:pathLst>
              <a:path w="147" h="1">
                <a:moveTo>
                  <a:pt x="0" y="0"/>
                </a:moveTo>
                <a:lnTo>
                  <a:pt x="146" y="0"/>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26" name="Freeform 34"/>
          <p:cNvSpPr>
            <a:spLocks/>
          </p:cNvSpPr>
          <p:nvPr/>
        </p:nvSpPr>
        <p:spPr bwMode="auto">
          <a:xfrm>
            <a:off x="2516188" y="3040063"/>
            <a:ext cx="76200" cy="31750"/>
          </a:xfrm>
          <a:custGeom>
            <a:avLst/>
            <a:gdLst/>
            <a:ahLst/>
            <a:cxnLst>
              <a:cxn ang="0">
                <a:pos x="0" y="0"/>
              </a:cxn>
              <a:cxn ang="0">
                <a:pos x="47" y="12"/>
              </a:cxn>
              <a:cxn ang="0">
                <a:pos x="0" y="23"/>
              </a:cxn>
            </a:cxnLst>
            <a:rect l="0" t="0" r="r" b="b"/>
            <a:pathLst>
              <a:path w="48" h="24">
                <a:moveTo>
                  <a:pt x="0" y="0"/>
                </a:moveTo>
                <a:lnTo>
                  <a:pt x="47" y="12"/>
                </a:lnTo>
                <a:lnTo>
                  <a:pt x="0" y="23"/>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27" name="Freeform 35"/>
          <p:cNvSpPr>
            <a:spLocks/>
          </p:cNvSpPr>
          <p:nvPr/>
        </p:nvSpPr>
        <p:spPr bwMode="auto">
          <a:xfrm>
            <a:off x="2636838" y="2698750"/>
            <a:ext cx="188912" cy="239713"/>
          </a:xfrm>
          <a:custGeom>
            <a:avLst/>
            <a:gdLst/>
            <a:ahLst/>
            <a:cxnLst>
              <a:cxn ang="0">
                <a:pos x="0" y="0"/>
              </a:cxn>
              <a:cxn ang="0">
                <a:pos x="118" y="175"/>
              </a:cxn>
              <a:cxn ang="0">
                <a:pos x="0" y="0"/>
              </a:cxn>
            </a:cxnLst>
            <a:rect l="0" t="0" r="r" b="b"/>
            <a:pathLst>
              <a:path w="119" h="176">
                <a:moveTo>
                  <a:pt x="0" y="0"/>
                </a:moveTo>
                <a:lnTo>
                  <a:pt x="118" y="175"/>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28" name="Freeform 36"/>
          <p:cNvSpPr>
            <a:spLocks/>
          </p:cNvSpPr>
          <p:nvPr/>
        </p:nvSpPr>
        <p:spPr bwMode="auto">
          <a:xfrm>
            <a:off x="2767013" y="2874963"/>
            <a:ext cx="58737" cy="63500"/>
          </a:xfrm>
          <a:custGeom>
            <a:avLst/>
            <a:gdLst/>
            <a:ahLst/>
            <a:cxnLst>
              <a:cxn ang="0">
                <a:pos x="20" y="0"/>
              </a:cxn>
              <a:cxn ang="0">
                <a:pos x="36" y="46"/>
              </a:cxn>
              <a:cxn ang="0">
                <a:pos x="0" y="14"/>
              </a:cxn>
            </a:cxnLst>
            <a:rect l="0" t="0" r="r" b="b"/>
            <a:pathLst>
              <a:path w="37" h="47">
                <a:moveTo>
                  <a:pt x="20" y="0"/>
                </a:moveTo>
                <a:lnTo>
                  <a:pt x="36" y="46"/>
                </a:lnTo>
                <a:lnTo>
                  <a:pt x="0" y="14"/>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29" name="Freeform 37"/>
          <p:cNvSpPr>
            <a:spLocks/>
          </p:cNvSpPr>
          <p:nvPr/>
        </p:nvSpPr>
        <p:spPr bwMode="auto">
          <a:xfrm>
            <a:off x="258763" y="3214688"/>
            <a:ext cx="374650" cy="438150"/>
          </a:xfrm>
          <a:custGeom>
            <a:avLst/>
            <a:gdLst/>
            <a:ahLst/>
            <a:cxnLst>
              <a:cxn ang="0">
                <a:pos x="235" y="0"/>
              </a:cxn>
              <a:cxn ang="0">
                <a:pos x="0" y="320"/>
              </a:cxn>
              <a:cxn ang="0">
                <a:pos x="235" y="0"/>
              </a:cxn>
            </a:cxnLst>
            <a:rect l="0" t="0" r="r" b="b"/>
            <a:pathLst>
              <a:path w="236" h="321">
                <a:moveTo>
                  <a:pt x="235" y="0"/>
                </a:moveTo>
                <a:lnTo>
                  <a:pt x="0" y="320"/>
                </a:lnTo>
                <a:lnTo>
                  <a:pt x="235"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30" name="Freeform 38"/>
          <p:cNvSpPr>
            <a:spLocks/>
          </p:cNvSpPr>
          <p:nvPr/>
        </p:nvSpPr>
        <p:spPr bwMode="auto">
          <a:xfrm>
            <a:off x="258763" y="3590925"/>
            <a:ext cx="60325" cy="61913"/>
          </a:xfrm>
          <a:custGeom>
            <a:avLst/>
            <a:gdLst/>
            <a:ahLst/>
            <a:cxnLst>
              <a:cxn ang="0">
                <a:pos x="37" y="14"/>
              </a:cxn>
              <a:cxn ang="0">
                <a:pos x="0" y="44"/>
              </a:cxn>
              <a:cxn ang="0">
                <a:pos x="18" y="0"/>
              </a:cxn>
            </a:cxnLst>
            <a:rect l="0" t="0" r="r" b="b"/>
            <a:pathLst>
              <a:path w="38" h="45">
                <a:moveTo>
                  <a:pt x="37" y="14"/>
                </a:moveTo>
                <a:lnTo>
                  <a:pt x="0" y="44"/>
                </a:lnTo>
                <a:lnTo>
                  <a:pt x="18"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31" name="Freeform 39"/>
          <p:cNvSpPr>
            <a:spLocks/>
          </p:cNvSpPr>
          <p:nvPr/>
        </p:nvSpPr>
        <p:spPr bwMode="auto">
          <a:xfrm>
            <a:off x="400050" y="3214688"/>
            <a:ext cx="280988" cy="438150"/>
          </a:xfrm>
          <a:custGeom>
            <a:avLst/>
            <a:gdLst/>
            <a:ahLst/>
            <a:cxnLst>
              <a:cxn ang="0">
                <a:pos x="176" y="0"/>
              </a:cxn>
              <a:cxn ang="0">
                <a:pos x="0" y="320"/>
              </a:cxn>
              <a:cxn ang="0">
                <a:pos x="176" y="0"/>
              </a:cxn>
            </a:cxnLst>
            <a:rect l="0" t="0" r="r" b="b"/>
            <a:pathLst>
              <a:path w="177" h="321">
                <a:moveTo>
                  <a:pt x="176" y="0"/>
                </a:moveTo>
                <a:lnTo>
                  <a:pt x="0" y="320"/>
                </a:lnTo>
                <a:lnTo>
                  <a:pt x="176"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32" name="Freeform 40"/>
          <p:cNvSpPr>
            <a:spLocks/>
          </p:cNvSpPr>
          <p:nvPr/>
        </p:nvSpPr>
        <p:spPr bwMode="auto">
          <a:xfrm>
            <a:off x="400050" y="3587750"/>
            <a:ext cx="52388" cy="65088"/>
          </a:xfrm>
          <a:custGeom>
            <a:avLst/>
            <a:gdLst/>
            <a:ahLst/>
            <a:cxnLst>
              <a:cxn ang="0">
                <a:pos x="32" y="10"/>
              </a:cxn>
              <a:cxn ang="0">
                <a:pos x="0" y="46"/>
              </a:cxn>
              <a:cxn ang="0">
                <a:pos x="12" y="0"/>
              </a:cxn>
            </a:cxnLst>
            <a:rect l="0" t="0" r="r" b="b"/>
            <a:pathLst>
              <a:path w="33" h="47">
                <a:moveTo>
                  <a:pt x="32" y="10"/>
                </a:moveTo>
                <a:lnTo>
                  <a:pt x="0" y="46"/>
                </a:lnTo>
                <a:lnTo>
                  <a:pt x="12"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33" name="Freeform 41"/>
          <p:cNvSpPr>
            <a:spLocks/>
          </p:cNvSpPr>
          <p:nvPr/>
        </p:nvSpPr>
        <p:spPr bwMode="auto">
          <a:xfrm>
            <a:off x="538163" y="3214688"/>
            <a:ext cx="188912" cy="438150"/>
          </a:xfrm>
          <a:custGeom>
            <a:avLst/>
            <a:gdLst/>
            <a:ahLst/>
            <a:cxnLst>
              <a:cxn ang="0">
                <a:pos x="118" y="0"/>
              </a:cxn>
              <a:cxn ang="0">
                <a:pos x="0" y="320"/>
              </a:cxn>
              <a:cxn ang="0">
                <a:pos x="118" y="0"/>
              </a:cxn>
            </a:cxnLst>
            <a:rect l="0" t="0" r="r" b="b"/>
            <a:pathLst>
              <a:path w="119" h="321">
                <a:moveTo>
                  <a:pt x="118" y="0"/>
                </a:moveTo>
                <a:lnTo>
                  <a:pt x="0" y="320"/>
                </a:lnTo>
                <a:lnTo>
                  <a:pt x="118"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34" name="Freeform 42"/>
          <p:cNvSpPr>
            <a:spLocks/>
          </p:cNvSpPr>
          <p:nvPr/>
        </p:nvSpPr>
        <p:spPr bwMode="auto">
          <a:xfrm>
            <a:off x="538163" y="3586163"/>
            <a:ext cx="46037" cy="66675"/>
          </a:xfrm>
          <a:custGeom>
            <a:avLst/>
            <a:gdLst/>
            <a:ahLst/>
            <a:cxnLst>
              <a:cxn ang="0">
                <a:pos x="28" y="7"/>
              </a:cxn>
              <a:cxn ang="0">
                <a:pos x="0" y="47"/>
              </a:cxn>
              <a:cxn ang="0">
                <a:pos x="5" y="0"/>
              </a:cxn>
            </a:cxnLst>
            <a:rect l="0" t="0" r="r" b="b"/>
            <a:pathLst>
              <a:path w="29" h="48">
                <a:moveTo>
                  <a:pt x="28" y="7"/>
                </a:moveTo>
                <a:lnTo>
                  <a:pt x="0" y="47"/>
                </a:lnTo>
                <a:lnTo>
                  <a:pt x="5"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35" name="Freeform 43"/>
          <p:cNvSpPr>
            <a:spLocks/>
          </p:cNvSpPr>
          <p:nvPr/>
        </p:nvSpPr>
        <p:spPr bwMode="auto">
          <a:xfrm>
            <a:off x="773113" y="3214688"/>
            <a:ext cx="47625" cy="438150"/>
          </a:xfrm>
          <a:custGeom>
            <a:avLst/>
            <a:gdLst/>
            <a:ahLst/>
            <a:cxnLst>
              <a:cxn ang="0">
                <a:pos x="0" y="0"/>
              </a:cxn>
              <a:cxn ang="0">
                <a:pos x="29" y="320"/>
              </a:cxn>
              <a:cxn ang="0">
                <a:pos x="0" y="0"/>
              </a:cxn>
            </a:cxnLst>
            <a:rect l="0" t="0" r="r" b="b"/>
            <a:pathLst>
              <a:path w="30" h="321">
                <a:moveTo>
                  <a:pt x="0" y="0"/>
                </a:moveTo>
                <a:lnTo>
                  <a:pt x="29" y="320"/>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36" name="Freeform 44"/>
          <p:cNvSpPr>
            <a:spLocks/>
          </p:cNvSpPr>
          <p:nvPr/>
        </p:nvSpPr>
        <p:spPr bwMode="auto">
          <a:xfrm>
            <a:off x="793750" y="3586163"/>
            <a:ext cx="38100" cy="66675"/>
          </a:xfrm>
          <a:custGeom>
            <a:avLst/>
            <a:gdLst/>
            <a:ahLst/>
            <a:cxnLst>
              <a:cxn ang="0">
                <a:pos x="23" y="0"/>
              </a:cxn>
              <a:cxn ang="0">
                <a:pos x="16" y="47"/>
              </a:cxn>
              <a:cxn ang="0">
                <a:pos x="0" y="2"/>
              </a:cxn>
            </a:cxnLst>
            <a:rect l="0" t="0" r="r" b="b"/>
            <a:pathLst>
              <a:path w="24" h="48">
                <a:moveTo>
                  <a:pt x="23" y="0"/>
                </a:moveTo>
                <a:lnTo>
                  <a:pt x="16" y="47"/>
                </a:lnTo>
                <a:lnTo>
                  <a:pt x="0" y="2"/>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37" name="Freeform 45"/>
          <p:cNvSpPr>
            <a:spLocks/>
          </p:cNvSpPr>
          <p:nvPr/>
        </p:nvSpPr>
        <p:spPr bwMode="auto">
          <a:xfrm>
            <a:off x="1379538" y="3214688"/>
            <a:ext cx="1587" cy="438150"/>
          </a:xfrm>
          <a:custGeom>
            <a:avLst/>
            <a:gdLst/>
            <a:ahLst/>
            <a:cxnLst>
              <a:cxn ang="0">
                <a:pos x="0" y="0"/>
              </a:cxn>
              <a:cxn ang="0">
                <a:pos x="0" y="320"/>
              </a:cxn>
              <a:cxn ang="0">
                <a:pos x="0" y="0"/>
              </a:cxn>
            </a:cxnLst>
            <a:rect l="0" t="0" r="r" b="b"/>
            <a:pathLst>
              <a:path w="1" h="321">
                <a:moveTo>
                  <a:pt x="0" y="0"/>
                </a:moveTo>
                <a:lnTo>
                  <a:pt x="0" y="320"/>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38" name="Freeform 46"/>
          <p:cNvSpPr>
            <a:spLocks/>
          </p:cNvSpPr>
          <p:nvPr/>
        </p:nvSpPr>
        <p:spPr bwMode="auto">
          <a:xfrm>
            <a:off x="1360488" y="3587750"/>
            <a:ext cx="38100" cy="65088"/>
          </a:xfrm>
          <a:custGeom>
            <a:avLst/>
            <a:gdLst/>
            <a:ahLst/>
            <a:cxnLst>
              <a:cxn ang="0">
                <a:pos x="23" y="0"/>
              </a:cxn>
              <a:cxn ang="0">
                <a:pos x="12" y="46"/>
              </a:cxn>
              <a:cxn ang="0">
                <a:pos x="0" y="0"/>
              </a:cxn>
            </a:cxnLst>
            <a:rect l="0" t="0" r="r" b="b"/>
            <a:pathLst>
              <a:path w="24" h="47">
                <a:moveTo>
                  <a:pt x="23" y="0"/>
                </a:moveTo>
                <a:lnTo>
                  <a:pt x="12" y="46"/>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39" name="Freeform 47"/>
          <p:cNvSpPr>
            <a:spLocks/>
          </p:cNvSpPr>
          <p:nvPr/>
        </p:nvSpPr>
        <p:spPr bwMode="auto">
          <a:xfrm>
            <a:off x="1423988" y="3214688"/>
            <a:ext cx="49212" cy="438150"/>
          </a:xfrm>
          <a:custGeom>
            <a:avLst/>
            <a:gdLst/>
            <a:ahLst/>
            <a:cxnLst>
              <a:cxn ang="0">
                <a:pos x="0" y="0"/>
              </a:cxn>
              <a:cxn ang="0">
                <a:pos x="30" y="320"/>
              </a:cxn>
              <a:cxn ang="0">
                <a:pos x="0" y="0"/>
              </a:cxn>
            </a:cxnLst>
            <a:rect l="0" t="0" r="r" b="b"/>
            <a:pathLst>
              <a:path w="31" h="321">
                <a:moveTo>
                  <a:pt x="0" y="0"/>
                </a:moveTo>
                <a:lnTo>
                  <a:pt x="30" y="320"/>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40" name="Freeform 48"/>
          <p:cNvSpPr>
            <a:spLocks/>
          </p:cNvSpPr>
          <p:nvPr/>
        </p:nvSpPr>
        <p:spPr bwMode="auto">
          <a:xfrm>
            <a:off x="1446213" y="3586163"/>
            <a:ext cx="39687" cy="66675"/>
          </a:xfrm>
          <a:custGeom>
            <a:avLst/>
            <a:gdLst/>
            <a:ahLst/>
            <a:cxnLst>
              <a:cxn ang="0">
                <a:pos x="24" y="0"/>
              </a:cxn>
              <a:cxn ang="0">
                <a:pos x="16" y="47"/>
              </a:cxn>
              <a:cxn ang="0">
                <a:pos x="0" y="2"/>
              </a:cxn>
            </a:cxnLst>
            <a:rect l="0" t="0" r="r" b="b"/>
            <a:pathLst>
              <a:path w="25" h="48">
                <a:moveTo>
                  <a:pt x="24" y="0"/>
                </a:moveTo>
                <a:lnTo>
                  <a:pt x="16" y="47"/>
                </a:lnTo>
                <a:lnTo>
                  <a:pt x="0" y="2"/>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41" name="Freeform 49"/>
          <p:cNvSpPr>
            <a:spLocks/>
          </p:cNvSpPr>
          <p:nvPr/>
        </p:nvSpPr>
        <p:spPr bwMode="auto">
          <a:xfrm>
            <a:off x="1471613" y="3214688"/>
            <a:ext cx="93662" cy="438150"/>
          </a:xfrm>
          <a:custGeom>
            <a:avLst/>
            <a:gdLst/>
            <a:ahLst/>
            <a:cxnLst>
              <a:cxn ang="0">
                <a:pos x="0" y="0"/>
              </a:cxn>
              <a:cxn ang="0">
                <a:pos x="58" y="320"/>
              </a:cxn>
              <a:cxn ang="0">
                <a:pos x="0" y="0"/>
              </a:cxn>
            </a:cxnLst>
            <a:rect l="0" t="0" r="r" b="b"/>
            <a:pathLst>
              <a:path w="59" h="321">
                <a:moveTo>
                  <a:pt x="0" y="0"/>
                </a:moveTo>
                <a:lnTo>
                  <a:pt x="58" y="320"/>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42" name="Freeform 50"/>
          <p:cNvSpPr>
            <a:spLocks/>
          </p:cNvSpPr>
          <p:nvPr/>
        </p:nvSpPr>
        <p:spPr bwMode="auto">
          <a:xfrm>
            <a:off x="1533525" y="3586163"/>
            <a:ext cx="38100" cy="66675"/>
          </a:xfrm>
          <a:custGeom>
            <a:avLst/>
            <a:gdLst/>
            <a:ahLst/>
            <a:cxnLst>
              <a:cxn ang="0">
                <a:pos x="23" y="0"/>
              </a:cxn>
              <a:cxn ang="0">
                <a:pos x="19" y="48"/>
              </a:cxn>
              <a:cxn ang="0">
                <a:pos x="0" y="5"/>
              </a:cxn>
            </a:cxnLst>
            <a:rect l="0" t="0" r="r" b="b"/>
            <a:pathLst>
              <a:path w="24" h="49">
                <a:moveTo>
                  <a:pt x="23" y="0"/>
                </a:moveTo>
                <a:lnTo>
                  <a:pt x="19" y="48"/>
                </a:lnTo>
                <a:lnTo>
                  <a:pt x="0" y="5"/>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43" name="Freeform 51"/>
          <p:cNvSpPr>
            <a:spLocks/>
          </p:cNvSpPr>
          <p:nvPr/>
        </p:nvSpPr>
        <p:spPr bwMode="auto">
          <a:xfrm>
            <a:off x="1517650" y="3214688"/>
            <a:ext cx="141288" cy="438150"/>
          </a:xfrm>
          <a:custGeom>
            <a:avLst/>
            <a:gdLst/>
            <a:ahLst/>
            <a:cxnLst>
              <a:cxn ang="0">
                <a:pos x="0" y="0"/>
              </a:cxn>
              <a:cxn ang="0">
                <a:pos x="88" y="320"/>
              </a:cxn>
              <a:cxn ang="0">
                <a:pos x="0" y="0"/>
              </a:cxn>
            </a:cxnLst>
            <a:rect l="0" t="0" r="r" b="b"/>
            <a:pathLst>
              <a:path w="89" h="321">
                <a:moveTo>
                  <a:pt x="0" y="0"/>
                </a:moveTo>
                <a:lnTo>
                  <a:pt x="88" y="320"/>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44" name="Freeform 52"/>
          <p:cNvSpPr>
            <a:spLocks/>
          </p:cNvSpPr>
          <p:nvPr/>
        </p:nvSpPr>
        <p:spPr bwMode="auto">
          <a:xfrm>
            <a:off x="1619250" y="3586163"/>
            <a:ext cx="39688" cy="66675"/>
          </a:xfrm>
          <a:custGeom>
            <a:avLst/>
            <a:gdLst/>
            <a:ahLst/>
            <a:cxnLst>
              <a:cxn ang="0">
                <a:pos x="23" y="0"/>
              </a:cxn>
              <a:cxn ang="0">
                <a:pos x="24" y="48"/>
              </a:cxn>
              <a:cxn ang="0">
                <a:pos x="0" y="6"/>
              </a:cxn>
            </a:cxnLst>
            <a:rect l="0" t="0" r="r" b="b"/>
            <a:pathLst>
              <a:path w="25" h="49">
                <a:moveTo>
                  <a:pt x="23" y="0"/>
                </a:moveTo>
                <a:lnTo>
                  <a:pt x="24" y="48"/>
                </a:lnTo>
                <a:lnTo>
                  <a:pt x="0" y="6"/>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45" name="Freeform 53"/>
          <p:cNvSpPr>
            <a:spLocks/>
          </p:cNvSpPr>
          <p:nvPr/>
        </p:nvSpPr>
        <p:spPr bwMode="auto">
          <a:xfrm>
            <a:off x="2636838" y="3214688"/>
            <a:ext cx="468312" cy="438150"/>
          </a:xfrm>
          <a:custGeom>
            <a:avLst/>
            <a:gdLst/>
            <a:ahLst/>
            <a:cxnLst>
              <a:cxn ang="0">
                <a:pos x="0" y="0"/>
              </a:cxn>
              <a:cxn ang="0">
                <a:pos x="294" y="320"/>
              </a:cxn>
              <a:cxn ang="0">
                <a:pos x="0" y="0"/>
              </a:cxn>
            </a:cxnLst>
            <a:rect l="0" t="0" r="r" b="b"/>
            <a:pathLst>
              <a:path w="295" h="321">
                <a:moveTo>
                  <a:pt x="0" y="0"/>
                </a:moveTo>
                <a:lnTo>
                  <a:pt x="294" y="320"/>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46" name="Freeform 54"/>
          <p:cNvSpPr>
            <a:spLocks/>
          </p:cNvSpPr>
          <p:nvPr/>
        </p:nvSpPr>
        <p:spPr bwMode="auto">
          <a:xfrm>
            <a:off x="3038475" y="3594100"/>
            <a:ext cx="66675" cy="58738"/>
          </a:xfrm>
          <a:custGeom>
            <a:avLst/>
            <a:gdLst/>
            <a:ahLst/>
            <a:cxnLst>
              <a:cxn ang="0">
                <a:pos x="17" y="0"/>
              </a:cxn>
              <a:cxn ang="0">
                <a:pos x="41" y="42"/>
              </a:cxn>
              <a:cxn ang="0">
                <a:pos x="0" y="16"/>
              </a:cxn>
            </a:cxnLst>
            <a:rect l="0" t="0" r="r" b="b"/>
            <a:pathLst>
              <a:path w="42" h="43">
                <a:moveTo>
                  <a:pt x="17" y="0"/>
                </a:moveTo>
                <a:lnTo>
                  <a:pt x="41" y="42"/>
                </a:lnTo>
                <a:lnTo>
                  <a:pt x="0" y="16"/>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47" name="Freeform 55"/>
          <p:cNvSpPr>
            <a:spLocks/>
          </p:cNvSpPr>
          <p:nvPr/>
        </p:nvSpPr>
        <p:spPr bwMode="auto">
          <a:xfrm>
            <a:off x="2730500" y="3214688"/>
            <a:ext cx="514350" cy="438150"/>
          </a:xfrm>
          <a:custGeom>
            <a:avLst/>
            <a:gdLst/>
            <a:ahLst/>
            <a:cxnLst>
              <a:cxn ang="0">
                <a:pos x="0" y="0"/>
              </a:cxn>
              <a:cxn ang="0">
                <a:pos x="323" y="320"/>
              </a:cxn>
              <a:cxn ang="0">
                <a:pos x="0" y="0"/>
              </a:cxn>
            </a:cxnLst>
            <a:rect l="0" t="0" r="r" b="b"/>
            <a:pathLst>
              <a:path w="324" h="321">
                <a:moveTo>
                  <a:pt x="0" y="0"/>
                </a:moveTo>
                <a:lnTo>
                  <a:pt x="323" y="320"/>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48" name="Freeform 56"/>
          <p:cNvSpPr>
            <a:spLocks/>
          </p:cNvSpPr>
          <p:nvPr/>
        </p:nvSpPr>
        <p:spPr bwMode="auto">
          <a:xfrm>
            <a:off x="3176588" y="3595688"/>
            <a:ext cx="68262" cy="57150"/>
          </a:xfrm>
          <a:custGeom>
            <a:avLst/>
            <a:gdLst/>
            <a:ahLst/>
            <a:cxnLst>
              <a:cxn ang="0">
                <a:pos x="17" y="0"/>
              </a:cxn>
              <a:cxn ang="0">
                <a:pos x="42" y="41"/>
              </a:cxn>
              <a:cxn ang="0">
                <a:pos x="0" y="16"/>
              </a:cxn>
            </a:cxnLst>
            <a:rect l="0" t="0" r="r" b="b"/>
            <a:pathLst>
              <a:path w="43" h="42">
                <a:moveTo>
                  <a:pt x="17" y="0"/>
                </a:moveTo>
                <a:lnTo>
                  <a:pt x="42" y="41"/>
                </a:lnTo>
                <a:lnTo>
                  <a:pt x="0" y="16"/>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49" name="Freeform 57"/>
          <p:cNvSpPr>
            <a:spLocks/>
          </p:cNvSpPr>
          <p:nvPr/>
        </p:nvSpPr>
        <p:spPr bwMode="auto">
          <a:xfrm>
            <a:off x="2871788" y="3214688"/>
            <a:ext cx="558800" cy="438150"/>
          </a:xfrm>
          <a:custGeom>
            <a:avLst/>
            <a:gdLst/>
            <a:ahLst/>
            <a:cxnLst>
              <a:cxn ang="0">
                <a:pos x="0" y="0"/>
              </a:cxn>
              <a:cxn ang="0">
                <a:pos x="351" y="320"/>
              </a:cxn>
              <a:cxn ang="0">
                <a:pos x="0" y="0"/>
              </a:cxn>
            </a:cxnLst>
            <a:rect l="0" t="0" r="r" b="b"/>
            <a:pathLst>
              <a:path w="352" h="321">
                <a:moveTo>
                  <a:pt x="0" y="0"/>
                </a:moveTo>
                <a:lnTo>
                  <a:pt x="351" y="320"/>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50" name="Freeform 58"/>
          <p:cNvSpPr>
            <a:spLocks/>
          </p:cNvSpPr>
          <p:nvPr/>
        </p:nvSpPr>
        <p:spPr bwMode="auto">
          <a:xfrm>
            <a:off x="3362325" y="3595688"/>
            <a:ext cx="68263" cy="57150"/>
          </a:xfrm>
          <a:custGeom>
            <a:avLst/>
            <a:gdLst/>
            <a:ahLst/>
            <a:cxnLst>
              <a:cxn ang="0">
                <a:pos x="16" y="0"/>
              </a:cxn>
              <a:cxn ang="0">
                <a:pos x="42" y="40"/>
              </a:cxn>
              <a:cxn ang="0">
                <a:pos x="0" y="17"/>
              </a:cxn>
            </a:cxnLst>
            <a:rect l="0" t="0" r="r" b="b"/>
            <a:pathLst>
              <a:path w="43" h="41">
                <a:moveTo>
                  <a:pt x="16" y="0"/>
                </a:moveTo>
                <a:lnTo>
                  <a:pt x="42" y="40"/>
                </a:lnTo>
                <a:lnTo>
                  <a:pt x="0" y="17"/>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51" name="Freeform 59"/>
          <p:cNvSpPr>
            <a:spLocks/>
          </p:cNvSpPr>
          <p:nvPr/>
        </p:nvSpPr>
        <p:spPr bwMode="auto">
          <a:xfrm>
            <a:off x="3009900" y="3214688"/>
            <a:ext cx="608013" cy="438150"/>
          </a:xfrm>
          <a:custGeom>
            <a:avLst/>
            <a:gdLst/>
            <a:ahLst/>
            <a:cxnLst>
              <a:cxn ang="0">
                <a:pos x="0" y="0"/>
              </a:cxn>
              <a:cxn ang="0">
                <a:pos x="382" y="320"/>
              </a:cxn>
              <a:cxn ang="0">
                <a:pos x="0" y="0"/>
              </a:cxn>
            </a:cxnLst>
            <a:rect l="0" t="0" r="r" b="b"/>
            <a:pathLst>
              <a:path w="383" h="321">
                <a:moveTo>
                  <a:pt x="0" y="0"/>
                </a:moveTo>
                <a:lnTo>
                  <a:pt x="382" y="320"/>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52" name="Freeform 60"/>
          <p:cNvSpPr>
            <a:spLocks/>
          </p:cNvSpPr>
          <p:nvPr/>
        </p:nvSpPr>
        <p:spPr bwMode="auto">
          <a:xfrm>
            <a:off x="3548063" y="3597275"/>
            <a:ext cx="69850" cy="55563"/>
          </a:xfrm>
          <a:custGeom>
            <a:avLst/>
            <a:gdLst/>
            <a:ahLst/>
            <a:cxnLst>
              <a:cxn ang="0">
                <a:pos x="15" y="0"/>
              </a:cxn>
              <a:cxn ang="0">
                <a:pos x="43" y="39"/>
              </a:cxn>
              <a:cxn ang="0">
                <a:pos x="0" y="18"/>
              </a:cxn>
            </a:cxnLst>
            <a:rect l="0" t="0" r="r" b="b"/>
            <a:pathLst>
              <a:path w="44" h="40">
                <a:moveTo>
                  <a:pt x="15" y="0"/>
                </a:moveTo>
                <a:lnTo>
                  <a:pt x="43" y="39"/>
                </a:lnTo>
                <a:lnTo>
                  <a:pt x="0" y="18"/>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53" name="Rectangle 61"/>
          <p:cNvSpPr>
            <a:spLocks noChangeArrowheads="1"/>
          </p:cNvSpPr>
          <p:nvPr/>
        </p:nvSpPr>
        <p:spPr bwMode="auto">
          <a:xfrm>
            <a:off x="3124200" y="1762125"/>
            <a:ext cx="1323975" cy="301625"/>
          </a:xfrm>
          <a:prstGeom prst="rect">
            <a:avLst/>
          </a:prstGeom>
          <a:noFill/>
          <a:ln w="12700">
            <a:noFill/>
            <a:miter lim="800000"/>
            <a:headEnd/>
            <a:tailEnd/>
          </a:ln>
          <a:effectLst/>
        </p:spPr>
        <p:txBody>
          <a:bodyPr wrap="none" lIns="90488" tIns="44450" rIns="90488" bIns="44450">
            <a:spAutoFit/>
          </a:bodyPr>
          <a:lstStyle/>
          <a:p>
            <a:pPr eaLnBrk="0" hangingPunct="0"/>
            <a:r>
              <a:rPr lang="en-US" sz="1400">
                <a:solidFill>
                  <a:srgbClr val="000000"/>
                </a:solidFill>
              </a:rPr>
              <a:t>Index entries</a:t>
            </a:r>
          </a:p>
        </p:txBody>
      </p:sp>
      <p:sp>
        <p:nvSpPr>
          <p:cNvPr id="213054" name="Rectangle 62"/>
          <p:cNvSpPr>
            <a:spLocks noChangeArrowheads="1"/>
          </p:cNvSpPr>
          <p:nvPr/>
        </p:nvSpPr>
        <p:spPr bwMode="auto">
          <a:xfrm>
            <a:off x="3200400" y="2933700"/>
            <a:ext cx="1220788" cy="301625"/>
          </a:xfrm>
          <a:prstGeom prst="rect">
            <a:avLst/>
          </a:prstGeom>
          <a:noFill/>
          <a:ln w="12700">
            <a:noFill/>
            <a:miter lim="800000"/>
            <a:headEnd/>
            <a:tailEnd/>
          </a:ln>
          <a:effectLst/>
        </p:spPr>
        <p:txBody>
          <a:bodyPr wrap="none" lIns="90488" tIns="44450" rIns="90488" bIns="44450">
            <a:spAutoFit/>
          </a:bodyPr>
          <a:lstStyle/>
          <a:p>
            <a:pPr eaLnBrk="0" hangingPunct="0"/>
            <a:r>
              <a:rPr lang="en-US" sz="1400">
                <a:solidFill>
                  <a:schemeClr val="accent2"/>
                </a:solidFill>
              </a:rPr>
              <a:t>Data entries</a:t>
            </a:r>
          </a:p>
        </p:txBody>
      </p:sp>
      <p:sp>
        <p:nvSpPr>
          <p:cNvPr id="213055" name="Rectangle 63"/>
          <p:cNvSpPr>
            <a:spLocks noChangeArrowheads="1"/>
          </p:cNvSpPr>
          <p:nvPr/>
        </p:nvSpPr>
        <p:spPr bwMode="auto">
          <a:xfrm>
            <a:off x="3200400" y="2035175"/>
            <a:ext cx="1371600" cy="514350"/>
          </a:xfrm>
          <a:prstGeom prst="rect">
            <a:avLst/>
          </a:prstGeom>
          <a:noFill/>
          <a:ln w="12700">
            <a:noFill/>
            <a:miter lim="800000"/>
            <a:headEnd/>
            <a:tailEnd/>
          </a:ln>
          <a:effectLst/>
        </p:spPr>
        <p:txBody>
          <a:bodyPr lIns="90488" tIns="44450" rIns="90488" bIns="44450">
            <a:spAutoFit/>
          </a:bodyPr>
          <a:lstStyle/>
          <a:p>
            <a:pPr eaLnBrk="0" hangingPunct="0"/>
            <a:r>
              <a:rPr lang="en-US" sz="1400">
                <a:solidFill>
                  <a:srgbClr val="000000"/>
                </a:solidFill>
              </a:rPr>
              <a:t>direct search for </a:t>
            </a:r>
          </a:p>
        </p:txBody>
      </p:sp>
      <p:sp>
        <p:nvSpPr>
          <p:cNvPr id="213056" name="Freeform 64"/>
          <p:cNvSpPr>
            <a:spLocks/>
          </p:cNvSpPr>
          <p:nvPr/>
        </p:nvSpPr>
        <p:spPr bwMode="auto">
          <a:xfrm>
            <a:off x="4800600" y="1697038"/>
            <a:ext cx="169863" cy="1273175"/>
          </a:xfrm>
          <a:custGeom>
            <a:avLst/>
            <a:gdLst/>
            <a:ahLst/>
            <a:cxnLst>
              <a:cxn ang="0">
                <a:pos x="0" y="0"/>
              </a:cxn>
              <a:cxn ang="0">
                <a:pos x="106" y="0"/>
              </a:cxn>
              <a:cxn ang="0">
                <a:pos x="106" y="932"/>
              </a:cxn>
              <a:cxn ang="0">
                <a:pos x="0" y="932"/>
              </a:cxn>
              <a:cxn ang="0">
                <a:pos x="0" y="0"/>
              </a:cxn>
            </a:cxnLst>
            <a:rect l="0" t="0" r="r" b="b"/>
            <a:pathLst>
              <a:path w="107" h="933">
                <a:moveTo>
                  <a:pt x="0" y="0"/>
                </a:moveTo>
                <a:lnTo>
                  <a:pt x="106" y="0"/>
                </a:lnTo>
                <a:lnTo>
                  <a:pt x="106" y="932"/>
                </a:lnTo>
                <a:lnTo>
                  <a:pt x="0" y="932"/>
                </a:lnTo>
                <a:lnTo>
                  <a:pt x="0" y="0"/>
                </a:lnTo>
              </a:path>
            </a:pathLst>
          </a:custGeom>
          <a:noFill/>
          <a:ln w="12700" cap="rnd" cmpd="sng">
            <a:solidFill>
              <a:schemeClr val="folHlink"/>
            </a:solidFill>
            <a:prstDash val="solid"/>
            <a:round/>
            <a:headEnd type="none" w="med" len="med"/>
            <a:tailEnd type="none" w="med" len="med"/>
          </a:ln>
          <a:effectLst/>
        </p:spPr>
        <p:txBody>
          <a:bodyPr/>
          <a:lstStyle/>
          <a:p>
            <a:endParaRPr lang="en-US"/>
          </a:p>
        </p:txBody>
      </p:sp>
      <p:sp>
        <p:nvSpPr>
          <p:cNvPr id="213057" name="Freeform 65"/>
          <p:cNvSpPr>
            <a:spLocks/>
          </p:cNvSpPr>
          <p:nvPr/>
        </p:nvSpPr>
        <p:spPr bwMode="auto">
          <a:xfrm>
            <a:off x="4800600" y="3662363"/>
            <a:ext cx="169863" cy="479425"/>
          </a:xfrm>
          <a:custGeom>
            <a:avLst/>
            <a:gdLst/>
            <a:ahLst/>
            <a:cxnLst>
              <a:cxn ang="0">
                <a:pos x="0" y="0"/>
              </a:cxn>
              <a:cxn ang="0">
                <a:pos x="106" y="0"/>
              </a:cxn>
              <a:cxn ang="0">
                <a:pos x="106" y="350"/>
              </a:cxn>
              <a:cxn ang="0">
                <a:pos x="0" y="350"/>
              </a:cxn>
              <a:cxn ang="0">
                <a:pos x="0" y="0"/>
              </a:cxn>
            </a:cxnLst>
            <a:rect l="0" t="0" r="r" b="b"/>
            <a:pathLst>
              <a:path w="107" h="351">
                <a:moveTo>
                  <a:pt x="0" y="0"/>
                </a:moveTo>
                <a:lnTo>
                  <a:pt x="106" y="0"/>
                </a:lnTo>
                <a:lnTo>
                  <a:pt x="106" y="350"/>
                </a:lnTo>
                <a:lnTo>
                  <a:pt x="0" y="350"/>
                </a:lnTo>
                <a:lnTo>
                  <a:pt x="0" y="0"/>
                </a:lnTo>
              </a:path>
            </a:pathLst>
          </a:custGeom>
          <a:noFill/>
          <a:ln w="12700" cap="rnd" cmpd="sng">
            <a:solidFill>
              <a:schemeClr val="accent1"/>
            </a:solidFill>
            <a:prstDash val="solid"/>
            <a:round/>
            <a:headEnd type="none" w="med" len="med"/>
            <a:tailEnd type="none" w="med" len="med"/>
          </a:ln>
          <a:effectLst/>
        </p:spPr>
        <p:txBody>
          <a:bodyPr/>
          <a:lstStyle/>
          <a:p>
            <a:endParaRPr lang="en-US"/>
          </a:p>
        </p:txBody>
      </p:sp>
      <p:sp>
        <p:nvSpPr>
          <p:cNvPr id="213058" name="Rectangle 66"/>
          <p:cNvSpPr>
            <a:spLocks noChangeArrowheads="1"/>
          </p:cNvSpPr>
          <p:nvPr/>
        </p:nvSpPr>
        <p:spPr bwMode="auto">
          <a:xfrm>
            <a:off x="4325938" y="3176588"/>
            <a:ext cx="1114425" cy="301625"/>
          </a:xfrm>
          <a:prstGeom prst="rect">
            <a:avLst/>
          </a:prstGeom>
          <a:noFill/>
          <a:ln w="12700">
            <a:noFill/>
            <a:miter lim="800000"/>
            <a:headEnd/>
            <a:tailEnd/>
          </a:ln>
          <a:effectLst/>
        </p:spPr>
        <p:txBody>
          <a:bodyPr wrap="none" lIns="90488" tIns="44450" rIns="90488" bIns="44450">
            <a:spAutoFit/>
          </a:bodyPr>
          <a:lstStyle/>
          <a:p>
            <a:pPr eaLnBrk="0" hangingPunct="0"/>
            <a:r>
              <a:rPr lang="en-US" sz="1400" b="1">
                <a:solidFill>
                  <a:schemeClr val="folHlink"/>
                </a:solidFill>
                <a:latin typeface="Arial" pitchFamily="34" charset="0"/>
              </a:rPr>
              <a:t>(Index File)</a:t>
            </a:r>
          </a:p>
        </p:txBody>
      </p:sp>
      <p:sp>
        <p:nvSpPr>
          <p:cNvPr id="213059" name="Rectangle 67"/>
          <p:cNvSpPr>
            <a:spLocks noChangeArrowheads="1"/>
          </p:cNvSpPr>
          <p:nvPr/>
        </p:nvSpPr>
        <p:spPr bwMode="auto">
          <a:xfrm>
            <a:off x="4402138" y="3384550"/>
            <a:ext cx="987425" cy="301625"/>
          </a:xfrm>
          <a:prstGeom prst="rect">
            <a:avLst/>
          </a:prstGeom>
          <a:noFill/>
          <a:ln w="12700">
            <a:noFill/>
            <a:miter lim="800000"/>
            <a:headEnd/>
            <a:tailEnd/>
          </a:ln>
          <a:effectLst/>
        </p:spPr>
        <p:txBody>
          <a:bodyPr wrap="none" lIns="90488" tIns="44450" rIns="90488" bIns="44450">
            <a:spAutoFit/>
          </a:bodyPr>
          <a:lstStyle/>
          <a:p>
            <a:pPr eaLnBrk="0" hangingPunct="0"/>
            <a:r>
              <a:rPr lang="en-US" sz="1400" b="1">
                <a:solidFill>
                  <a:schemeClr val="accent1"/>
                </a:solidFill>
                <a:latin typeface="Arial" pitchFamily="34" charset="0"/>
              </a:rPr>
              <a:t>(Data file)</a:t>
            </a:r>
          </a:p>
        </p:txBody>
      </p:sp>
      <p:sp>
        <p:nvSpPr>
          <p:cNvPr id="213060" name="Rectangle 68"/>
          <p:cNvSpPr>
            <a:spLocks noChangeArrowheads="1"/>
          </p:cNvSpPr>
          <p:nvPr/>
        </p:nvSpPr>
        <p:spPr bwMode="auto">
          <a:xfrm>
            <a:off x="2776538" y="3932238"/>
            <a:ext cx="1298575" cy="301625"/>
          </a:xfrm>
          <a:prstGeom prst="rect">
            <a:avLst/>
          </a:prstGeom>
          <a:noFill/>
          <a:ln w="12700">
            <a:noFill/>
            <a:miter lim="800000"/>
            <a:headEnd/>
            <a:tailEnd/>
          </a:ln>
          <a:effectLst/>
        </p:spPr>
        <p:txBody>
          <a:bodyPr wrap="none" lIns="90488" tIns="44450" rIns="90488" bIns="44450">
            <a:spAutoFit/>
          </a:bodyPr>
          <a:lstStyle/>
          <a:p>
            <a:pPr eaLnBrk="0" hangingPunct="0"/>
            <a:r>
              <a:rPr lang="en-US" sz="1400"/>
              <a:t>Data Records</a:t>
            </a:r>
          </a:p>
        </p:txBody>
      </p:sp>
      <p:sp>
        <p:nvSpPr>
          <p:cNvPr id="213061" name="Rectangle 69"/>
          <p:cNvSpPr>
            <a:spLocks noChangeArrowheads="1"/>
          </p:cNvSpPr>
          <p:nvPr/>
        </p:nvSpPr>
        <p:spPr bwMode="auto">
          <a:xfrm>
            <a:off x="3200400" y="2482850"/>
            <a:ext cx="1196975" cy="301625"/>
          </a:xfrm>
          <a:prstGeom prst="rect">
            <a:avLst/>
          </a:prstGeom>
          <a:noFill/>
          <a:ln w="12700">
            <a:noFill/>
            <a:miter lim="800000"/>
            <a:headEnd/>
            <a:tailEnd/>
          </a:ln>
          <a:effectLst/>
        </p:spPr>
        <p:txBody>
          <a:bodyPr wrap="none" lIns="90488" tIns="44450" rIns="90488" bIns="44450">
            <a:spAutoFit/>
          </a:bodyPr>
          <a:lstStyle/>
          <a:p>
            <a:pPr eaLnBrk="0" hangingPunct="0"/>
            <a:r>
              <a:rPr lang="en-US" sz="1400">
                <a:solidFill>
                  <a:schemeClr val="accent2"/>
                </a:solidFill>
              </a:rPr>
              <a:t>data entries</a:t>
            </a:r>
          </a:p>
        </p:txBody>
      </p:sp>
      <p:sp>
        <p:nvSpPr>
          <p:cNvPr id="213062" name="Freeform 70"/>
          <p:cNvSpPr>
            <a:spLocks/>
          </p:cNvSpPr>
          <p:nvPr/>
        </p:nvSpPr>
        <p:spPr bwMode="auto">
          <a:xfrm>
            <a:off x="5799138" y="3662363"/>
            <a:ext cx="342900" cy="301625"/>
          </a:xfrm>
          <a:custGeom>
            <a:avLst/>
            <a:gdLst/>
            <a:ahLst/>
            <a:cxnLst>
              <a:cxn ang="0">
                <a:pos x="0" y="220"/>
              </a:cxn>
              <a:cxn ang="0">
                <a:pos x="0" y="0"/>
              </a:cxn>
              <a:cxn ang="0">
                <a:pos x="215" y="0"/>
              </a:cxn>
              <a:cxn ang="0">
                <a:pos x="215" y="220"/>
              </a:cxn>
              <a:cxn ang="0">
                <a:pos x="0" y="220"/>
              </a:cxn>
            </a:cxnLst>
            <a:rect l="0" t="0" r="r" b="b"/>
            <a:pathLst>
              <a:path w="216" h="221">
                <a:moveTo>
                  <a:pt x="0" y="220"/>
                </a:moveTo>
                <a:lnTo>
                  <a:pt x="0" y="0"/>
                </a:lnTo>
                <a:lnTo>
                  <a:pt x="215" y="0"/>
                </a:lnTo>
                <a:lnTo>
                  <a:pt x="215" y="220"/>
                </a:lnTo>
                <a:lnTo>
                  <a:pt x="0" y="22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63" name="Freeform 71"/>
          <p:cNvSpPr>
            <a:spLocks/>
          </p:cNvSpPr>
          <p:nvPr/>
        </p:nvSpPr>
        <p:spPr bwMode="auto">
          <a:xfrm>
            <a:off x="6254750" y="3662363"/>
            <a:ext cx="344488" cy="301625"/>
          </a:xfrm>
          <a:custGeom>
            <a:avLst/>
            <a:gdLst/>
            <a:ahLst/>
            <a:cxnLst>
              <a:cxn ang="0">
                <a:pos x="0" y="220"/>
              </a:cxn>
              <a:cxn ang="0">
                <a:pos x="0" y="0"/>
              </a:cxn>
              <a:cxn ang="0">
                <a:pos x="216" y="0"/>
              </a:cxn>
              <a:cxn ang="0">
                <a:pos x="216" y="220"/>
              </a:cxn>
              <a:cxn ang="0">
                <a:pos x="0" y="220"/>
              </a:cxn>
            </a:cxnLst>
            <a:rect l="0" t="0" r="r" b="b"/>
            <a:pathLst>
              <a:path w="217" h="221">
                <a:moveTo>
                  <a:pt x="0" y="220"/>
                </a:moveTo>
                <a:lnTo>
                  <a:pt x="0" y="0"/>
                </a:lnTo>
                <a:lnTo>
                  <a:pt x="216" y="0"/>
                </a:lnTo>
                <a:lnTo>
                  <a:pt x="216" y="220"/>
                </a:lnTo>
                <a:lnTo>
                  <a:pt x="0" y="22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64" name="Freeform 72"/>
          <p:cNvSpPr>
            <a:spLocks/>
          </p:cNvSpPr>
          <p:nvPr/>
        </p:nvSpPr>
        <p:spPr bwMode="auto">
          <a:xfrm>
            <a:off x="6713538" y="3662363"/>
            <a:ext cx="338137" cy="301625"/>
          </a:xfrm>
          <a:custGeom>
            <a:avLst/>
            <a:gdLst/>
            <a:ahLst/>
            <a:cxnLst>
              <a:cxn ang="0">
                <a:pos x="0" y="220"/>
              </a:cxn>
              <a:cxn ang="0">
                <a:pos x="0" y="0"/>
              </a:cxn>
              <a:cxn ang="0">
                <a:pos x="212" y="0"/>
              </a:cxn>
              <a:cxn ang="0">
                <a:pos x="212" y="220"/>
              </a:cxn>
              <a:cxn ang="0">
                <a:pos x="0" y="220"/>
              </a:cxn>
            </a:cxnLst>
            <a:rect l="0" t="0" r="r" b="b"/>
            <a:pathLst>
              <a:path w="213" h="221">
                <a:moveTo>
                  <a:pt x="0" y="220"/>
                </a:moveTo>
                <a:lnTo>
                  <a:pt x="0" y="0"/>
                </a:lnTo>
                <a:lnTo>
                  <a:pt x="212" y="0"/>
                </a:lnTo>
                <a:lnTo>
                  <a:pt x="212" y="220"/>
                </a:lnTo>
                <a:lnTo>
                  <a:pt x="0" y="22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65" name="Freeform 73"/>
          <p:cNvSpPr>
            <a:spLocks/>
          </p:cNvSpPr>
          <p:nvPr/>
        </p:nvSpPr>
        <p:spPr bwMode="auto">
          <a:xfrm>
            <a:off x="7169150" y="3662363"/>
            <a:ext cx="339725" cy="301625"/>
          </a:xfrm>
          <a:custGeom>
            <a:avLst/>
            <a:gdLst/>
            <a:ahLst/>
            <a:cxnLst>
              <a:cxn ang="0">
                <a:pos x="0" y="220"/>
              </a:cxn>
              <a:cxn ang="0">
                <a:pos x="0" y="0"/>
              </a:cxn>
              <a:cxn ang="0">
                <a:pos x="213" y="0"/>
              </a:cxn>
              <a:cxn ang="0">
                <a:pos x="213" y="220"/>
              </a:cxn>
              <a:cxn ang="0">
                <a:pos x="0" y="220"/>
              </a:cxn>
            </a:cxnLst>
            <a:rect l="0" t="0" r="r" b="b"/>
            <a:pathLst>
              <a:path w="214" h="221">
                <a:moveTo>
                  <a:pt x="0" y="220"/>
                </a:moveTo>
                <a:lnTo>
                  <a:pt x="0" y="0"/>
                </a:lnTo>
                <a:lnTo>
                  <a:pt x="213" y="0"/>
                </a:lnTo>
                <a:lnTo>
                  <a:pt x="213" y="220"/>
                </a:lnTo>
                <a:lnTo>
                  <a:pt x="0" y="22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66" name="Freeform 74"/>
          <p:cNvSpPr>
            <a:spLocks/>
          </p:cNvSpPr>
          <p:nvPr/>
        </p:nvSpPr>
        <p:spPr bwMode="auto">
          <a:xfrm>
            <a:off x="7623175" y="3662363"/>
            <a:ext cx="346075" cy="301625"/>
          </a:xfrm>
          <a:custGeom>
            <a:avLst/>
            <a:gdLst/>
            <a:ahLst/>
            <a:cxnLst>
              <a:cxn ang="0">
                <a:pos x="0" y="220"/>
              </a:cxn>
              <a:cxn ang="0">
                <a:pos x="0" y="0"/>
              </a:cxn>
              <a:cxn ang="0">
                <a:pos x="217" y="0"/>
              </a:cxn>
              <a:cxn ang="0">
                <a:pos x="217" y="220"/>
              </a:cxn>
              <a:cxn ang="0">
                <a:pos x="0" y="220"/>
              </a:cxn>
            </a:cxnLst>
            <a:rect l="0" t="0" r="r" b="b"/>
            <a:pathLst>
              <a:path w="218" h="221">
                <a:moveTo>
                  <a:pt x="0" y="220"/>
                </a:moveTo>
                <a:lnTo>
                  <a:pt x="0" y="0"/>
                </a:lnTo>
                <a:lnTo>
                  <a:pt x="217" y="0"/>
                </a:lnTo>
                <a:lnTo>
                  <a:pt x="217" y="220"/>
                </a:lnTo>
                <a:lnTo>
                  <a:pt x="0" y="22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67" name="Freeform 75"/>
          <p:cNvSpPr>
            <a:spLocks/>
          </p:cNvSpPr>
          <p:nvPr/>
        </p:nvSpPr>
        <p:spPr bwMode="auto">
          <a:xfrm>
            <a:off x="8078788" y="3662363"/>
            <a:ext cx="342900" cy="301625"/>
          </a:xfrm>
          <a:custGeom>
            <a:avLst/>
            <a:gdLst/>
            <a:ahLst/>
            <a:cxnLst>
              <a:cxn ang="0">
                <a:pos x="0" y="220"/>
              </a:cxn>
              <a:cxn ang="0">
                <a:pos x="0" y="0"/>
              </a:cxn>
              <a:cxn ang="0">
                <a:pos x="215" y="0"/>
              </a:cxn>
              <a:cxn ang="0">
                <a:pos x="215" y="220"/>
              </a:cxn>
              <a:cxn ang="0">
                <a:pos x="0" y="220"/>
              </a:cxn>
            </a:cxnLst>
            <a:rect l="0" t="0" r="r" b="b"/>
            <a:pathLst>
              <a:path w="216" h="221">
                <a:moveTo>
                  <a:pt x="0" y="220"/>
                </a:moveTo>
                <a:lnTo>
                  <a:pt x="0" y="0"/>
                </a:lnTo>
                <a:lnTo>
                  <a:pt x="215" y="0"/>
                </a:lnTo>
                <a:lnTo>
                  <a:pt x="215" y="220"/>
                </a:lnTo>
                <a:lnTo>
                  <a:pt x="0" y="22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68" name="Freeform 76"/>
          <p:cNvSpPr>
            <a:spLocks/>
          </p:cNvSpPr>
          <p:nvPr/>
        </p:nvSpPr>
        <p:spPr bwMode="auto">
          <a:xfrm>
            <a:off x="8535988" y="3662363"/>
            <a:ext cx="342900" cy="301625"/>
          </a:xfrm>
          <a:custGeom>
            <a:avLst/>
            <a:gdLst/>
            <a:ahLst/>
            <a:cxnLst>
              <a:cxn ang="0">
                <a:pos x="0" y="220"/>
              </a:cxn>
              <a:cxn ang="0">
                <a:pos x="0" y="0"/>
              </a:cxn>
              <a:cxn ang="0">
                <a:pos x="215" y="0"/>
              </a:cxn>
              <a:cxn ang="0">
                <a:pos x="215" y="220"/>
              </a:cxn>
              <a:cxn ang="0">
                <a:pos x="0" y="220"/>
              </a:cxn>
            </a:cxnLst>
            <a:rect l="0" t="0" r="r" b="b"/>
            <a:pathLst>
              <a:path w="216" h="221">
                <a:moveTo>
                  <a:pt x="0" y="220"/>
                </a:moveTo>
                <a:lnTo>
                  <a:pt x="0" y="0"/>
                </a:lnTo>
                <a:lnTo>
                  <a:pt x="215" y="0"/>
                </a:lnTo>
                <a:lnTo>
                  <a:pt x="215" y="220"/>
                </a:lnTo>
                <a:lnTo>
                  <a:pt x="0" y="22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69" name="Freeform 77"/>
          <p:cNvSpPr>
            <a:spLocks/>
          </p:cNvSpPr>
          <p:nvPr/>
        </p:nvSpPr>
        <p:spPr bwMode="auto">
          <a:xfrm>
            <a:off x="6454775" y="2657475"/>
            <a:ext cx="1490663" cy="1588"/>
          </a:xfrm>
          <a:custGeom>
            <a:avLst/>
            <a:gdLst/>
            <a:ahLst/>
            <a:cxnLst>
              <a:cxn ang="0">
                <a:pos x="0" y="0"/>
              </a:cxn>
              <a:cxn ang="0">
                <a:pos x="938" y="0"/>
              </a:cxn>
              <a:cxn ang="0">
                <a:pos x="0" y="0"/>
              </a:cxn>
            </a:cxnLst>
            <a:rect l="0" t="0" r="r" b="b"/>
            <a:pathLst>
              <a:path w="939" h="1">
                <a:moveTo>
                  <a:pt x="0" y="0"/>
                </a:moveTo>
                <a:lnTo>
                  <a:pt x="938" y="0"/>
                </a:lnTo>
                <a:lnTo>
                  <a:pt x="0" y="0"/>
                </a:lnTo>
              </a:path>
            </a:pathLst>
          </a:custGeom>
          <a:noFill/>
          <a:ln w="12700" cap="rnd" cmpd="sng">
            <a:solidFill>
              <a:schemeClr val="tx2"/>
            </a:solidFill>
            <a:prstDash val="solid"/>
            <a:round/>
            <a:headEnd type="none" w="med" len="med"/>
            <a:tailEnd type="none" w="med" len="med"/>
          </a:ln>
          <a:effectLst/>
        </p:spPr>
        <p:txBody>
          <a:bodyPr/>
          <a:lstStyle/>
          <a:p>
            <a:endParaRPr lang="en-US"/>
          </a:p>
        </p:txBody>
      </p:sp>
      <p:sp>
        <p:nvSpPr>
          <p:cNvPr id="213070" name="Freeform 78"/>
          <p:cNvSpPr>
            <a:spLocks/>
          </p:cNvSpPr>
          <p:nvPr/>
        </p:nvSpPr>
        <p:spPr bwMode="auto">
          <a:xfrm>
            <a:off x="6454775" y="1757363"/>
            <a:ext cx="785813" cy="901700"/>
          </a:xfrm>
          <a:custGeom>
            <a:avLst/>
            <a:gdLst/>
            <a:ahLst/>
            <a:cxnLst>
              <a:cxn ang="0">
                <a:pos x="0" y="659"/>
              </a:cxn>
              <a:cxn ang="0">
                <a:pos x="494" y="0"/>
              </a:cxn>
              <a:cxn ang="0">
                <a:pos x="0" y="659"/>
              </a:cxn>
            </a:cxnLst>
            <a:rect l="0" t="0" r="r" b="b"/>
            <a:pathLst>
              <a:path w="495" h="660">
                <a:moveTo>
                  <a:pt x="0" y="659"/>
                </a:moveTo>
                <a:lnTo>
                  <a:pt x="494" y="0"/>
                </a:lnTo>
                <a:lnTo>
                  <a:pt x="0" y="659"/>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213071" name="Freeform 79"/>
          <p:cNvSpPr>
            <a:spLocks/>
          </p:cNvSpPr>
          <p:nvPr/>
        </p:nvSpPr>
        <p:spPr bwMode="auto">
          <a:xfrm>
            <a:off x="7239000" y="1757363"/>
            <a:ext cx="712788" cy="901700"/>
          </a:xfrm>
          <a:custGeom>
            <a:avLst/>
            <a:gdLst/>
            <a:ahLst/>
            <a:cxnLst>
              <a:cxn ang="0">
                <a:pos x="0" y="0"/>
              </a:cxn>
              <a:cxn ang="0">
                <a:pos x="448" y="659"/>
              </a:cxn>
              <a:cxn ang="0">
                <a:pos x="0" y="0"/>
              </a:cxn>
            </a:cxnLst>
            <a:rect l="0" t="0" r="r" b="b"/>
            <a:pathLst>
              <a:path w="449" h="660">
                <a:moveTo>
                  <a:pt x="0" y="0"/>
                </a:moveTo>
                <a:lnTo>
                  <a:pt x="448" y="659"/>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213072" name="Freeform 80"/>
          <p:cNvSpPr>
            <a:spLocks/>
          </p:cNvSpPr>
          <p:nvPr/>
        </p:nvSpPr>
        <p:spPr bwMode="auto">
          <a:xfrm>
            <a:off x="6948488" y="1677988"/>
            <a:ext cx="292100" cy="80962"/>
          </a:xfrm>
          <a:custGeom>
            <a:avLst/>
            <a:gdLst/>
            <a:ahLst/>
            <a:cxnLst>
              <a:cxn ang="0">
                <a:pos x="0" y="0"/>
              </a:cxn>
              <a:cxn ang="0">
                <a:pos x="30" y="9"/>
              </a:cxn>
              <a:cxn ang="0">
                <a:pos x="183" y="58"/>
              </a:cxn>
              <a:cxn ang="0">
                <a:pos x="0" y="0"/>
              </a:cxn>
            </a:cxnLst>
            <a:rect l="0" t="0" r="r" b="b"/>
            <a:pathLst>
              <a:path w="184" h="59">
                <a:moveTo>
                  <a:pt x="0" y="0"/>
                </a:moveTo>
                <a:lnTo>
                  <a:pt x="30" y="9"/>
                </a:lnTo>
                <a:lnTo>
                  <a:pt x="183" y="5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213073" name="Freeform 81"/>
          <p:cNvSpPr>
            <a:spLocks/>
          </p:cNvSpPr>
          <p:nvPr/>
        </p:nvSpPr>
        <p:spPr bwMode="auto">
          <a:xfrm>
            <a:off x="7158038" y="1714500"/>
            <a:ext cx="82550" cy="44450"/>
          </a:xfrm>
          <a:custGeom>
            <a:avLst/>
            <a:gdLst/>
            <a:ahLst/>
            <a:cxnLst>
              <a:cxn ang="0">
                <a:pos x="6" y="0"/>
              </a:cxn>
              <a:cxn ang="0">
                <a:pos x="51" y="32"/>
              </a:cxn>
              <a:cxn ang="0">
                <a:pos x="0" y="32"/>
              </a:cxn>
              <a:cxn ang="0">
                <a:pos x="6" y="0"/>
              </a:cxn>
            </a:cxnLst>
            <a:rect l="0" t="0" r="r" b="b"/>
            <a:pathLst>
              <a:path w="52" h="33">
                <a:moveTo>
                  <a:pt x="6" y="0"/>
                </a:moveTo>
                <a:lnTo>
                  <a:pt x="51" y="32"/>
                </a:lnTo>
                <a:lnTo>
                  <a:pt x="0" y="32"/>
                </a:lnTo>
                <a:lnTo>
                  <a:pt x="6"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213074" name="Freeform 82"/>
          <p:cNvSpPr>
            <a:spLocks/>
          </p:cNvSpPr>
          <p:nvPr/>
        </p:nvSpPr>
        <p:spPr bwMode="auto">
          <a:xfrm>
            <a:off x="6096000" y="2898775"/>
            <a:ext cx="404813" cy="298450"/>
          </a:xfrm>
          <a:custGeom>
            <a:avLst/>
            <a:gdLst/>
            <a:ahLst/>
            <a:cxnLst>
              <a:cxn ang="0">
                <a:pos x="0" y="0"/>
              </a:cxn>
              <a:cxn ang="0">
                <a:pos x="254" y="0"/>
              </a:cxn>
              <a:cxn ang="0">
                <a:pos x="254" y="218"/>
              </a:cxn>
              <a:cxn ang="0">
                <a:pos x="0" y="218"/>
              </a:cxn>
              <a:cxn ang="0">
                <a:pos x="0" y="0"/>
              </a:cxn>
            </a:cxnLst>
            <a:rect l="0" t="0" r="r" b="b"/>
            <a:pathLst>
              <a:path w="255" h="219">
                <a:moveTo>
                  <a:pt x="0" y="0"/>
                </a:moveTo>
                <a:lnTo>
                  <a:pt x="254" y="0"/>
                </a:lnTo>
                <a:lnTo>
                  <a:pt x="254" y="218"/>
                </a:lnTo>
                <a:lnTo>
                  <a:pt x="0" y="218"/>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75" name="Freeform 83"/>
          <p:cNvSpPr>
            <a:spLocks/>
          </p:cNvSpPr>
          <p:nvPr/>
        </p:nvSpPr>
        <p:spPr bwMode="auto">
          <a:xfrm>
            <a:off x="6499225" y="3008313"/>
            <a:ext cx="63500" cy="36512"/>
          </a:xfrm>
          <a:custGeom>
            <a:avLst/>
            <a:gdLst/>
            <a:ahLst/>
            <a:cxnLst>
              <a:cxn ang="0">
                <a:pos x="39" y="26"/>
              </a:cxn>
              <a:cxn ang="0">
                <a:pos x="0" y="13"/>
              </a:cxn>
              <a:cxn ang="0">
                <a:pos x="39" y="0"/>
              </a:cxn>
            </a:cxnLst>
            <a:rect l="0" t="0" r="r" b="b"/>
            <a:pathLst>
              <a:path w="40" h="27">
                <a:moveTo>
                  <a:pt x="39" y="26"/>
                </a:moveTo>
                <a:lnTo>
                  <a:pt x="0" y="13"/>
                </a:lnTo>
                <a:lnTo>
                  <a:pt x="39"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76" name="Freeform 84"/>
          <p:cNvSpPr>
            <a:spLocks/>
          </p:cNvSpPr>
          <p:nvPr/>
        </p:nvSpPr>
        <p:spPr bwMode="auto">
          <a:xfrm>
            <a:off x="6499225" y="3028950"/>
            <a:ext cx="241300" cy="1588"/>
          </a:xfrm>
          <a:custGeom>
            <a:avLst/>
            <a:gdLst/>
            <a:ahLst/>
            <a:cxnLst>
              <a:cxn ang="0">
                <a:pos x="0" y="0"/>
              </a:cxn>
              <a:cxn ang="0">
                <a:pos x="151" y="0"/>
              </a:cxn>
              <a:cxn ang="0">
                <a:pos x="0" y="0"/>
              </a:cxn>
            </a:cxnLst>
            <a:rect l="0" t="0" r="r" b="b"/>
            <a:pathLst>
              <a:path w="152" h="1">
                <a:moveTo>
                  <a:pt x="0" y="0"/>
                </a:moveTo>
                <a:lnTo>
                  <a:pt x="151" y="0"/>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77" name="Freeform 85"/>
          <p:cNvSpPr>
            <a:spLocks/>
          </p:cNvSpPr>
          <p:nvPr/>
        </p:nvSpPr>
        <p:spPr bwMode="auto">
          <a:xfrm>
            <a:off x="6675438" y="3008313"/>
            <a:ext cx="65087" cy="36512"/>
          </a:xfrm>
          <a:custGeom>
            <a:avLst/>
            <a:gdLst/>
            <a:ahLst/>
            <a:cxnLst>
              <a:cxn ang="0">
                <a:pos x="0" y="0"/>
              </a:cxn>
              <a:cxn ang="0">
                <a:pos x="40" y="13"/>
              </a:cxn>
              <a:cxn ang="0">
                <a:pos x="0" y="26"/>
              </a:cxn>
            </a:cxnLst>
            <a:rect l="0" t="0" r="r" b="b"/>
            <a:pathLst>
              <a:path w="41" h="27">
                <a:moveTo>
                  <a:pt x="0" y="0"/>
                </a:moveTo>
                <a:lnTo>
                  <a:pt x="40" y="13"/>
                </a:lnTo>
                <a:lnTo>
                  <a:pt x="0" y="26"/>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78" name="Freeform 86"/>
          <p:cNvSpPr>
            <a:spLocks/>
          </p:cNvSpPr>
          <p:nvPr/>
        </p:nvSpPr>
        <p:spPr bwMode="auto">
          <a:xfrm>
            <a:off x="6738938" y="2898775"/>
            <a:ext cx="403225" cy="298450"/>
          </a:xfrm>
          <a:custGeom>
            <a:avLst/>
            <a:gdLst/>
            <a:ahLst/>
            <a:cxnLst>
              <a:cxn ang="0">
                <a:pos x="0" y="0"/>
              </a:cxn>
              <a:cxn ang="0">
                <a:pos x="253" y="0"/>
              </a:cxn>
              <a:cxn ang="0">
                <a:pos x="253" y="218"/>
              </a:cxn>
              <a:cxn ang="0">
                <a:pos x="0" y="218"/>
              </a:cxn>
              <a:cxn ang="0">
                <a:pos x="0" y="0"/>
              </a:cxn>
            </a:cxnLst>
            <a:rect l="0" t="0" r="r" b="b"/>
            <a:pathLst>
              <a:path w="254" h="219">
                <a:moveTo>
                  <a:pt x="0" y="0"/>
                </a:moveTo>
                <a:lnTo>
                  <a:pt x="253" y="0"/>
                </a:lnTo>
                <a:lnTo>
                  <a:pt x="253" y="218"/>
                </a:lnTo>
                <a:lnTo>
                  <a:pt x="0" y="218"/>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79" name="Freeform 87"/>
          <p:cNvSpPr>
            <a:spLocks/>
          </p:cNvSpPr>
          <p:nvPr/>
        </p:nvSpPr>
        <p:spPr bwMode="auto">
          <a:xfrm>
            <a:off x="7140575" y="3008313"/>
            <a:ext cx="66675" cy="36512"/>
          </a:xfrm>
          <a:custGeom>
            <a:avLst/>
            <a:gdLst/>
            <a:ahLst/>
            <a:cxnLst>
              <a:cxn ang="0">
                <a:pos x="41" y="26"/>
              </a:cxn>
              <a:cxn ang="0">
                <a:pos x="0" y="13"/>
              </a:cxn>
              <a:cxn ang="0">
                <a:pos x="41" y="0"/>
              </a:cxn>
            </a:cxnLst>
            <a:rect l="0" t="0" r="r" b="b"/>
            <a:pathLst>
              <a:path w="42" h="27">
                <a:moveTo>
                  <a:pt x="41" y="26"/>
                </a:moveTo>
                <a:lnTo>
                  <a:pt x="0" y="13"/>
                </a:lnTo>
                <a:lnTo>
                  <a:pt x="41"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80" name="Freeform 88"/>
          <p:cNvSpPr>
            <a:spLocks/>
          </p:cNvSpPr>
          <p:nvPr/>
        </p:nvSpPr>
        <p:spPr bwMode="auto">
          <a:xfrm>
            <a:off x="7140575" y="3028950"/>
            <a:ext cx="201613" cy="1588"/>
          </a:xfrm>
          <a:custGeom>
            <a:avLst/>
            <a:gdLst/>
            <a:ahLst/>
            <a:cxnLst>
              <a:cxn ang="0">
                <a:pos x="0" y="0"/>
              </a:cxn>
              <a:cxn ang="0">
                <a:pos x="126" y="0"/>
              </a:cxn>
              <a:cxn ang="0">
                <a:pos x="0" y="0"/>
              </a:cxn>
            </a:cxnLst>
            <a:rect l="0" t="0" r="r" b="b"/>
            <a:pathLst>
              <a:path w="127" h="1">
                <a:moveTo>
                  <a:pt x="0" y="0"/>
                </a:moveTo>
                <a:lnTo>
                  <a:pt x="126" y="0"/>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81" name="Freeform 89"/>
          <p:cNvSpPr>
            <a:spLocks/>
          </p:cNvSpPr>
          <p:nvPr/>
        </p:nvSpPr>
        <p:spPr bwMode="auto">
          <a:xfrm>
            <a:off x="7280275" y="3008313"/>
            <a:ext cx="61913" cy="36512"/>
          </a:xfrm>
          <a:custGeom>
            <a:avLst/>
            <a:gdLst/>
            <a:ahLst/>
            <a:cxnLst>
              <a:cxn ang="0">
                <a:pos x="0" y="0"/>
              </a:cxn>
              <a:cxn ang="0">
                <a:pos x="38" y="13"/>
              </a:cxn>
              <a:cxn ang="0">
                <a:pos x="0" y="26"/>
              </a:cxn>
            </a:cxnLst>
            <a:rect l="0" t="0" r="r" b="b"/>
            <a:pathLst>
              <a:path w="39" h="27">
                <a:moveTo>
                  <a:pt x="0" y="0"/>
                </a:moveTo>
                <a:lnTo>
                  <a:pt x="38" y="13"/>
                </a:lnTo>
                <a:lnTo>
                  <a:pt x="0" y="26"/>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82" name="Freeform 90"/>
          <p:cNvSpPr>
            <a:spLocks/>
          </p:cNvSpPr>
          <p:nvPr/>
        </p:nvSpPr>
        <p:spPr bwMode="auto">
          <a:xfrm>
            <a:off x="6378575" y="2643188"/>
            <a:ext cx="158750" cy="257175"/>
          </a:xfrm>
          <a:custGeom>
            <a:avLst/>
            <a:gdLst/>
            <a:ahLst/>
            <a:cxnLst>
              <a:cxn ang="0">
                <a:pos x="99" y="0"/>
              </a:cxn>
              <a:cxn ang="0">
                <a:pos x="0" y="187"/>
              </a:cxn>
              <a:cxn ang="0">
                <a:pos x="99" y="0"/>
              </a:cxn>
            </a:cxnLst>
            <a:rect l="0" t="0" r="r" b="b"/>
            <a:pathLst>
              <a:path w="100" h="188">
                <a:moveTo>
                  <a:pt x="99" y="0"/>
                </a:moveTo>
                <a:lnTo>
                  <a:pt x="0" y="187"/>
                </a:lnTo>
                <a:lnTo>
                  <a:pt x="99"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83" name="Freeform 91"/>
          <p:cNvSpPr>
            <a:spLocks/>
          </p:cNvSpPr>
          <p:nvPr/>
        </p:nvSpPr>
        <p:spPr bwMode="auto">
          <a:xfrm>
            <a:off x="6378575" y="2833688"/>
            <a:ext cx="49213" cy="66675"/>
          </a:xfrm>
          <a:custGeom>
            <a:avLst/>
            <a:gdLst/>
            <a:ahLst/>
            <a:cxnLst>
              <a:cxn ang="0">
                <a:pos x="30" y="15"/>
              </a:cxn>
              <a:cxn ang="0">
                <a:pos x="0" y="48"/>
              </a:cxn>
              <a:cxn ang="0">
                <a:pos x="13" y="0"/>
              </a:cxn>
            </a:cxnLst>
            <a:rect l="0" t="0" r="r" b="b"/>
            <a:pathLst>
              <a:path w="31" h="49">
                <a:moveTo>
                  <a:pt x="30" y="15"/>
                </a:moveTo>
                <a:lnTo>
                  <a:pt x="0" y="48"/>
                </a:lnTo>
                <a:lnTo>
                  <a:pt x="13"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84" name="Freeform 92"/>
          <p:cNvSpPr>
            <a:spLocks/>
          </p:cNvSpPr>
          <p:nvPr/>
        </p:nvSpPr>
        <p:spPr bwMode="auto">
          <a:xfrm>
            <a:off x="6938963" y="2643188"/>
            <a:ext cx="1587" cy="257175"/>
          </a:xfrm>
          <a:custGeom>
            <a:avLst/>
            <a:gdLst/>
            <a:ahLst/>
            <a:cxnLst>
              <a:cxn ang="0">
                <a:pos x="0" y="0"/>
              </a:cxn>
              <a:cxn ang="0">
                <a:pos x="0" y="187"/>
              </a:cxn>
              <a:cxn ang="0">
                <a:pos x="0" y="0"/>
              </a:cxn>
            </a:cxnLst>
            <a:rect l="0" t="0" r="r" b="b"/>
            <a:pathLst>
              <a:path w="1" h="188">
                <a:moveTo>
                  <a:pt x="0" y="0"/>
                </a:moveTo>
                <a:lnTo>
                  <a:pt x="0" y="187"/>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85" name="Freeform 93"/>
          <p:cNvSpPr>
            <a:spLocks/>
          </p:cNvSpPr>
          <p:nvPr/>
        </p:nvSpPr>
        <p:spPr bwMode="auto">
          <a:xfrm>
            <a:off x="6924675" y="2832100"/>
            <a:ext cx="30163" cy="68263"/>
          </a:xfrm>
          <a:custGeom>
            <a:avLst/>
            <a:gdLst/>
            <a:ahLst/>
            <a:cxnLst>
              <a:cxn ang="0">
                <a:pos x="18" y="0"/>
              </a:cxn>
              <a:cxn ang="0">
                <a:pos x="8" y="49"/>
              </a:cxn>
              <a:cxn ang="0">
                <a:pos x="0" y="0"/>
              </a:cxn>
            </a:cxnLst>
            <a:rect l="0" t="0" r="r" b="b"/>
            <a:pathLst>
              <a:path w="19" h="50">
                <a:moveTo>
                  <a:pt x="18" y="0"/>
                </a:moveTo>
                <a:lnTo>
                  <a:pt x="8" y="49"/>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86" name="Freeform 94"/>
          <p:cNvSpPr>
            <a:spLocks/>
          </p:cNvSpPr>
          <p:nvPr/>
        </p:nvSpPr>
        <p:spPr bwMode="auto">
          <a:xfrm>
            <a:off x="7824788" y="2898775"/>
            <a:ext cx="403225" cy="298450"/>
          </a:xfrm>
          <a:custGeom>
            <a:avLst/>
            <a:gdLst/>
            <a:ahLst/>
            <a:cxnLst>
              <a:cxn ang="0">
                <a:pos x="0" y="0"/>
              </a:cxn>
              <a:cxn ang="0">
                <a:pos x="253" y="0"/>
              </a:cxn>
              <a:cxn ang="0">
                <a:pos x="253" y="218"/>
              </a:cxn>
              <a:cxn ang="0">
                <a:pos x="0" y="218"/>
              </a:cxn>
              <a:cxn ang="0">
                <a:pos x="0" y="0"/>
              </a:cxn>
            </a:cxnLst>
            <a:rect l="0" t="0" r="r" b="b"/>
            <a:pathLst>
              <a:path w="254" h="219">
                <a:moveTo>
                  <a:pt x="0" y="0"/>
                </a:moveTo>
                <a:lnTo>
                  <a:pt x="253" y="0"/>
                </a:lnTo>
                <a:lnTo>
                  <a:pt x="253" y="218"/>
                </a:lnTo>
                <a:lnTo>
                  <a:pt x="0" y="218"/>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87" name="Freeform 95"/>
          <p:cNvSpPr>
            <a:spLocks/>
          </p:cNvSpPr>
          <p:nvPr/>
        </p:nvSpPr>
        <p:spPr bwMode="auto">
          <a:xfrm>
            <a:off x="7624763" y="3008313"/>
            <a:ext cx="65087" cy="36512"/>
          </a:xfrm>
          <a:custGeom>
            <a:avLst/>
            <a:gdLst/>
            <a:ahLst/>
            <a:cxnLst>
              <a:cxn ang="0">
                <a:pos x="40" y="26"/>
              </a:cxn>
              <a:cxn ang="0">
                <a:pos x="0" y="13"/>
              </a:cxn>
              <a:cxn ang="0">
                <a:pos x="40" y="0"/>
              </a:cxn>
            </a:cxnLst>
            <a:rect l="0" t="0" r="r" b="b"/>
            <a:pathLst>
              <a:path w="41" h="27">
                <a:moveTo>
                  <a:pt x="40" y="26"/>
                </a:moveTo>
                <a:lnTo>
                  <a:pt x="0" y="13"/>
                </a:lnTo>
                <a:lnTo>
                  <a:pt x="4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88" name="Freeform 96"/>
          <p:cNvSpPr>
            <a:spLocks/>
          </p:cNvSpPr>
          <p:nvPr/>
        </p:nvSpPr>
        <p:spPr bwMode="auto">
          <a:xfrm>
            <a:off x="7624763" y="3028950"/>
            <a:ext cx="201612" cy="1588"/>
          </a:xfrm>
          <a:custGeom>
            <a:avLst/>
            <a:gdLst/>
            <a:ahLst/>
            <a:cxnLst>
              <a:cxn ang="0">
                <a:pos x="0" y="0"/>
              </a:cxn>
              <a:cxn ang="0">
                <a:pos x="126" y="0"/>
              </a:cxn>
              <a:cxn ang="0">
                <a:pos x="0" y="0"/>
              </a:cxn>
            </a:cxnLst>
            <a:rect l="0" t="0" r="r" b="b"/>
            <a:pathLst>
              <a:path w="127" h="1">
                <a:moveTo>
                  <a:pt x="0" y="0"/>
                </a:moveTo>
                <a:lnTo>
                  <a:pt x="126" y="0"/>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89" name="Freeform 97"/>
          <p:cNvSpPr>
            <a:spLocks/>
          </p:cNvSpPr>
          <p:nvPr/>
        </p:nvSpPr>
        <p:spPr bwMode="auto">
          <a:xfrm>
            <a:off x="7759700" y="3008313"/>
            <a:ext cx="66675" cy="36512"/>
          </a:xfrm>
          <a:custGeom>
            <a:avLst/>
            <a:gdLst/>
            <a:ahLst/>
            <a:cxnLst>
              <a:cxn ang="0">
                <a:pos x="0" y="0"/>
              </a:cxn>
              <a:cxn ang="0">
                <a:pos x="41" y="13"/>
              </a:cxn>
              <a:cxn ang="0">
                <a:pos x="0" y="26"/>
              </a:cxn>
            </a:cxnLst>
            <a:rect l="0" t="0" r="r" b="b"/>
            <a:pathLst>
              <a:path w="42" h="27">
                <a:moveTo>
                  <a:pt x="0" y="0"/>
                </a:moveTo>
                <a:lnTo>
                  <a:pt x="41" y="13"/>
                </a:lnTo>
                <a:lnTo>
                  <a:pt x="0" y="26"/>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90" name="Freeform 98"/>
          <p:cNvSpPr>
            <a:spLocks/>
          </p:cNvSpPr>
          <p:nvPr/>
        </p:nvSpPr>
        <p:spPr bwMode="auto">
          <a:xfrm>
            <a:off x="7867650" y="2643188"/>
            <a:ext cx="158750" cy="257175"/>
          </a:xfrm>
          <a:custGeom>
            <a:avLst/>
            <a:gdLst/>
            <a:ahLst/>
            <a:cxnLst>
              <a:cxn ang="0">
                <a:pos x="0" y="0"/>
              </a:cxn>
              <a:cxn ang="0">
                <a:pos x="99" y="187"/>
              </a:cxn>
              <a:cxn ang="0">
                <a:pos x="0" y="0"/>
              </a:cxn>
            </a:cxnLst>
            <a:rect l="0" t="0" r="r" b="b"/>
            <a:pathLst>
              <a:path w="100" h="188">
                <a:moveTo>
                  <a:pt x="0" y="0"/>
                </a:moveTo>
                <a:lnTo>
                  <a:pt x="99" y="187"/>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91" name="Freeform 99"/>
          <p:cNvSpPr>
            <a:spLocks/>
          </p:cNvSpPr>
          <p:nvPr/>
        </p:nvSpPr>
        <p:spPr bwMode="auto">
          <a:xfrm>
            <a:off x="7977188" y="2833688"/>
            <a:ext cx="49212" cy="66675"/>
          </a:xfrm>
          <a:custGeom>
            <a:avLst/>
            <a:gdLst/>
            <a:ahLst/>
            <a:cxnLst>
              <a:cxn ang="0">
                <a:pos x="17" y="0"/>
              </a:cxn>
              <a:cxn ang="0">
                <a:pos x="30" y="48"/>
              </a:cxn>
              <a:cxn ang="0">
                <a:pos x="0" y="15"/>
              </a:cxn>
            </a:cxnLst>
            <a:rect l="0" t="0" r="r" b="b"/>
            <a:pathLst>
              <a:path w="31" h="49">
                <a:moveTo>
                  <a:pt x="17" y="0"/>
                </a:moveTo>
                <a:lnTo>
                  <a:pt x="30" y="48"/>
                </a:lnTo>
                <a:lnTo>
                  <a:pt x="0" y="15"/>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213094" name="Freeform 102"/>
          <p:cNvSpPr>
            <a:spLocks/>
          </p:cNvSpPr>
          <p:nvPr/>
        </p:nvSpPr>
        <p:spPr bwMode="auto">
          <a:xfrm>
            <a:off x="5851525" y="3197225"/>
            <a:ext cx="366713" cy="471488"/>
          </a:xfrm>
          <a:custGeom>
            <a:avLst/>
            <a:gdLst/>
            <a:ahLst/>
            <a:cxnLst>
              <a:cxn ang="0">
                <a:pos x="230" y="0"/>
              </a:cxn>
              <a:cxn ang="0">
                <a:pos x="0" y="345"/>
              </a:cxn>
              <a:cxn ang="0">
                <a:pos x="230" y="0"/>
              </a:cxn>
            </a:cxnLst>
            <a:rect l="0" t="0" r="r" b="b"/>
            <a:pathLst>
              <a:path w="231" h="346">
                <a:moveTo>
                  <a:pt x="230" y="0"/>
                </a:moveTo>
                <a:lnTo>
                  <a:pt x="0" y="345"/>
                </a:lnTo>
                <a:lnTo>
                  <a:pt x="23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095" name="Freeform 103"/>
          <p:cNvSpPr>
            <a:spLocks/>
          </p:cNvSpPr>
          <p:nvPr/>
        </p:nvSpPr>
        <p:spPr bwMode="auto">
          <a:xfrm>
            <a:off x="5851525" y="3605213"/>
            <a:ext cx="57150" cy="63500"/>
          </a:xfrm>
          <a:custGeom>
            <a:avLst/>
            <a:gdLst/>
            <a:ahLst/>
            <a:cxnLst>
              <a:cxn ang="0">
                <a:pos x="35" y="16"/>
              </a:cxn>
              <a:cxn ang="0">
                <a:pos x="0" y="46"/>
              </a:cxn>
              <a:cxn ang="0">
                <a:pos x="19" y="0"/>
              </a:cxn>
            </a:cxnLst>
            <a:rect l="0" t="0" r="r" b="b"/>
            <a:pathLst>
              <a:path w="36" h="47">
                <a:moveTo>
                  <a:pt x="35" y="16"/>
                </a:moveTo>
                <a:lnTo>
                  <a:pt x="0" y="46"/>
                </a:lnTo>
                <a:lnTo>
                  <a:pt x="19"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104" name="Freeform 112"/>
          <p:cNvSpPr>
            <a:spLocks/>
          </p:cNvSpPr>
          <p:nvPr/>
        </p:nvSpPr>
        <p:spPr bwMode="auto">
          <a:xfrm>
            <a:off x="6856413" y="3197225"/>
            <a:ext cx="1778000" cy="428625"/>
          </a:xfrm>
          <a:custGeom>
            <a:avLst/>
            <a:gdLst/>
            <a:ahLst/>
            <a:cxnLst>
              <a:cxn ang="0">
                <a:pos x="0" y="0"/>
              </a:cxn>
              <a:cxn ang="0">
                <a:pos x="1119" y="313"/>
              </a:cxn>
              <a:cxn ang="0">
                <a:pos x="0" y="0"/>
              </a:cxn>
            </a:cxnLst>
            <a:rect l="0" t="0" r="r" b="b"/>
            <a:pathLst>
              <a:path w="1120" h="314">
                <a:moveTo>
                  <a:pt x="0" y="0"/>
                </a:moveTo>
                <a:lnTo>
                  <a:pt x="1119" y="313"/>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105" name="Freeform 113"/>
          <p:cNvSpPr>
            <a:spLocks/>
          </p:cNvSpPr>
          <p:nvPr/>
        </p:nvSpPr>
        <p:spPr bwMode="auto">
          <a:xfrm>
            <a:off x="8564563" y="3590925"/>
            <a:ext cx="69850" cy="34925"/>
          </a:xfrm>
          <a:custGeom>
            <a:avLst/>
            <a:gdLst/>
            <a:ahLst/>
            <a:cxnLst>
              <a:cxn ang="0">
                <a:pos x="5" y="0"/>
              </a:cxn>
              <a:cxn ang="0">
                <a:pos x="43" y="24"/>
              </a:cxn>
              <a:cxn ang="0">
                <a:pos x="0" y="25"/>
              </a:cxn>
            </a:cxnLst>
            <a:rect l="0" t="0" r="r" b="b"/>
            <a:pathLst>
              <a:path w="44" h="26">
                <a:moveTo>
                  <a:pt x="5" y="0"/>
                </a:moveTo>
                <a:lnTo>
                  <a:pt x="43" y="24"/>
                </a:lnTo>
                <a:lnTo>
                  <a:pt x="0" y="25"/>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106" name="Freeform 114"/>
          <p:cNvSpPr>
            <a:spLocks/>
          </p:cNvSpPr>
          <p:nvPr/>
        </p:nvSpPr>
        <p:spPr bwMode="auto">
          <a:xfrm>
            <a:off x="6856413" y="3197225"/>
            <a:ext cx="165100" cy="471488"/>
          </a:xfrm>
          <a:custGeom>
            <a:avLst/>
            <a:gdLst/>
            <a:ahLst/>
            <a:cxnLst>
              <a:cxn ang="0">
                <a:pos x="103" y="0"/>
              </a:cxn>
              <a:cxn ang="0">
                <a:pos x="0" y="345"/>
              </a:cxn>
              <a:cxn ang="0">
                <a:pos x="103" y="0"/>
              </a:cxn>
            </a:cxnLst>
            <a:rect l="0" t="0" r="r" b="b"/>
            <a:pathLst>
              <a:path w="104" h="346">
                <a:moveTo>
                  <a:pt x="103" y="0"/>
                </a:moveTo>
                <a:lnTo>
                  <a:pt x="0" y="345"/>
                </a:lnTo>
                <a:lnTo>
                  <a:pt x="103"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107" name="Freeform 115"/>
          <p:cNvSpPr>
            <a:spLocks/>
          </p:cNvSpPr>
          <p:nvPr/>
        </p:nvSpPr>
        <p:spPr bwMode="auto">
          <a:xfrm>
            <a:off x="6856413" y="3597275"/>
            <a:ext cx="42862" cy="71438"/>
          </a:xfrm>
          <a:custGeom>
            <a:avLst/>
            <a:gdLst/>
            <a:ahLst/>
            <a:cxnLst>
              <a:cxn ang="0">
                <a:pos x="26" y="8"/>
              </a:cxn>
              <a:cxn ang="0">
                <a:pos x="0" y="51"/>
              </a:cxn>
              <a:cxn ang="0">
                <a:pos x="5" y="0"/>
              </a:cxn>
            </a:cxnLst>
            <a:rect l="0" t="0" r="r" b="b"/>
            <a:pathLst>
              <a:path w="27" h="52">
                <a:moveTo>
                  <a:pt x="26" y="8"/>
                </a:moveTo>
                <a:lnTo>
                  <a:pt x="0" y="51"/>
                </a:lnTo>
                <a:lnTo>
                  <a:pt x="5"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108" name="Freeform 116"/>
          <p:cNvSpPr>
            <a:spLocks/>
          </p:cNvSpPr>
          <p:nvPr/>
        </p:nvSpPr>
        <p:spPr bwMode="auto">
          <a:xfrm>
            <a:off x="6981825" y="3197225"/>
            <a:ext cx="322263" cy="428625"/>
          </a:xfrm>
          <a:custGeom>
            <a:avLst/>
            <a:gdLst/>
            <a:ahLst/>
            <a:cxnLst>
              <a:cxn ang="0">
                <a:pos x="0" y="0"/>
              </a:cxn>
              <a:cxn ang="0">
                <a:pos x="202" y="313"/>
              </a:cxn>
              <a:cxn ang="0">
                <a:pos x="0" y="0"/>
              </a:cxn>
            </a:cxnLst>
            <a:rect l="0" t="0" r="r" b="b"/>
            <a:pathLst>
              <a:path w="203" h="314">
                <a:moveTo>
                  <a:pt x="0" y="0"/>
                </a:moveTo>
                <a:lnTo>
                  <a:pt x="202" y="313"/>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109" name="Freeform 117"/>
          <p:cNvSpPr>
            <a:spLocks/>
          </p:cNvSpPr>
          <p:nvPr/>
        </p:nvSpPr>
        <p:spPr bwMode="auto">
          <a:xfrm>
            <a:off x="7246938" y="3562350"/>
            <a:ext cx="57150" cy="63500"/>
          </a:xfrm>
          <a:custGeom>
            <a:avLst/>
            <a:gdLst/>
            <a:ahLst/>
            <a:cxnLst>
              <a:cxn ang="0">
                <a:pos x="17" y="0"/>
              </a:cxn>
              <a:cxn ang="0">
                <a:pos x="35" y="45"/>
              </a:cxn>
              <a:cxn ang="0">
                <a:pos x="0" y="15"/>
              </a:cxn>
            </a:cxnLst>
            <a:rect l="0" t="0" r="r" b="b"/>
            <a:pathLst>
              <a:path w="36" h="46">
                <a:moveTo>
                  <a:pt x="17" y="0"/>
                </a:moveTo>
                <a:lnTo>
                  <a:pt x="35" y="45"/>
                </a:lnTo>
                <a:lnTo>
                  <a:pt x="0" y="15"/>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112" name="Freeform 120"/>
          <p:cNvSpPr>
            <a:spLocks/>
          </p:cNvSpPr>
          <p:nvPr/>
        </p:nvSpPr>
        <p:spPr bwMode="auto">
          <a:xfrm>
            <a:off x="7986713" y="3197225"/>
            <a:ext cx="322262" cy="471488"/>
          </a:xfrm>
          <a:custGeom>
            <a:avLst/>
            <a:gdLst/>
            <a:ahLst/>
            <a:cxnLst>
              <a:cxn ang="0">
                <a:pos x="0" y="0"/>
              </a:cxn>
              <a:cxn ang="0">
                <a:pos x="202" y="345"/>
              </a:cxn>
              <a:cxn ang="0">
                <a:pos x="0" y="0"/>
              </a:cxn>
            </a:cxnLst>
            <a:rect l="0" t="0" r="r" b="b"/>
            <a:pathLst>
              <a:path w="203" h="346">
                <a:moveTo>
                  <a:pt x="0" y="0"/>
                </a:moveTo>
                <a:lnTo>
                  <a:pt x="202" y="345"/>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113" name="Freeform 121"/>
          <p:cNvSpPr>
            <a:spLocks/>
          </p:cNvSpPr>
          <p:nvPr/>
        </p:nvSpPr>
        <p:spPr bwMode="auto">
          <a:xfrm>
            <a:off x="8258175" y="3603625"/>
            <a:ext cx="50800" cy="65088"/>
          </a:xfrm>
          <a:custGeom>
            <a:avLst/>
            <a:gdLst/>
            <a:ahLst/>
            <a:cxnLst>
              <a:cxn ang="0">
                <a:pos x="16" y="0"/>
              </a:cxn>
              <a:cxn ang="0">
                <a:pos x="31" y="47"/>
              </a:cxn>
              <a:cxn ang="0">
                <a:pos x="0" y="15"/>
              </a:cxn>
            </a:cxnLst>
            <a:rect l="0" t="0" r="r" b="b"/>
            <a:pathLst>
              <a:path w="32" h="48">
                <a:moveTo>
                  <a:pt x="16" y="0"/>
                </a:moveTo>
                <a:lnTo>
                  <a:pt x="31" y="47"/>
                </a:lnTo>
                <a:lnTo>
                  <a:pt x="0" y="15"/>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114" name="Freeform 122"/>
          <p:cNvSpPr>
            <a:spLocks/>
          </p:cNvSpPr>
          <p:nvPr/>
        </p:nvSpPr>
        <p:spPr bwMode="auto">
          <a:xfrm>
            <a:off x="7867650" y="3197225"/>
            <a:ext cx="241300" cy="428625"/>
          </a:xfrm>
          <a:custGeom>
            <a:avLst/>
            <a:gdLst/>
            <a:ahLst/>
            <a:cxnLst>
              <a:cxn ang="0">
                <a:pos x="151" y="0"/>
              </a:cxn>
              <a:cxn ang="0">
                <a:pos x="0" y="313"/>
              </a:cxn>
              <a:cxn ang="0">
                <a:pos x="151" y="0"/>
              </a:cxn>
            </a:cxnLst>
            <a:rect l="0" t="0" r="r" b="b"/>
            <a:pathLst>
              <a:path w="152" h="314">
                <a:moveTo>
                  <a:pt x="151" y="0"/>
                </a:moveTo>
                <a:lnTo>
                  <a:pt x="0" y="313"/>
                </a:lnTo>
                <a:lnTo>
                  <a:pt x="151"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115" name="Freeform 123"/>
          <p:cNvSpPr>
            <a:spLocks/>
          </p:cNvSpPr>
          <p:nvPr/>
        </p:nvSpPr>
        <p:spPr bwMode="auto">
          <a:xfrm>
            <a:off x="7867650" y="3559175"/>
            <a:ext cx="47625" cy="66675"/>
          </a:xfrm>
          <a:custGeom>
            <a:avLst/>
            <a:gdLst/>
            <a:ahLst/>
            <a:cxnLst>
              <a:cxn ang="0">
                <a:pos x="29" y="12"/>
              </a:cxn>
              <a:cxn ang="0">
                <a:pos x="0" y="47"/>
              </a:cxn>
              <a:cxn ang="0">
                <a:pos x="11" y="0"/>
              </a:cxn>
            </a:cxnLst>
            <a:rect l="0" t="0" r="r" b="b"/>
            <a:pathLst>
              <a:path w="30" h="48">
                <a:moveTo>
                  <a:pt x="29" y="12"/>
                </a:moveTo>
                <a:lnTo>
                  <a:pt x="0" y="47"/>
                </a:lnTo>
                <a:lnTo>
                  <a:pt x="11"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13118" name="Rectangle 126"/>
          <p:cNvSpPr>
            <a:spLocks noChangeArrowheads="1"/>
          </p:cNvSpPr>
          <p:nvPr/>
        </p:nvSpPr>
        <p:spPr bwMode="auto">
          <a:xfrm>
            <a:off x="5181600" y="2613025"/>
            <a:ext cx="914400" cy="454025"/>
          </a:xfrm>
          <a:prstGeom prst="rect">
            <a:avLst/>
          </a:prstGeom>
          <a:noFill/>
          <a:ln w="12700">
            <a:noFill/>
            <a:miter lim="800000"/>
            <a:headEnd/>
            <a:tailEnd/>
          </a:ln>
          <a:effectLst/>
        </p:spPr>
        <p:txBody>
          <a:bodyPr lIns="90488" tIns="44450" rIns="90488" bIns="44450">
            <a:spAutoFit/>
          </a:bodyPr>
          <a:lstStyle/>
          <a:p>
            <a:pPr eaLnBrk="0" hangingPunct="0"/>
            <a:r>
              <a:rPr lang="en-US" sz="1200">
                <a:solidFill>
                  <a:schemeClr val="accent2"/>
                </a:solidFill>
              </a:rPr>
              <a:t>Data entries</a:t>
            </a:r>
          </a:p>
        </p:txBody>
      </p:sp>
      <p:sp>
        <p:nvSpPr>
          <p:cNvPr id="213119" name="Rectangle 127"/>
          <p:cNvSpPr>
            <a:spLocks noChangeArrowheads="1"/>
          </p:cNvSpPr>
          <p:nvPr/>
        </p:nvSpPr>
        <p:spPr bwMode="auto">
          <a:xfrm>
            <a:off x="5672138" y="3932238"/>
            <a:ext cx="1298575" cy="301625"/>
          </a:xfrm>
          <a:prstGeom prst="rect">
            <a:avLst/>
          </a:prstGeom>
          <a:noFill/>
          <a:ln w="12700">
            <a:noFill/>
            <a:miter lim="800000"/>
            <a:headEnd/>
            <a:tailEnd/>
          </a:ln>
          <a:effectLst/>
        </p:spPr>
        <p:txBody>
          <a:bodyPr wrap="none" lIns="90488" tIns="44450" rIns="90488" bIns="44450">
            <a:spAutoFit/>
          </a:bodyPr>
          <a:lstStyle/>
          <a:p>
            <a:pPr eaLnBrk="0" hangingPunct="0"/>
            <a:r>
              <a:rPr lang="en-US" sz="1400"/>
              <a:t>Data Records</a:t>
            </a:r>
          </a:p>
        </p:txBody>
      </p:sp>
      <p:sp>
        <p:nvSpPr>
          <p:cNvPr id="213120" name="Rectangle 128"/>
          <p:cNvSpPr>
            <a:spLocks noChangeArrowheads="1"/>
          </p:cNvSpPr>
          <p:nvPr/>
        </p:nvSpPr>
        <p:spPr bwMode="auto">
          <a:xfrm>
            <a:off x="609600" y="1303338"/>
            <a:ext cx="1638300" cy="333375"/>
          </a:xfrm>
          <a:prstGeom prst="rect">
            <a:avLst/>
          </a:prstGeom>
          <a:noFill/>
          <a:ln w="12700">
            <a:noFill/>
            <a:miter lim="800000"/>
            <a:headEnd/>
            <a:tailEnd/>
          </a:ln>
          <a:effectLst/>
        </p:spPr>
        <p:txBody>
          <a:bodyPr wrap="none" lIns="90488" tIns="44450" rIns="90488" bIns="44450">
            <a:spAutoFit/>
          </a:bodyPr>
          <a:lstStyle/>
          <a:p>
            <a:pPr eaLnBrk="0" hangingPunct="0"/>
            <a:r>
              <a:rPr lang="en-US" sz="1600">
                <a:solidFill>
                  <a:srgbClr val="CF0E30"/>
                </a:solidFill>
              </a:rPr>
              <a:t>DENSE INDEX</a:t>
            </a:r>
          </a:p>
        </p:txBody>
      </p:sp>
      <p:sp>
        <p:nvSpPr>
          <p:cNvPr id="213121" name="Rectangle 129"/>
          <p:cNvSpPr>
            <a:spLocks noChangeArrowheads="1"/>
          </p:cNvSpPr>
          <p:nvPr/>
        </p:nvSpPr>
        <p:spPr bwMode="auto">
          <a:xfrm>
            <a:off x="6248400" y="1303338"/>
            <a:ext cx="1727200" cy="333375"/>
          </a:xfrm>
          <a:prstGeom prst="rect">
            <a:avLst/>
          </a:prstGeom>
          <a:noFill/>
          <a:ln w="12700">
            <a:noFill/>
            <a:miter lim="800000"/>
            <a:headEnd/>
            <a:tailEnd/>
          </a:ln>
          <a:effectLst/>
        </p:spPr>
        <p:txBody>
          <a:bodyPr wrap="none" lIns="90488" tIns="44450" rIns="90488" bIns="44450">
            <a:spAutoFit/>
          </a:bodyPr>
          <a:lstStyle/>
          <a:p>
            <a:pPr eaLnBrk="0" hangingPunct="0"/>
            <a:r>
              <a:rPr lang="en-US" sz="1600">
                <a:solidFill>
                  <a:srgbClr val="CF0E30"/>
                </a:solidFill>
              </a:rPr>
              <a:t>SPARSE INDEX</a:t>
            </a:r>
          </a:p>
        </p:txBody>
      </p:sp>
      <p:sp>
        <p:nvSpPr>
          <p:cNvPr id="213122" name="Text Box 130"/>
          <p:cNvSpPr txBox="1">
            <a:spLocks noChangeArrowheads="1"/>
          </p:cNvSpPr>
          <p:nvPr/>
        </p:nvSpPr>
        <p:spPr bwMode="auto">
          <a:xfrm>
            <a:off x="2590800" y="349250"/>
            <a:ext cx="3886200" cy="641350"/>
          </a:xfrm>
          <a:prstGeom prst="rect">
            <a:avLst/>
          </a:prstGeom>
          <a:noFill/>
          <a:ln w="9525">
            <a:noFill/>
            <a:miter lim="800000"/>
            <a:headEnd/>
            <a:tailEnd/>
          </a:ln>
          <a:effectLst/>
        </p:spPr>
        <p:txBody>
          <a:bodyPr>
            <a:spAutoFit/>
          </a:bodyPr>
          <a:lstStyle/>
          <a:p>
            <a:r>
              <a:rPr lang="en-US" sz="3600"/>
              <a:t>Dense or Sparse</a:t>
            </a:r>
          </a:p>
        </p:txBody>
      </p:sp>
      <p:sp>
        <p:nvSpPr>
          <p:cNvPr id="213125" name="Rectangle 133"/>
          <p:cNvSpPr>
            <a:spLocks noChangeArrowheads="1"/>
          </p:cNvSpPr>
          <p:nvPr/>
        </p:nvSpPr>
        <p:spPr bwMode="auto">
          <a:xfrm>
            <a:off x="914400" y="4484688"/>
            <a:ext cx="6019800" cy="696912"/>
          </a:xfrm>
          <a:prstGeom prst="rect">
            <a:avLst/>
          </a:prstGeom>
          <a:noFill/>
          <a:ln w="9525">
            <a:noFill/>
            <a:miter lim="800000"/>
            <a:headEnd/>
            <a:tailEnd/>
          </a:ln>
          <a:effectLst/>
        </p:spPr>
        <p:txBody>
          <a:bodyPr>
            <a:spAutoFit/>
          </a:bodyPr>
          <a:lstStyle/>
          <a:p>
            <a:pPr marL="285750" indent="-285750" eaLnBrk="0" hangingPunct="0">
              <a:spcBef>
                <a:spcPct val="20000"/>
              </a:spcBef>
              <a:buClr>
                <a:schemeClr val="tx1"/>
              </a:buClr>
              <a:buSzPct val="75000"/>
              <a:buFontTx/>
              <a:buChar char="•"/>
            </a:pPr>
            <a:r>
              <a:rPr lang="en-US" sz="1800"/>
              <a:t>Dense: At least one data entry per data record</a:t>
            </a:r>
          </a:p>
          <a:p>
            <a:pPr marL="285750" indent="-285750" eaLnBrk="0" hangingPunct="0">
              <a:spcBef>
                <a:spcPct val="20000"/>
              </a:spcBef>
              <a:buClr>
                <a:schemeClr val="tx1"/>
              </a:buClr>
              <a:buSzPct val="75000"/>
              <a:buFontTx/>
              <a:buChar char="•"/>
            </a:pPr>
            <a:r>
              <a:rPr lang="en-US" sz="1800"/>
              <a:t>Sparse: At least one data entry per block/page</a:t>
            </a:r>
          </a:p>
        </p:txBody>
      </p:sp>
      <p:sp>
        <p:nvSpPr>
          <p:cNvPr id="213126" name="Text Box 134"/>
          <p:cNvSpPr txBox="1">
            <a:spLocks noChangeArrowheads="1"/>
          </p:cNvSpPr>
          <p:nvPr/>
        </p:nvSpPr>
        <p:spPr bwMode="auto">
          <a:xfrm>
            <a:off x="304800" y="5410200"/>
            <a:ext cx="7924800" cy="855663"/>
          </a:xfrm>
          <a:prstGeom prst="rect">
            <a:avLst/>
          </a:prstGeom>
          <a:noFill/>
          <a:ln w="9525">
            <a:noFill/>
            <a:miter lim="800000"/>
            <a:headEnd/>
            <a:tailEnd/>
          </a:ln>
          <a:effectLst/>
        </p:spPr>
        <p:txBody>
          <a:bodyPr>
            <a:spAutoFit/>
          </a:bodyPr>
          <a:lstStyle/>
          <a:p>
            <a:r>
              <a:rPr lang="en-US" sz="1800"/>
              <a:t>Pros and Cons:</a:t>
            </a:r>
          </a:p>
          <a:p>
            <a:pPr lvl="1">
              <a:buFontTx/>
              <a:buChar char="•"/>
            </a:pPr>
            <a:r>
              <a:rPr lang="en-US" sz="1600"/>
              <a:t>  Dense: less space-efficient, but great for both equality and range search</a:t>
            </a:r>
          </a:p>
          <a:p>
            <a:pPr lvl="1">
              <a:buFontTx/>
              <a:buChar char="•"/>
            </a:pPr>
            <a:r>
              <a:rPr lang="en-US" sz="1600"/>
              <a:t>  Sparse: more space-efficient, but need sequential search within a page</a:t>
            </a:r>
          </a:p>
        </p:txBody>
      </p:sp>
      <p:sp>
        <p:nvSpPr>
          <p:cNvPr id="213127" name="Line 135"/>
          <p:cNvSpPr>
            <a:spLocks noChangeShapeType="1"/>
          </p:cNvSpPr>
          <p:nvPr/>
        </p:nvSpPr>
        <p:spPr bwMode="auto">
          <a:xfrm>
            <a:off x="6324600" y="3200400"/>
            <a:ext cx="76200" cy="457200"/>
          </a:xfrm>
          <a:prstGeom prst="line">
            <a:avLst/>
          </a:prstGeom>
          <a:noFill/>
          <a:ln w="9525">
            <a:solidFill>
              <a:schemeClr val="tx1"/>
            </a:solidFill>
            <a:round/>
            <a:headEnd/>
            <a:tailEnd type="triangle" w="med" len="med"/>
          </a:ln>
          <a:effectLst/>
        </p:spPr>
        <p:txBody>
          <a:bodyPr/>
          <a:lstStyle/>
          <a:p>
            <a:endParaRPr lang="en-US"/>
          </a:p>
        </p:txBody>
      </p:sp>
    </p:spTree>
    <p:extLst>
      <p:ext uri="{BB962C8B-B14F-4D97-AF65-F5344CB8AC3E}">
        <p14:creationId xmlns:p14="http://schemas.microsoft.com/office/powerpoint/2010/main" val="652920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40" name="Group 132"/>
          <p:cNvGrpSpPr>
            <a:grpSpLocks/>
          </p:cNvGrpSpPr>
          <p:nvPr/>
        </p:nvGrpSpPr>
        <p:grpSpPr bwMode="auto">
          <a:xfrm>
            <a:off x="242888" y="1150938"/>
            <a:ext cx="8636000" cy="2930525"/>
            <a:chOff x="153" y="821"/>
            <a:chExt cx="5440" cy="2147"/>
          </a:xfrm>
        </p:grpSpPr>
        <p:sp>
          <p:nvSpPr>
            <p:cNvPr id="17410" name="Rectangle 2"/>
            <p:cNvSpPr>
              <a:spLocks noChangeArrowheads="1"/>
            </p:cNvSpPr>
            <p:nvPr/>
          </p:nvSpPr>
          <p:spPr bwMode="auto">
            <a:xfrm>
              <a:off x="408" y="2632"/>
              <a:ext cx="1200" cy="288"/>
            </a:xfrm>
            <a:prstGeom prst="rect">
              <a:avLst/>
            </a:prstGeom>
            <a:noFill/>
            <a:ln w="12700">
              <a:noFill/>
              <a:miter lim="800000"/>
              <a:headEnd/>
              <a:tailEnd/>
            </a:ln>
            <a:effectLst/>
          </p:spPr>
          <p:txBody>
            <a:bodyPr wrap="none" anchor="ctr"/>
            <a:lstStyle/>
            <a:p>
              <a:endParaRPr lang="en-US"/>
            </a:p>
          </p:txBody>
        </p:sp>
        <p:sp>
          <p:nvSpPr>
            <p:cNvPr id="17411" name="Rectangle 3"/>
            <p:cNvSpPr>
              <a:spLocks noChangeArrowheads="1"/>
            </p:cNvSpPr>
            <p:nvPr/>
          </p:nvSpPr>
          <p:spPr bwMode="auto">
            <a:xfrm>
              <a:off x="1944" y="2632"/>
              <a:ext cx="1824" cy="288"/>
            </a:xfrm>
            <a:prstGeom prst="rect">
              <a:avLst/>
            </a:prstGeom>
            <a:noFill/>
            <a:ln w="12700">
              <a:noFill/>
              <a:miter lim="800000"/>
              <a:headEnd/>
              <a:tailEnd/>
            </a:ln>
            <a:effectLst/>
          </p:spPr>
          <p:txBody>
            <a:bodyPr wrap="none" anchor="ctr"/>
            <a:lstStyle/>
            <a:p>
              <a:endParaRPr lang="en-US"/>
            </a:p>
          </p:txBody>
        </p:sp>
        <p:sp>
          <p:nvSpPr>
            <p:cNvPr id="17412" name="Rectangle 4"/>
            <p:cNvSpPr>
              <a:spLocks noChangeArrowheads="1"/>
            </p:cNvSpPr>
            <p:nvPr/>
          </p:nvSpPr>
          <p:spPr bwMode="auto">
            <a:xfrm>
              <a:off x="408" y="2632"/>
              <a:ext cx="1200" cy="288"/>
            </a:xfrm>
            <a:prstGeom prst="rect">
              <a:avLst/>
            </a:prstGeom>
            <a:noFill/>
            <a:ln w="12700">
              <a:noFill/>
              <a:miter lim="800000"/>
              <a:headEnd/>
              <a:tailEnd/>
            </a:ln>
            <a:effectLst/>
          </p:spPr>
          <p:txBody>
            <a:bodyPr wrap="none" anchor="ctr"/>
            <a:lstStyle/>
            <a:p>
              <a:endParaRPr lang="en-US"/>
            </a:p>
          </p:txBody>
        </p:sp>
        <p:sp>
          <p:nvSpPr>
            <p:cNvPr id="17413" name="Rectangle 5"/>
            <p:cNvSpPr>
              <a:spLocks noChangeArrowheads="1"/>
            </p:cNvSpPr>
            <p:nvPr/>
          </p:nvSpPr>
          <p:spPr bwMode="auto">
            <a:xfrm>
              <a:off x="1944" y="2632"/>
              <a:ext cx="1824" cy="288"/>
            </a:xfrm>
            <a:prstGeom prst="rect">
              <a:avLst/>
            </a:prstGeom>
            <a:noFill/>
            <a:ln w="12700">
              <a:noFill/>
              <a:miter lim="800000"/>
              <a:headEnd/>
              <a:tailEnd/>
            </a:ln>
            <a:effectLst/>
          </p:spPr>
          <p:txBody>
            <a:bodyPr wrap="none" anchor="ctr"/>
            <a:lstStyle/>
            <a:p>
              <a:endParaRPr lang="en-US"/>
            </a:p>
          </p:txBody>
        </p:sp>
        <p:sp>
          <p:nvSpPr>
            <p:cNvPr id="17414" name="Freeform 6"/>
            <p:cNvSpPr>
              <a:spLocks/>
            </p:cNvSpPr>
            <p:nvPr/>
          </p:nvSpPr>
          <p:spPr bwMode="auto">
            <a:xfrm>
              <a:off x="153" y="2536"/>
              <a:ext cx="251" cy="207"/>
            </a:xfrm>
            <a:custGeom>
              <a:avLst/>
              <a:gdLst/>
              <a:ahLst/>
              <a:cxnLst>
                <a:cxn ang="0">
                  <a:pos x="0" y="206"/>
                </a:cxn>
                <a:cxn ang="0">
                  <a:pos x="0" y="0"/>
                </a:cxn>
                <a:cxn ang="0">
                  <a:pos x="250" y="0"/>
                </a:cxn>
                <a:cxn ang="0">
                  <a:pos x="250" y="206"/>
                </a:cxn>
                <a:cxn ang="0">
                  <a:pos x="0" y="206"/>
                </a:cxn>
              </a:cxnLst>
              <a:rect l="0" t="0" r="r" b="b"/>
              <a:pathLst>
                <a:path w="251" h="207">
                  <a:moveTo>
                    <a:pt x="0" y="206"/>
                  </a:moveTo>
                  <a:lnTo>
                    <a:pt x="0" y="0"/>
                  </a:lnTo>
                  <a:lnTo>
                    <a:pt x="250" y="0"/>
                  </a:lnTo>
                  <a:lnTo>
                    <a:pt x="250" y="206"/>
                  </a:lnTo>
                  <a:lnTo>
                    <a:pt x="0" y="206"/>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15" name="Freeform 7"/>
            <p:cNvSpPr>
              <a:spLocks/>
            </p:cNvSpPr>
            <p:nvPr/>
          </p:nvSpPr>
          <p:spPr bwMode="auto">
            <a:xfrm>
              <a:off x="486" y="2536"/>
              <a:ext cx="250" cy="207"/>
            </a:xfrm>
            <a:custGeom>
              <a:avLst/>
              <a:gdLst/>
              <a:ahLst/>
              <a:cxnLst>
                <a:cxn ang="0">
                  <a:pos x="0" y="206"/>
                </a:cxn>
                <a:cxn ang="0">
                  <a:pos x="0" y="0"/>
                </a:cxn>
                <a:cxn ang="0">
                  <a:pos x="249" y="0"/>
                </a:cxn>
                <a:cxn ang="0">
                  <a:pos x="249" y="206"/>
                </a:cxn>
                <a:cxn ang="0">
                  <a:pos x="0" y="206"/>
                </a:cxn>
              </a:cxnLst>
              <a:rect l="0" t="0" r="r" b="b"/>
              <a:pathLst>
                <a:path w="250" h="207">
                  <a:moveTo>
                    <a:pt x="0" y="206"/>
                  </a:moveTo>
                  <a:lnTo>
                    <a:pt x="0" y="0"/>
                  </a:lnTo>
                  <a:lnTo>
                    <a:pt x="249" y="0"/>
                  </a:lnTo>
                  <a:lnTo>
                    <a:pt x="249" y="206"/>
                  </a:lnTo>
                  <a:lnTo>
                    <a:pt x="0" y="206"/>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16" name="Freeform 8"/>
            <p:cNvSpPr>
              <a:spLocks/>
            </p:cNvSpPr>
            <p:nvPr/>
          </p:nvSpPr>
          <p:spPr bwMode="auto">
            <a:xfrm>
              <a:off x="818" y="2536"/>
              <a:ext cx="252" cy="207"/>
            </a:xfrm>
            <a:custGeom>
              <a:avLst/>
              <a:gdLst/>
              <a:ahLst/>
              <a:cxnLst>
                <a:cxn ang="0">
                  <a:pos x="0" y="206"/>
                </a:cxn>
                <a:cxn ang="0">
                  <a:pos x="0" y="0"/>
                </a:cxn>
                <a:cxn ang="0">
                  <a:pos x="251" y="0"/>
                </a:cxn>
                <a:cxn ang="0">
                  <a:pos x="251" y="206"/>
                </a:cxn>
                <a:cxn ang="0">
                  <a:pos x="0" y="206"/>
                </a:cxn>
              </a:cxnLst>
              <a:rect l="0" t="0" r="r" b="b"/>
              <a:pathLst>
                <a:path w="252" h="207">
                  <a:moveTo>
                    <a:pt x="0" y="206"/>
                  </a:moveTo>
                  <a:lnTo>
                    <a:pt x="0" y="0"/>
                  </a:lnTo>
                  <a:lnTo>
                    <a:pt x="251" y="0"/>
                  </a:lnTo>
                  <a:lnTo>
                    <a:pt x="251" y="206"/>
                  </a:lnTo>
                  <a:lnTo>
                    <a:pt x="0" y="206"/>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17" name="Freeform 9"/>
            <p:cNvSpPr>
              <a:spLocks/>
            </p:cNvSpPr>
            <p:nvPr/>
          </p:nvSpPr>
          <p:spPr bwMode="auto">
            <a:xfrm>
              <a:off x="1152" y="2536"/>
              <a:ext cx="250" cy="207"/>
            </a:xfrm>
            <a:custGeom>
              <a:avLst/>
              <a:gdLst/>
              <a:ahLst/>
              <a:cxnLst>
                <a:cxn ang="0">
                  <a:pos x="0" y="206"/>
                </a:cxn>
                <a:cxn ang="0">
                  <a:pos x="0" y="0"/>
                </a:cxn>
                <a:cxn ang="0">
                  <a:pos x="249" y="0"/>
                </a:cxn>
                <a:cxn ang="0">
                  <a:pos x="249" y="206"/>
                </a:cxn>
                <a:cxn ang="0">
                  <a:pos x="0" y="206"/>
                </a:cxn>
              </a:cxnLst>
              <a:rect l="0" t="0" r="r" b="b"/>
              <a:pathLst>
                <a:path w="250" h="207">
                  <a:moveTo>
                    <a:pt x="0" y="206"/>
                  </a:moveTo>
                  <a:lnTo>
                    <a:pt x="0" y="0"/>
                  </a:lnTo>
                  <a:lnTo>
                    <a:pt x="249" y="0"/>
                  </a:lnTo>
                  <a:lnTo>
                    <a:pt x="249" y="206"/>
                  </a:lnTo>
                  <a:lnTo>
                    <a:pt x="0" y="206"/>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18" name="Freeform 10"/>
            <p:cNvSpPr>
              <a:spLocks/>
            </p:cNvSpPr>
            <p:nvPr/>
          </p:nvSpPr>
          <p:spPr bwMode="auto">
            <a:xfrm>
              <a:off x="1485" y="2536"/>
              <a:ext cx="250" cy="207"/>
            </a:xfrm>
            <a:custGeom>
              <a:avLst/>
              <a:gdLst/>
              <a:ahLst/>
              <a:cxnLst>
                <a:cxn ang="0">
                  <a:pos x="0" y="206"/>
                </a:cxn>
                <a:cxn ang="0">
                  <a:pos x="0" y="0"/>
                </a:cxn>
                <a:cxn ang="0">
                  <a:pos x="249" y="0"/>
                </a:cxn>
                <a:cxn ang="0">
                  <a:pos x="249" y="206"/>
                </a:cxn>
                <a:cxn ang="0">
                  <a:pos x="0" y="206"/>
                </a:cxn>
              </a:cxnLst>
              <a:rect l="0" t="0" r="r" b="b"/>
              <a:pathLst>
                <a:path w="250" h="207">
                  <a:moveTo>
                    <a:pt x="0" y="206"/>
                  </a:moveTo>
                  <a:lnTo>
                    <a:pt x="0" y="0"/>
                  </a:lnTo>
                  <a:lnTo>
                    <a:pt x="249" y="0"/>
                  </a:lnTo>
                  <a:lnTo>
                    <a:pt x="249" y="206"/>
                  </a:lnTo>
                  <a:lnTo>
                    <a:pt x="0" y="206"/>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19" name="Freeform 11"/>
            <p:cNvSpPr>
              <a:spLocks/>
            </p:cNvSpPr>
            <p:nvPr/>
          </p:nvSpPr>
          <p:spPr bwMode="auto">
            <a:xfrm>
              <a:off x="1817" y="2536"/>
              <a:ext cx="251" cy="207"/>
            </a:xfrm>
            <a:custGeom>
              <a:avLst/>
              <a:gdLst/>
              <a:ahLst/>
              <a:cxnLst>
                <a:cxn ang="0">
                  <a:pos x="0" y="206"/>
                </a:cxn>
                <a:cxn ang="0">
                  <a:pos x="0" y="0"/>
                </a:cxn>
                <a:cxn ang="0">
                  <a:pos x="250" y="0"/>
                </a:cxn>
                <a:cxn ang="0">
                  <a:pos x="250" y="206"/>
                </a:cxn>
                <a:cxn ang="0">
                  <a:pos x="0" y="206"/>
                </a:cxn>
              </a:cxnLst>
              <a:rect l="0" t="0" r="r" b="b"/>
              <a:pathLst>
                <a:path w="251" h="207">
                  <a:moveTo>
                    <a:pt x="0" y="206"/>
                  </a:moveTo>
                  <a:lnTo>
                    <a:pt x="0" y="0"/>
                  </a:lnTo>
                  <a:lnTo>
                    <a:pt x="250" y="0"/>
                  </a:lnTo>
                  <a:lnTo>
                    <a:pt x="250" y="206"/>
                  </a:lnTo>
                  <a:lnTo>
                    <a:pt x="0" y="206"/>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20" name="Freeform 12"/>
            <p:cNvSpPr>
              <a:spLocks/>
            </p:cNvSpPr>
            <p:nvPr/>
          </p:nvSpPr>
          <p:spPr bwMode="auto">
            <a:xfrm>
              <a:off x="2150" y="2536"/>
              <a:ext cx="251" cy="207"/>
            </a:xfrm>
            <a:custGeom>
              <a:avLst/>
              <a:gdLst/>
              <a:ahLst/>
              <a:cxnLst>
                <a:cxn ang="0">
                  <a:pos x="0" y="206"/>
                </a:cxn>
                <a:cxn ang="0">
                  <a:pos x="0" y="0"/>
                </a:cxn>
                <a:cxn ang="0">
                  <a:pos x="250" y="0"/>
                </a:cxn>
                <a:cxn ang="0">
                  <a:pos x="250" y="206"/>
                </a:cxn>
                <a:cxn ang="0">
                  <a:pos x="0" y="206"/>
                </a:cxn>
              </a:cxnLst>
              <a:rect l="0" t="0" r="r" b="b"/>
              <a:pathLst>
                <a:path w="251" h="207">
                  <a:moveTo>
                    <a:pt x="0" y="206"/>
                  </a:moveTo>
                  <a:lnTo>
                    <a:pt x="0" y="0"/>
                  </a:lnTo>
                  <a:lnTo>
                    <a:pt x="250" y="0"/>
                  </a:lnTo>
                  <a:lnTo>
                    <a:pt x="250" y="206"/>
                  </a:lnTo>
                  <a:lnTo>
                    <a:pt x="0" y="206"/>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21" name="Freeform 13"/>
            <p:cNvSpPr>
              <a:spLocks/>
            </p:cNvSpPr>
            <p:nvPr/>
          </p:nvSpPr>
          <p:spPr bwMode="auto">
            <a:xfrm>
              <a:off x="632" y="1855"/>
              <a:ext cx="1086" cy="1"/>
            </a:xfrm>
            <a:custGeom>
              <a:avLst/>
              <a:gdLst/>
              <a:ahLst/>
              <a:cxnLst>
                <a:cxn ang="0">
                  <a:pos x="0" y="0"/>
                </a:cxn>
                <a:cxn ang="0">
                  <a:pos x="1085" y="0"/>
                </a:cxn>
                <a:cxn ang="0">
                  <a:pos x="0" y="0"/>
                </a:cxn>
              </a:cxnLst>
              <a:rect l="0" t="0" r="r" b="b"/>
              <a:pathLst>
                <a:path w="1086" h="1">
                  <a:moveTo>
                    <a:pt x="0" y="0"/>
                  </a:moveTo>
                  <a:lnTo>
                    <a:pt x="1085" y="0"/>
                  </a:lnTo>
                  <a:lnTo>
                    <a:pt x="0" y="0"/>
                  </a:lnTo>
                </a:path>
              </a:pathLst>
            </a:custGeom>
            <a:noFill/>
            <a:ln w="12700" cap="rnd" cmpd="sng">
              <a:solidFill>
                <a:schemeClr val="tx2"/>
              </a:solidFill>
              <a:prstDash val="solid"/>
              <a:round/>
              <a:headEnd type="none" w="med" len="med"/>
              <a:tailEnd type="none" w="med" len="med"/>
            </a:ln>
            <a:effectLst/>
          </p:spPr>
          <p:txBody>
            <a:bodyPr/>
            <a:lstStyle/>
            <a:p>
              <a:endParaRPr lang="en-US"/>
            </a:p>
          </p:txBody>
        </p:sp>
        <p:sp>
          <p:nvSpPr>
            <p:cNvPr id="17422" name="Freeform 14"/>
            <p:cNvSpPr>
              <a:spLocks/>
            </p:cNvSpPr>
            <p:nvPr/>
          </p:nvSpPr>
          <p:spPr bwMode="auto">
            <a:xfrm>
              <a:off x="632" y="1241"/>
              <a:ext cx="573" cy="615"/>
            </a:xfrm>
            <a:custGeom>
              <a:avLst/>
              <a:gdLst/>
              <a:ahLst/>
              <a:cxnLst>
                <a:cxn ang="0">
                  <a:pos x="0" y="614"/>
                </a:cxn>
                <a:cxn ang="0">
                  <a:pos x="572" y="0"/>
                </a:cxn>
                <a:cxn ang="0">
                  <a:pos x="0" y="614"/>
                </a:cxn>
              </a:cxnLst>
              <a:rect l="0" t="0" r="r" b="b"/>
              <a:pathLst>
                <a:path w="573" h="615">
                  <a:moveTo>
                    <a:pt x="0" y="614"/>
                  </a:moveTo>
                  <a:lnTo>
                    <a:pt x="572" y="0"/>
                  </a:lnTo>
                  <a:lnTo>
                    <a:pt x="0" y="614"/>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7423" name="Freeform 15"/>
            <p:cNvSpPr>
              <a:spLocks/>
            </p:cNvSpPr>
            <p:nvPr/>
          </p:nvSpPr>
          <p:spPr bwMode="auto">
            <a:xfrm>
              <a:off x="1204" y="1241"/>
              <a:ext cx="520" cy="615"/>
            </a:xfrm>
            <a:custGeom>
              <a:avLst/>
              <a:gdLst/>
              <a:ahLst/>
              <a:cxnLst>
                <a:cxn ang="0">
                  <a:pos x="0" y="0"/>
                </a:cxn>
                <a:cxn ang="0">
                  <a:pos x="519" y="614"/>
                </a:cxn>
                <a:cxn ang="0">
                  <a:pos x="0" y="0"/>
                </a:cxn>
              </a:cxnLst>
              <a:rect l="0" t="0" r="r" b="b"/>
              <a:pathLst>
                <a:path w="520" h="615">
                  <a:moveTo>
                    <a:pt x="0" y="0"/>
                  </a:moveTo>
                  <a:lnTo>
                    <a:pt x="519" y="614"/>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7424" name="Freeform 16"/>
            <p:cNvSpPr>
              <a:spLocks/>
            </p:cNvSpPr>
            <p:nvPr/>
          </p:nvSpPr>
          <p:spPr bwMode="auto">
            <a:xfrm>
              <a:off x="994" y="1187"/>
              <a:ext cx="211" cy="55"/>
            </a:xfrm>
            <a:custGeom>
              <a:avLst/>
              <a:gdLst/>
              <a:ahLst/>
              <a:cxnLst>
                <a:cxn ang="0">
                  <a:pos x="0" y="0"/>
                </a:cxn>
                <a:cxn ang="0">
                  <a:pos x="35" y="8"/>
                </a:cxn>
                <a:cxn ang="0">
                  <a:pos x="210" y="54"/>
                </a:cxn>
                <a:cxn ang="0">
                  <a:pos x="0" y="0"/>
                </a:cxn>
              </a:cxnLst>
              <a:rect l="0" t="0" r="r" b="b"/>
              <a:pathLst>
                <a:path w="211" h="55">
                  <a:moveTo>
                    <a:pt x="0" y="0"/>
                  </a:moveTo>
                  <a:lnTo>
                    <a:pt x="35" y="8"/>
                  </a:lnTo>
                  <a:lnTo>
                    <a:pt x="210" y="54"/>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7425" name="Freeform 17"/>
            <p:cNvSpPr>
              <a:spLocks/>
            </p:cNvSpPr>
            <p:nvPr/>
          </p:nvSpPr>
          <p:spPr bwMode="auto">
            <a:xfrm>
              <a:off x="1143" y="1211"/>
              <a:ext cx="62" cy="31"/>
            </a:xfrm>
            <a:custGeom>
              <a:avLst/>
              <a:gdLst/>
              <a:ahLst/>
              <a:cxnLst>
                <a:cxn ang="0">
                  <a:pos x="7" y="0"/>
                </a:cxn>
                <a:cxn ang="0">
                  <a:pos x="61" y="30"/>
                </a:cxn>
                <a:cxn ang="0">
                  <a:pos x="0" y="29"/>
                </a:cxn>
                <a:cxn ang="0">
                  <a:pos x="7" y="0"/>
                </a:cxn>
              </a:cxnLst>
              <a:rect l="0" t="0" r="r" b="b"/>
              <a:pathLst>
                <a:path w="62" h="31">
                  <a:moveTo>
                    <a:pt x="7" y="0"/>
                  </a:moveTo>
                  <a:lnTo>
                    <a:pt x="61" y="30"/>
                  </a:lnTo>
                  <a:lnTo>
                    <a:pt x="0" y="29"/>
                  </a:lnTo>
                  <a:lnTo>
                    <a:pt x="7"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7426" name="Freeform 18"/>
            <p:cNvSpPr>
              <a:spLocks/>
            </p:cNvSpPr>
            <p:nvPr/>
          </p:nvSpPr>
          <p:spPr bwMode="auto">
            <a:xfrm>
              <a:off x="369" y="2018"/>
              <a:ext cx="295" cy="204"/>
            </a:xfrm>
            <a:custGeom>
              <a:avLst/>
              <a:gdLst/>
              <a:ahLst/>
              <a:cxnLst>
                <a:cxn ang="0">
                  <a:pos x="0" y="0"/>
                </a:cxn>
                <a:cxn ang="0">
                  <a:pos x="294" y="0"/>
                </a:cxn>
                <a:cxn ang="0">
                  <a:pos x="294" y="203"/>
                </a:cxn>
                <a:cxn ang="0">
                  <a:pos x="0" y="203"/>
                </a:cxn>
                <a:cxn ang="0">
                  <a:pos x="0" y="0"/>
                </a:cxn>
              </a:cxnLst>
              <a:rect l="0" t="0" r="r" b="b"/>
              <a:pathLst>
                <a:path w="295" h="204">
                  <a:moveTo>
                    <a:pt x="0" y="0"/>
                  </a:moveTo>
                  <a:lnTo>
                    <a:pt x="294" y="0"/>
                  </a:lnTo>
                  <a:lnTo>
                    <a:pt x="294" y="203"/>
                  </a:lnTo>
                  <a:lnTo>
                    <a:pt x="0" y="203"/>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27" name="Freeform 19"/>
            <p:cNvSpPr>
              <a:spLocks/>
            </p:cNvSpPr>
            <p:nvPr/>
          </p:nvSpPr>
          <p:spPr bwMode="auto">
            <a:xfrm>
              <a:off x="663" y="2093"/>
              <a:ext cx="47" cy="24"/>
            </a:xfrm>
            <a:custGeom>
              <a:avLst/>
              <a:gdLst/>
              <a:ahLst/>
              <a:cxnLst>
                <a:cxn ang="0">
                  <a:pos x="46" y="23"/>
                </a:cxn>
                <a:cxn ang="0">
                  <a:pos x="0" y="12"/>
                </a:cxn>
                <a:cxn ang="0">
                  <a:pos x="46" y="0"/>
                </a:cxn>
              </a:cxnLst>
              <a:rect l="0" t="0" r="r" b="b"/>
              <a:pathLst>
                <a:path w="47" h="24">
                  <a:moveTo>
                    <a:pt x="46" y="23"/>
                  </a:moveTo>
                  <a:lnTo>
                    <a:pt x="0" y="12"/>
                  </a:lnTo>
                  <a:lnTo>
                    <a:pt x="46"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28" name="Freeform 20"/>
            <p:cNvSpPr>
              <a:spLocks/>
            </p:cNvSpPr>
            <p:nvPr/>
          </p:nvSpPr>
          <p:spPr bwMode="auto">
            <a:xfrm>
              <a:off x="663" y="2105"/>
              <a:ext cx="177" cy="1"/>
            </a:xfrm>
            <a:custGeom>
              <a:avLst/>
              <a:gdLst/>
              <a:ahLst/>
              <a:cxnLst>
                <a:cxn ang="0">
                  <a:pos x="0" y="0"/>
                </a:cxn>
                <a:cxn ang="0">
                  <a:pos x="176" y="0"/>
                </a:cxn>
                <a:cxn ang="0">
                  <a:pos x="0" y="0"/>
                </a:cxn>
              </a:cxnLst>
              <a:rect l="0" t="0" r="r" b="b"/>
              <a:pathLst>
                <a:path w="177" h="1">
                  <a:moveTo>
                    <a:pt x="0" y="0"/>
                  </a:moveTo>
                  <a:lnTo>
                    <a:pt x="176" y="0"/>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29" name="Freeform 21"/>
            <p:cNvSpPr>
              <a:spLocks/>
            </p:cNvSpPr>
            <p:nvPr/>
          </p:nvSpPr>
          <p:spPr bwMode="auto">
            <a:xfrm>
              <a:off x="792" y="2093"/>
              <a:ext cx="48" cy="24"/>
            </a:xfrm>
            <a:custGeom>
              <a:avLst/>
              <a:gdLst/>
              <a:ahLst/>
              <a:cxnLst>
                <a:cxn ang="0">
                  <a:pos x="0" y="0"/>
                </a:cxn>
                <a:cxn ang="0">
                  <a:pos x="47" y="12"/>
                </a:cxn>
                <a:cxn ang="0">
                  <a:pos x="0" y="23"/>
                </a:cxn>
              </a:cxnLst>
              <a:rect l="0" t="0" r="r" b="b"/>
              <a:pathLst>
                <a:path w="48" h="24">
                  <a:moveTo>
                    <a:pt x="0" y="0"/>
                  </a:moveTo>
                  <a:lnTo>
                    <a:pt x="47" y="12"/>
                  </a:lnTo>
                  <a:lnTo>
                    <a:pt x="0" y="23"/>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30" name="Freeform 22"/>
            <p:cNvSpPr>
              <a:spLocks/>
            </p:cNvSpPr>
            <p:nvPr/>
          </p:nvSpPr>
          <p:spPr bwMode="auto">
            <a:xfrm>
              <a:off x="839" y="2018"/>
              <a:ext cx="295" cy="204"/>
            </a:xfrm>
            <a:custGeom>
              <a:avLst/>
              <a:gdLst/>
              <a:ahLst/>
              <a:cxnLst>
                <a:cxn ang="0">
                  <a:pos x="0" y="0"/>
                </a:cxn>
                <a:cxn ang="0">
                  <a:pos x="294" y="0"/>
                </a:cxn>
                <a:cxn ang="0">
                  <a:pos x="294" y="203"/>
                </a:cxn>
                <a:cxn ang="0">
                  <a:pos x="0" y="203"/>
                </a:cxn>
                <a:cxn ang="0">
                  <a:pos x="0" y="0"/>
                </a:cxn>
              </a:cxnLst>
              <a:rect l="0" t="0" r="r" b="b"/>
              <a:pathLst>
                <a:path w="295" h="204">
                  <a:moveTo>
                    <a:pt x="0" y="0"/>
                  </a:moveTo>
                  <a:lnTo>
                    <a:pt x="294" y="0"/>
                  </a:lnTo>
                  <a:lnTo>
                    <a:pt x="294" y="203"/>
                  </a:lnTo>
                  <a:lnTo>
                    <a:pt x="0" y="203"/>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31" name="Freeform 23"/>
            <p:cNvSpPr>
              <a:spLocks/>
            </p:cNvSpPr>
            <p:nvPr/>
          </p:nvSpPr>
          <p:spPr bwMode="auto">
            <a:xfrm>
              <a:off x="1133" y="2093"/>
              <a:ext cx="48" cy="24"/>
            </a:xfrm>
            <a:custGeom>
              <a:avLst/>
              <a:gdLst/>
              <a:ahLst/>
              <a:cxnLst>
                <a:cxn ang="0">
                  <a:pos x="47" y="23"/>
                </a:cxn>
                <a:cxn ang="0">
                  <a:pos x="0" y="12"/>
                </a:cxn>
                <a:cxn ang="0">
                  <a:pos x="47" y="0"/>
                </a:cxn>
              </a:cxnLst>
              <a:rect l="0" t="0" r="r" b="b"/>
              <a:pathLst>
                <a:path w="48" h="24">
                  <a:moveTo>
                    <a:pt x="47" y="23"/>
                  </a:moveTo>
                  <a:lnTo>
                    <a:pt x="0" y="12"/>
                  </a:lnTo>
                  <a:lnTo>
                    <a:pt x="47"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32" name="Freeform 24"/>
            <p:cNvSpPr>
              <a:spLocks/>
            </p:cNvSpPr>
            <p:nvPr/>
          </p:nvSpPr>
          <p:spPr bwMode="auto">
            <a:xfrm>
              <a:off x="1133" y="2105"/>
              <a:ext cx="147" cy="1"/>
            </a:xfrm>
            <a:custGeom>
              <a:avLst/>
              <a:gdLst/>
              <a:ahLst/>
              <a:cxnLst>
                <a:cxn ang="0">
                  <a:pos x="0" y="0"/>
                </a:cxn>
                <a:cxn ang="0">
                  <a:pos x="146" y="0"/>
                </a:cxn>
                <a:cxn ang="0">
                  <a:pos x="0" y="0"/>
                </a:cxn>
              </a:cxnLst>
              <a:rect l="0" t="0" r="r" b="b"/>
              <a:pathLst>
                <a:path w="147" h="1">
                  <a:moveTo>
                    <a:pt x="0" y="0"/>
                  </a:moveTo>
                  <a:lnTo>
                    <a:pt x="146" y="0"/>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33" name="Freeform 25"/>
            <p:cNvSpPr>
              <a:spLocks/>
            </p:cNvSpPr>
            <p:nvPr/>
          </p:nvSpPr>
          <p:spPr bwMode="auto">
            <a:xfrm>
              <a:off x="1232" y="2093"/>
              <a:ext cx="48" cy="24"/>
            </a:xfrm>
            <a:custGeom>
              <a:avLst/>
              <a:gdLst/>
              <a:ahLst/>
              <a:cxnLst>
                <a:cxn ang="0">
                  <a:pos x="0" y="0"/>
                </a:cxn>
                <a:cxn ang="0">
                  <a:pos x="47" y="12"/>
                </a:cxn>
                <a:cxn ang="0">
                  <a:pos x="0" y="23"/>
                </a:cxn>
              </a:cxnLst>
              <a:rect l="0" t="0" r="r" b="b"/>
              <a:pathLst>
                <a:path w="48" h="24">
                  <a:moveTo>
                    <a:pt x="0" y="0"/>
                  </a:moveTo>
                  <a:lnTo>
                    <a:pt x="47" y="12"/>
                  </a:lnTo>
                  <a:lnTo>
                    <a:pt x="0" y="23"/>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34" name="Freeform 26"/>
            <p:cNvSpPr>
              <a:spLocks/>
            </p:cNvSpPr>
            <p:nvPr/>
          </p:nvSpPr>
          <p:spPr bwMode="auto">
            <a:xfrm>
              <a:off x="574" y="1843"/>
              <a:ext cx="119" cy="176"/>
            </a:xfrm>
            <a:custGeom>
              <a:avLst/>
              <a:gdLst/>
              <a:ahLst/>
              <a:cxnLst>
                <a:cxn ang="0">
                  <a:pos x="118" y="0"/>
                </a:cxn>
                <a:cxn ang="0">
                  <a:pos x="0" y="175"/>
                </a:cxn>
                <a:cxn ang="0">
                  <a:pos x="118" y="0"/>
                </a:cxn>
              </a:cxnLst>
              <a:rect l="0" t="0" r="r" b="b"/>
              <a:pathLst>
                <a:path w="119" h="176">
                  <a:moveTo>
                    <a:pt x="118" y="0"/>
                  </a:moveTo>
                  <a:lnTo>
                    <a:pt x="0" y="175"/>
                  </a:lnTo>
                  <a:lnTo>
                    <a:pt x="118"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35" name="Freeform 27"/>
            <p:cNvSpPr>
              <a:spLocks/>
            </p:cNvSpPr>
            <p:nvPr/>
          </p:nvSpPr>
          <p:spPr bwMode="auto">
            <a:xfrm>
              <a:off x="574" y="1972"/>
              <a:ext cx="38" cy="47"/>
            </a:xfrm>
            <a:custGeom>
              <a:avLst/>
              <a:gdLst/>
              <a:ahLst/>
              <a:cxnLst>
                <a:cxn ang="0">
                  <a:pos x="37" y="14"/>
                </a:cxn>
                <a:cxn ang="0">
                  <a:pos x="0" y="46"/>
                </a:cxn>
                <a:cxn ang="0">
                  <a:pos x="16" y="0"/>
                </a:cxn>
              </a:cxnLst>
              <a:rect l="0" t="0" r="r" b="b"/>
              <a:pathLst>
                <a:path w="38" h="47">
                  <a:moveTo>
                    <a:pt x="37" y="14"/>
                  </a:moveTo>
                  <a:lnTo>
                    <a:pt x="0" y="46"/>
                  </a:lnTo>
                  <a:lnTo>
                    <a:pt x="16"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36" name="Freeform 28"/>
            <p:cNvSpPr>
              <a:spLocks/>
            </p:cNvSpPr>
            <p:nvPr/>
          </p:nvSpPr>
          <p:spPr bwMode="auto">
            <a:xfrm>
              <a:off x="985" y="1843"/>
              <a:ext cx="1" cy="176"/>
            </a:xfrm>
            <a:custGeom>
              <a:avLst/>
              <a:gdLst/>
              <a:ahLst/>
              <a:cxnLst>
                <a:cxn ang="0">
                  <a:pos x="0" y="0"/>
                </a:cxn>
                <a:cxn ang="0">
                  <a:pos x="0" y="175"/>
                </a:cxn>
                <a:cxn ang="0">
                  <a:pos x="0" y="0"/>
                </a:cxn>
              </a:cxnLst>
              <a:rect l="0" t="0" r="r" b="b"/>
              <a:pathLst>
                <a:path w="1" h="176">
                  <a:moveTo>
                    <a:pt x="0" y="0"/>
                  </a:moveTo>
                  <a:lnTo>
                    <a:pt x="0" y="175"/>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37" name="Freeform 29"/>
            <p:cNvSpPr>
              <a:spLocks/>
            </p:cNvSpPr>
            <p:nvPr/>
          </p:nvSpPr>
          <p:spPr bwMode="auto">
            <a:xfrm>
              <a:off x="974" y="1971"/>
              <a:ext cx="24" cy="48"/>
            </a:xfrm>
            <a:custGeom>
              <a:avLst/>
              <a:gdLst/>
              <a:ahLst/>
              <a:cxnLst>
                <a:cxn ang="0">
                  <a:pos x="23" y="0"/>
                </a:cxn>
                <a:cxn ang="0">
                  <a:pos x="11" y="47"/>
                </a:cxn>
                <a:cxn ang="0">
                  <a:pos x="0" y="0"/>
                </a:cxn>
              </a:cxnLst>
              <a:rect l="0" t="0" r="r" b="b"/>
              <a:pathLst>
                <a:path w="24" h="48">
                  <a:moveTo>
                    <a:pt x="23" y="0"/>
                  </a:moveTo>
                  <a:lnTo>
                    <a:pt x="11" y="47"/>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38" name="Freeform 30"/>
            <p:cNvSpPr>
              <a:spLocks/>
            </p:cNvSpPr>
            <p:nvPr/>
          </p:nvSpPr>
          <p:spPr bwMode="auto">
            <a:xfrm>
              <a:off x="1632" y="2018"/>
              <a:ext cx="294" cy="204"/>
            </a:xfrm>
            <a:custGeom>
              <a:avLst/>
              <a:gdLst/>
              <a:ahLst/>
              <a:cxnLst>
                <a:cxn ang="0">
                  <a:pos x="0" y="0"/>
                </a:cxn>
                <a:cxn ang="0">
                  <a:pos x="293" y="0"/>
                </a:cxn>
                <a:cxn ang="0">
                  <a:pos x="293" y="203"/>
                </a:cxn>
                <a:cxn ang="0">
                  <a:pos x="0" y="203"/>
                </a:cxn>
                <a:cxn ang="0">
                  <a:pos x="0" y="0"/>
                </a:cxn>
              </a:cxnLst>
              <a:rect l="0" t="0" r="r" b="b"/>
              <a:pathLst>
                <a:path w="294" h="204">
                  <a:moveTo>
                    <a:pt x="0" y="0"/>
                  </a:moveTo>
                  <a:lnTo>
                    <a:pt x="293" y="0"/>
                  </a:lnTo>
                  <a:lnTo>
                    <a:pt x="293" y="203"/>
                  </a:lnTo>
                  <a:lnTo>
                    <a:pt x="0" y="203"/>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39" name="Freeform 31"/>
            <p:cNvSpPr>
              <a:spLocks/>
            </p:cNvSpPr>
            <p:nvPr/>
          </p:nvSpPr>
          <p:spPr bwMode="auto">
            <a:xfrm>
              <a:off x="1486" y="2093"/>
              <a:ext cx="47" cy="24"/>
            </a:xfrm>
            <a:custGeom>
              <a:avLst/>
              <a:gdLst/>
              <a:ahLst/>
              <a:cxnLst>
                <a:cxn ang="0">
                  <a:pos x="46" y="23"/>
                </a:cxn>
                <a:cxn ang="0">
                  <a:pos x="0" y="12"/>
                </a:cxn>
                <a:cxn ang="0">
                  <a:pos x="46" y="0"/>
                </a:cxn>
              </a:cxnLst>
              <a:rect l="0" t="0" r="r" b="b"/>
              <a:pathLst>
                <a:path w="47" h="24">
                  <a:moveTo>
                    <a:pt x="46" y="23"/>
                  </a:moveTo>
                  <a:lnTo>
                    <a:pt x="0" y="12"/>
                  </a:lnTo>
                  <a:lnTo>
                    <a:pt x="46"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40" name="Freeform 32"/>
            <p:cNvSpPr>
              <a:spLocks/>
            </p:cNvSpPr>
            <p:nvPr/>
          </p:nvSpPr>
          <p:spPr bwMode="auto">
            <a:xfrm>
              <a:off x="1486" y="2105"/>
              <a:ext cx="147" cy="1"/>
            </a:xfrm>
            <a:custGeom>
              <a:avLst/>
              <a:gdLst/>
              <a:ahLst/>
              <a:cxnLst>
                <a:cxn ang="0">
                  <a:pos x="0" y="0"/>
                </a:cxn>
                <a:cxn ang="0">
                  <a:pos x="146" y="0"/>
                </a:cxn>
                <a:cxn ang="0">
                  <a:pos x="0" y="0"/>
                </a:cxn>
              </a:cxnLst>
              <a:rect l="0" t="0" r="r" b="b"/>
              <a:pathLst>
                <a:path w="147" h="1">
                  <a:moveTo>
                    <a:pt x="0" y="0"/>
                  </a:moveTo>
                  <a:lnTo>
                    <a:pt x="146" y="0"/>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41" name="Freeform 33"/>
            <p:cNvSpPr>
              <a:spLocks/>
            </p:cNvSpPr>
            <p:nvPr/>
          </p:nvSpPr>
          <p:spPr bwMode="auto">
            <a:xfrm>
              <a:off x="1585" y="2093"/>
              <a:ext cx="48" cy="24"/>
            </a:xfrm>
            <a:custGeom>
              <a:avLst/>
              <a:gdLst/>
              <a:ahLst/>
              <a:cxnLst>
                <a:cxn ang="0">
                  <a:pos x="0" y="0"/>
                </a:cxn>
                <a:cxn ang="0">
                  <a:pos x="47" y="12"/>
                </a:cxn>
                <a:cxn ang="0">
                  <a:pos x="0" y="23"/>
                </a:cxn>
              </a:cxnLst>
              <a:rect l="0" t="0" r="r" b="b"/>
              <a:pathLst>
                <a:path w="48" h="24">
                  <a:moveTo>
                    <a:pt x="0" y="0"/>
                  </a:moveTo>
                  <a:lnTo>
                    <a:pt x="47" y="12"/>
                  </a:lnTo>
                  <a:lnTo>
                    <a:pt x="0" y="23"/>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42" name="Freeform 34"/>
            <p:cNvSpPr>
              <a:spLocks/>
            </p:cNvSpPr>
            <p:nvPr/>
          </p:nvSpPr>
          <p:spPr bwMode="auto">
            <a:xfrm>
              <a:off x="1661" y="1843"/>
              <a:ext cx="119" cy="176"/>
            </a:xfrm>
            <a:custGeom>
              <a:avLst/>
              <a:gdLst/>
              <a:ahLst/>
              <a:cxnLst>
                <a:cxn ang="0">
                  <a:pos x="0" y="0"/>
                </a:cxn>
                <a:cxn ang="0">
                  <a:pos x="118" y="175"/>
                </a:cxn>
                <a:cxn ang="0">
                  <a:pos x="0" y="0"/>
                </a:cxn>
              </a:cxnLst>
              <a:rect l="0" t="0" r="r" b="b"/>
              <a:pathLst>
                <a:path w="119" h="176">
                  <a:moveTo>
                    <a:pt x="0" y="0"/>
                  </a:moveTo>
                  <a:lnTo>
                    <a:pt x="118" y="175"/>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43" name="Freeform 35"/>
            <p:cNvSpPr>
              <a:spLocks/>
            </p:cNvSpPr>
            <p:nvPr/>
          </p:nvSpPr>
          <p:spPr bwMode="auto">
            <a:xfrm>
              <a:off x="1743" y="1972"/>
              <a:ext cx="37" cy="47"/>
            </a:xfrm>
            <a:custGeom>
              <a:avLst/>
              <a:gdLst/>
              <a:ahLst/>
              <a:cxnLst>
                <a:cxn ang="0">
                  <a:pos x="20" y="0"/>
                </a:cxn>
                <a:cxn ang="0">
                  <a:pos x="36" y="46"/>
                </a:cxn>
                <a:cxn ang="0">
                  <a:pos x="0" y="14"/>
                </a:cxn>
              </a:cxnLst>
              <a:rect l="0" t="0" r="r" b="b"/>
              <a:pathLst>
                <a:path w="37" h="47">
                  <a:moveTo>
                    <a:pt x="20" y="0"/>
                  </a:moveTo>
                  <a:lnTo>
                    <a:pt x="36" y="46"/>
                  </a:lnTo>
                  <a:lnTo>
                    <a:pt x="0" y="14"/>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44" name="Freeform 36"/>
            <p:cNvSpPr>
              <a:spLocks/>
            </p:cNvSpPr>
            <p:nvPr/>
          </p:nvSpPr>
          <p:spPr bwMode="auto">
            <a:xfrm>
              <a:off x="163" y="2221"/>
              <a:ext cx="236" cy="321"/>
            </a:xfrm>
            <a:custGeom>
              <a:avLst/>
              <a:gdLst/>
              <a:ahLst/>
              <a:cxnLst>
                <a:cxn ang="0">
                  <a:pos x="235" y="0"/>
                </a:cxn>
                <a:cxn ang="0">
                  <a:pos x="0" y="320"/>
                </a:cxn>
                <a:cxn ang="0">
                  <a:pos x="235" y="0"/>
                </a:cxn>
              </a:cxnLst>
              <a:rect l="0" t="0" r="r" b="b"/>
              <a:pathLst>
                <a:path w="236" h="321">
                  <a:moveTo>
                    <a:pt x="235" y="0"/>
                  </a:moveTo>
                  <a:lnTo>
                    <a:pt x="0" y="320"/>
                  </a:lnTo>
                  <a:lnTo>
                    <a:pt x="235"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45" name="Freeform 37"/>
            <p:cNvSpPr>
              <a:spLocks/>
            </p:cNvSpPr>
            <p:nvPr/>
          </p:nvSpPr>
          <p:spPr bwMode="auto">
            <a:xfrm>
              <a:off x="163" y="2497"/>
              <a:ext cx="38" cy="45"/>
            </a:xfrm>
            <a:custGeom>
              <a:avLst/>
              <a:gdLst/>
              <a:ahLst/>
              <a:cxnLst>
                <a:cxn ang="0">
                  <a:pos x="37" y="14"/>
                </a:cxn>
                <a:cxn ang="0">
                  <a:pos x="0" y="44"/>
                </a:cxn>
                <a:cxn ang="0">
                  <a:pos x="18" y="0"/>
                </a:cxn>
              </a:cxnLst>
              <a:rect l="0" t="0" r="r" b="b"/>
              <a:pathLst>
                <a:path w="38" h="45">
                  <a:moveTo>
                    <a:pt x="37" y="14"/>
                  </a:moveTo>
                  <a:lnTo>
                    <a:pt x="0" y="44"/>
                  </a:lnTo>
                  <a:lnTo>
                    <a:pt x="18"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46" name="Freeform 38"/>
            <p:cNvSpPr>
              <a:spLocks/>
            </p:cNvSpPr>
            <p:nvPr/>
          </p:nvSpPr>
          <p:spPr bwMode="auto">
            <a:xfrm>
              <a:off x="252" y="2221"/>
              <a:ext cx="177" cy="321"/>
            </a:xfrm>
            <a:custGeom>
              <a:avLst/>
              <a:gdLst/>
              <a:ahLst/>
              <a:cxnLst>
                <a:cxn ang="0">
                  <a:pos x="176" y="0"/>
                </a:cxn>
                <a:cxn ang="0">
                  <a:pos x="0" y="320"/>
                </a:cxn>
                <a:cxn ang="0">
                  <a:pos x="176" y="0"/>
                </a:cxn>
              </a:cxnLst>
              <a:rect l="0" t="0" r="r" b="b"/>
              <a:pathLst>
                <a:path w="177" h="321">
                  <a:moveTo>
                    <a:pt x="176" y="0"/>
                  </a:moveTo>
                  <a:lnTo>
                    <a:pt x="0" y="320"/>
                  </a:lnTo>
                  <a:lnTo>
                    <a:pt x="176"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47" name="Freeform 39"/>
            <p:cNvSpPr>
              <a:spLocks/>
            </p:cNvSpPr>
            <p:nvPr/>
          </p:nvSpPr>
          <p:spPr bwMode="auto">
            <a:xfrm>
              <a:off x="252" y="2495"/>
              <a:ext cx="33" cy="47"/>
            </a:xfrm>
            <a:custGeom>
              <a:avLst/>
              <a:gdLst/>
              <a:ahLst/>
              <a:cxnLst>
                <a:cxn ang="0">
                  <a:pos x="32" y="10"/>
                </a:cxn>
                <a:cxn ang="0">
                  <a:pos x="0" y="46"/>
                </a:cxn>
                <a:cxn ang="0">
                  <a:pos x="12" y="0"/>
                </a:cxn>
              </a:cxnLst>
              <a:rect l="0" t="0" r="r" b="b"/>
              <a:pathLst>
                <a:path w="33" h="47">
                  <a:moveTo>
                    <a:pt x="32" y="10"/>
                  </a:moveTo>
                  <a:lnTo>
                    <a:pt x="0" y="46"/>
                  </a:lnTo>
                  <a:lnTo>
                    <a:pt x="12"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48" name="Freeform 40"/>
            <p:cNvSpPr>
              <a:spLocks/>
            </p:cNvSpPr>
            <p:nvPr/>
          </p:nvSpPr>
          <p:spPr bwMode="auto">
            <a:xfrm>
              <a:off x="339" y="2221"/>
              <a:ext cx="119" cy="321"/>
            </a:xfrm>
            <a:custGeom>
              <a:avLst/>
              <a:gdLst/>
              <a:ahLst/>
              <a:cxnLst>
                <a:cxn ang="0">
                  <a:pos x="118" y="0"/>
                </a:cxn>
                <a:cxn ang="0">
                  <a:pos x="0" y="320"/>
                </a:cxn>
                <a:cxn ang="0">
                  <a:pos x="118" y="0"/>
                </a:cxn>
              </a:cxnLst>
              <a:rect l="0" t="0" r="r" b="b"/>
              <a:pathLst>
                <a:path w="119" h="321">
                  <a:moveTo>
                    <a:pt x="118" y="0"/>
                  </a:moveTo>
                  <a:lnTo>
                    <a:pt x="0" y="320"/>
                  </a:lnTo>
                  <a:lnTo>
                    <a:pt x="118"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49" name="Freeform 41"/>
            <p:cNvSpPr>
              <a:spLocks/>
            </p:cNvSpPr>
            <p:nvPr/>
          </p:nvSpPr>
          <p:spPr bwMode="auto">
            <a:xfrm>
              <a:off x="339" y="2494"/>
              <a:ext cx="29" cy="48"/>
            </a:xfrm>
            <a:custGeom>
              <a:avLst/>
              <a:gdLst/>
              <a:ahLst/>
              <a:cxnLst>
                <a:cxn ang="0">
                  <a:pos x="28" y="7"/>
                </a:cxn>
                <a:cxn ang="0">
                  <a:pos x="0" y="47"/>
                </a:cxn>
                <a:cxn ang="0">
                  <a:pos x="5" y="0"/>
                </a:cxn>
              </a:cxnLst>
              <a:rect l="0" t="0" r="r" b="b"/>
              <a:pathLst>
                <a:path w="29" h="48">
                  <a:moveTo>
                    <a:pt x="28" y="7"/>
                  </a:moveTo>
                  <a:lnTo>
                    <a:pt x="0" y="47"/>
                  </a:lnTo>
                  <a:lnTo>
                    <a:pt x="5"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50" name="Freeform 42"/>
            <p:cNvSpPr>
              <a:spLocks/>
            </p:cNvSpPr>
            <p:nvPr/>
          </p:nvSpPr>
          <p:spPr bwMode="auto">
            <a:xfrm>
              <a:off x="487" y="2221"/>
              <a:ext cx="30" cy="321"/>
            </a:xfrm>
            <a:custGeom>
              <a:avLst/>
              <a:gdLst/>
              <a:ahLst/>
              <a:cxnLst>
                <a:cxn ang="0">
                  <a:pos x="0" y="0"/>
                </a:cxn>
                <a:cxn ang="0">
                  <a:pos x="29" y="320"/>
                </a:cxn>
                <a:cxn ang="0">
                  <a:pos x="0" y="0"/>
                </a:cxn>
              </a:cxnLst>
              <a:rect l="0" t="0" r="r" b="b"/>
              <a:pathLst>
                <a:path w="30" h="321">
                  <a:moveTo>
                    <a:pt x="0" y="0"/>
                  </a:moveTo>
                  <a:lnTo>
                    <a:pt x="29" y="320"/>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51" name="Freeform 43"/>
            <p:cNvSpPr>
              <a:spLocks/>
            </p:cNvSpPr>
            <p:nvPr/>
          </p:nvSpPr>
          <p:spPr bwMode="auto">
            <a:xfrm>
              <a:off x="500" y="2494"/>
              <a:ext cx="24" cy="48"/>
            </a:xfrm>
            <a:custGeom>
              <a:avLst/>
              <a:gdLst/>
              <a:ahLst/>
              <a:cxnLst>
                <a:cxn ang="0">
                  <a:pos x="23" y="0"/>
                </a:cxn>
                <a:cxn ang="0">
                  <a:pos x="16" y="47"/>
                </a:cxn>
                <a:cxn ang="0">
                  <a:pos x="0" y="2"/>
                </a:cxn>
              </a:cxnLst>
              <a:rect l="0" t="0" r="r" b="b"/>
              <a:pathLst>
                <a:path w="24" h="48">
                  <a:moveTo>
                    <a:pt x="23" y="0"/>
                  </a:moveTo>
                  <a:lnTo>
                    <a:pt x="16" y="47"/>
                  </a:lnTo>
                  <a:lnTo>
                    <a:pt x="0" y="2"/>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52" name="Freeform 44"/>
            <p:cNvSpPr>
              <a:spLocks/>
            </p:cNvSpPr>
            <p:nvPr/>
          </p:nvSpPr>
          <p:spPr bwMode="auto">
            <a:xfrm>
              <a:off x="869" y="2221"/>
              <a:ext cx="1" cy="321"/>
            </a:xfrm>
            <a:custGeom>
              <a:avLst/>
              <a:gdLst/>
              <a:ahLst/>
              <a:cxnLst>
                <a:cxn ang="0">
                  <a:pos x="0" y="0"/>
                </a:cxn>
                <a:cxn ang="0">
                  <a:pos x="0" y="320"/>
                </a:cxn>
                <a:cxn ang="0">
                  <a:pos x="0" y="0"/>
                </a:cxn>
              </a:cxnLst>
              <a:rect l="0" t="0" r="r" b="b"/>
              <a:pathLst>
                <a:path w="1" h="321">
                  <a:moveTo>
                    <a:pt x="0" y="0"/>
                  </a:moveTo>
                  <a:lnTo>
                    <a:pt x="0" y="320"/>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53" name="Freeform 45"/>
            <p:cNvSpPr>
              <a:spLocks/>
            </p:cNvSpPr>
            <p:nvPr/>
          </p:nvSpPr>
          <p:spPr bwMode="auto">
            <a:xfrm>
              <a:off x="857" y="2495"/>
              <a:ext cx="24" cy="47"/>
            </a:xfrm>
            <a:custGeom>
              <a:avLst/>
              <a:gdLst/>
              <a:ahLst/>
              <a:cxnLst>
                <a:cxn ang="0">
                  <a:pos x="23" y="0"/>
                </a:cxn>
                <a:cxn ang="0">
                  <a:pos x="12" y="46"/>
                </a:cxn>
                <a:cxn ang="0">
                  <a:pos x="0" y="0"/>
                </a:cxn>
              </a:cxnLst>
              <a:rect l="0" t="0" r="r" b="b"/>
              <a:pathLst>
                <a:path w="24" h="47">
                  <a:moveTo>
                    <a:pt x="23" y="0"/>
                  </a:moveTo>
                  <a:lnTo>
                    <a:pt x="12" y="46"/>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54" name="Freeform 46"/>
            <p:cNvSpPr>
              <a:spLocks/>
            </p:cNvSpPr>
            <p:nvPr/>
          </p:nvSpPr>
          <p:spPr bwMode="auto">
            <a:xfrm>
              <a:off x="897" y="2221"/>
              <a:ext cx="31" cy="321"/>
            </a:xfrm>
            <a:custGeom>
              <a:avLst/>
              <a:gdLst/>
              <a:ahLst/>
              <a:cxnLst>
                <a:cxn ang="0">
                  <a:pos x="0" y="0"/>
                </a:cxn>
                <a:cxn ang="0">
                  <a:pos x="30" y="320"/>
                </a:cxn>
                <a:cxn ang="0">
                  <a:pos x="0" y="0"/>
                </a:cxn>
              </a:cxnLst>
              <a:rect l="0" t="0" r="r" b="b"/>
              <a:pathLst>
                <a:path w="31" h="321">
                  <a:moveTo>
                    <a:pt x="0" y="0"/>
                  </a:moveTo>
                  <a:lnTo>
                    <a:pt x="30" y="320"/>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55" name="Freeform 47"/>
            <p:cNvSpPr>
              <a:spLocks/>
            </p:cNvSpPr>
            <p:nvPr/>
          </p:nvSpPr>
          <p:spPr bwMode="auto">
            <a:xfrm>
              <a:off x="911" y="2494"/>
              <a:ext cx="25" cy="48"/>
            </a:xfrm>
            <a:custGeom>
              <a:avLst/>
              <a:gdLst/>
              <a:ahLst/>
              <a:cxnLst>
                <a:cxn ang="0">
                  <a:pos x="24" y="0"/>
                </a:cxn>
                <a:cxn ang="0">
                  <a:pos x="16" y="47"/>
                </a:cxn>
                <a:cxn ang="0">
                  <a:pos x="0" y="2"/>
                </a:cxn>
              </a:cxnLst>
              <a:rect l="0" t="0" r="r" b="b"/>
              <a:pathLst>
                <a:path w="25" h="48">
                  <a:moveTo>
                    <a:pt x="24" y="0"/>
                  </a:moveTo>
                  <a:lnTo>
                    <a:pt x="16" y="47"/>
                  </a:lnTo>
                  <a:lnTo>
                    <a:pt x="0" y="2"/>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56" name="Freeform 48"/>
            <p:cNvSpPr>
              <a:spLocks/>
            </p:cNvSpPr>
            <p:nvPr/>
          </p:nvSpPr>
          <p:spPr bwMode="auto">
            <a:xfrm>
              <a:off x="927" y="2221"/>
              <a:ext cx="59" cy="321"/>
            </a:xfrm>
            <a:custGeom>
              <a:avLst/>
              <a:gdLst/>
              <a:ahLst/>
              <a:cxnLst>
                <a:cxn ang="0">
                  <a:pos x="0" y="0"/>
                </a:cxn>
                <a:cxn ang="0">
                  <a:pos x="58" y="320"/>
                </a:cxn>
                <a:cxn ang="0">
                  <a:pos x="0" y="0"/>
                </a:cxn>
              </a:cxnLst>
              <a:rect l="0" t="0" r="r" b="b"/>
              <a:pathLst>
                <a:path w="59" h="321">
                  <a:moveTo>
                    <a:pt x="0" y="0"/>
                  </a:moveTo>
                  <a:lnTo>
                    <a:pt x="58" y="320"/>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57" name="Freeform 49"/>
            <p:cNvSpPr>
              <a:spLocks/>
            </p:cNvSpPr>
            <p:nvPr/>
          </p:nvSpPr>
          <p:spPr bwMode="auto">
            <a:xfrm>
              <a:off x="966" y="2493"/>
              <a:ext cx="24" cy="49"/>
            </a:xfrm>
            <a:custGeom>
              <a:avLst/>
              <a:gdLst/>
              <a:ahLst/>
              <a:cxnLst>
                <a:cxn ang="0">
                  <a:pos x="23" y="0"/>
                </a:cxn>
                <a:cxn ang="0">
                  <a:pos x="19" y="48"/>
                </a:cxn>
                <a:cxn ang="0">
                  <a:pos x="0" y="5"/>
                </a:cxn>
              </a:cxnLst>
              <a:rect l="0" t="0" r="r" b="b"/>
              <a:pathLst>
                <a:path w="24" h="49">
                  <a:moveTo>
                    <a:pt x="23" y="0"/>
                  </a:moveTo>
                  <a:lnTo>
                    <a:pt x="19" y="48"/>
                  </a:lnTo>
                  <a:lnTo>
                    <a:pt x="0" y="5"/>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58" name="Freeform 50"/>
            <p:cNvSpPr>
              <a:spLocks/>
            </p:cNvSpPr>
            <p:nvPr/>
          </p:nvSpPr>
          <p:spPr bwMode="auto">
            <a:xfrm>
              <a:off x="956" y="2221"/>
              <a:ext cx="89" cy="321"/>
            </a:xfrm>
            <a:custGeom>
              <a:avLst/>
              <a:gdLst/>
              <a:ahLst/>
              <a:cxnLst>
                <a:cxn ang="0">
                  <a:pos x="0" y="0"/>
                </a:cxn>
                <a:cxn ang="0">
                  <a:pos x="88" y="320"/>
                </a:cxn>
                <a:cxn ang="0">
                  <a:pos x="0" y="0"/>
                </a:cxn>
              </a:cxnLst>
              <a:rect l="0" t="0" r="r" b="b"/>
              <a:pathLst>
                <a:path w="89" h="321">
                  <a:moveTo>
                    <a:pt x="0" y="0"/>
                  </a:moveTo>
                  <a:lnTo>
                    <a:pt x="88" y="320"/>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59" name="Freeform 51"/>
            <p:cNvSpPr>
              <a:spLocks/>
            </p:cNvSpPr>
            <p:nvPr/>
          </p:nvSpPr>
          <p:spPr bwMode="auto">
            <a:xfrm>
              <a:off x="1020" y="2493"/>
              <a:ext cx="25" cy="49"/>
            </a:xfrm>
            <a:custGeom>
              <a:avLst/>
              <a:gdLst/>
              <a:ahLst/>
              <a:cxnLst>
                <a:cxn ang="0">
                  <a:pos x="23" y="0"/>
                </a:cxn>
                <a:cxn ang="0">
                  <a:pos x="24" y="48"/>
                </a:cxn>
                <a:cxn ang="0">
                  <a:pos x="0" y="6"/>
                </a:cxn>
              </a:cxnLst>
              <a:rect l="0" t="0" r="r" b="b"/>
              <a:pathLst>
                <a:path w="25" h="49">
                  <a:moveTo>
                    <a:pt x="23" y="0"/>
                  </a:moveTo>
                  <a:lnTo>
                    <a:pt x="24" y="48"/>
                  </a:lnTo>
                  <a:lnTo>
                    <a:pt x="0" y="6"/>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60" name="Freeform 52"/>
            <p:cNvSpPr>
              <a:spLocks/>
            </p:cNvSpPr>
            <p:nvPr/>
          </p:nvSpPr>
          <p:spPr bwMode="auto">
            <a:xfrm>
              <a:off x="1661" y="2221"/>
              <a:ext cx="295" cy="321"/>
            </a:xfrm>
            <a:custGeom>
              <a:avLst/>
              <a:gdLst/>
              <a:ahLst/>
              <a:cxnLst>
                <a:cxn ang="0">
                  <a:pos x="0" y="0"/>
                </a:cxn>
                <a:cxn ang="0">
                  <a:pos x="294" y="320"/>
                </a:cxn>
                <a:cxn ang="0">
                  <a:pos x="0" y="0"/>
                </a:cxn>
              </a:cxnLst>
              <a:rect l="0" t="0" r="r" b="b"/>
              <a:pathLst>
                <a:path w="295" h="321">
                  <a:moveTo>
                    <a:pt x="0" y="0"/>
                  </a:moveTo>
                  <a:lnTo>
                    <a:pt x="294" y="320"/>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61" name="Freeform 53"/>
            <p:cNvSpPr>
              <a:spLocks/>
            </p:cNvSpPr>
            <p:nvPr/>
          </p:nvSpPr>
          <p:spPr bwMode="auto">
            <a:xfrm>
              <a:off x="1914" y="2499"/>
              <a:ext cx="42" cy="43"/>
            </a:xfrm>
            <a:custGeom>
              <a:avLst/>
              <a:gdLst/>
              <a:ahLst/>
              <a:cxnLst>
                <a:cxn ang="0">
                  <a:pos x="17" y="0"/>
                </a:cxn>
                <a:cxn ang="0">
                  <a:pos x="41" y="42"/>
                </a:cxn>
                <a:cxn ang="0">
                  <a:pos x="0" y="16"/>
                </a:cxn>
              </a:cxnLst>
              <a:rect l="0" t="0" r="r" b="b"/>
              <a:pathLst>
                <a:path w="42" h="43">
                  <a:moveTo>
                    <a:pt x="17" y="0"/>
                  </a:moveTo>
                  <a:lnTo>
                    <a:pt x="41" y="42"/>
                  </a:lnTo>
                  <a:lnTo>
                    <a:pt x="0" y="16"/>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62" name="Freeform 54"/>
            <p:cNvSpPr>
              <a:spLocks/>
            </p:cNvSpPr>
            <p:nvPr/>
          </p:nvSpPr>
          <p:spPr bwMode="auto">
            <a:xfrm>
              <a:off x="1720" y="2221"/>
              <a:ext cx="324" cy="321"/>
            </a:xfrm>
            <a:custGeom>
              <a:avLst/>
              <a:gdLst/>
              <a:ahLst/>
              <a:cxnLst>
                <a:cxn ang="0">
                  <a:pos x="0" y="0"/>
                </a:cxn>
                <a:cxn ang="0">
                  <a:pos x="323" y="320"/>
                </a:cxn>
                <a:cxn ang="0">
                  <a:pos x="0" y="0"/>
                </a:cxn>
              </a:cxnLst>
              <a:rect l="0" t="0" r="r" b="b"/>
              <a:pathLst>
                <a:path w="324" h="321">
                  <a:moveTo>
                    <a:pt x="0" y="0"/>
                  </a:moveTo>
                  <a:lnTo>
                    <a:pt x="323" y="320"/>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63" name="Freeform 55"/>
            <p:cNvSpPr>
              <a:spLocks/>
            </p:cNvSpPr>
            <p:nvPr/>
          </p:nvSpPr>
          <p:spPr bwMode="auto">
            <a:xfrm>
              <a:off x="2001" y="2500"/>
              <a:ext cx="43" cy="42"/>
            </a:xfrm>
            <a:custGeom>
              <a:avLst/>
              <a:gdLst/>
              <a:ahLst/>
              <a:cxnLst>
                <a:cxn ang="0">
                  <a:pos x="17" y="0"/>
                </a:cxn>
                <a:cxn ang="0">
                  <a:pos x="42" y="41"/>
                </a:cxn>
                <a:cxn ang="0">
                  <a:pos x="0" y="16"/>
                </a:cxn>
              </a:cxnLst>
              <a:rect l="0" t="0" r="r" b="b"/>
              <a:pathLst>
                <a:path w="43" h="42">
                  <a:moveTo>
                    <a:pt x="17" y="0"/>
                  </a:moveTo>
                  <a:lnTo>
                    <a:pt x="42" y="41"/>
                  </a:lnTo>
                  <a:lnTo>
                    <a:pt x="0" y="16"/>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64" name="Freeform 56"/>
            <p:cNvSpPr>
              <a:spLocks/>
            </p:cNvSpPr>
            <p:nvPr/>
          </p:nvSpPr>
          <p:spPr bwMode="auto">
            <a:xfrm>
              <a:off x="1809" y="2221"/>
              <a:ext cx="352" cy="321"/>
            </a:xfrm>
            <a:custGeom>
              <a:avLst/>
              <a:gdLst/>
              <a:ahLst/>
              <a:cxnLst>
                <a:cxn ang="0">
                  <a:pos x="0" y="0"/>
                </a:cxn>
                <a:cxn ang="0">
                  <a:pos x="351" y="320"/>
                </a:cxn>
                <a:cxn ang="0">
                  <a:pos x="0" y="0"/>
                </a:cxn>
              </a:cxnLst>
              <a:rect l="0" t="0" r="r" b="b"/>
              <a:pathLst>
                <a:path w="352" h="321">
                  <a:moveTo>
                    <a:pt x="0" y="0"/>
                  </a:moveTo>
                  <a:lnTo>
                    <a:pt x="351" y="320"/>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65" name="Freeform 57"/>
            <p:cNvSpPr>
              <a:spLocks/>
            </p:cNvSpPr>
            <p:nvPr/>
          </p:nvSpPr>
          <p:spPr bwMode="auto">
            <a:xfrm>
              <a:off x="2118" y="2501"/>
              <a:ext cx="43" cy="41"/>
            </a:xfrm>
            <a:custGeom>
              <a:avLst/>
              <a:gdLst/>
              <a:ahLst/>
              <a:cxnLst>
                <a:cxn ang="0">
                  <a:pos x="16" y="0"/>
                </a:cxn>
                <a:cxn ang="0">
                  <a:pos x="42" y="40"/>
                </a:cxn>
                <a:cxn ang="0">
                  <a:pos x="0" y="17"/>
                </a:cxn>
              </a:cxnLst>
              <a:rect l="0" t="0" r="r" b="b"/>
              <a:pathLst>
                <a:path w="43" h="41">
                  <a:moveTo>
                    <a:pt x="16" y="0"/>
                  </a:moveTo>
                  <a:lnTo>
                    <a:pt x="42" y="40"/>
                  </a:lnTo>
                  <a:lnTo>
                    <a:pt x="0" y="17"/>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66" name="Freeform 58"/>
            <p:cNvSpPr>
              <a:spLocks/>
            </p:cNvSpPr>
            <p:nvPr/>
          </p:nvSpPr>
          <p:spPr bwMode="auto">
            <a:xfrm>
              <a:off x="1896" y="2221"/>
              <a:ext cx="383" cy="321"/>
            </a:xfrm>
            <a:custGeom>
              <a:avLst/>
              <a:gdLst/>
              <a:ahLst/>
              <a:cxnLst>
                <a:cxn ang="0">
                  <a:pos x="0" y="0"/>
                </a:cxn>
                <a:cxn ang="0">
                  <a:pos x="382" y="320"/>
                </a:cxn>
                <a:cxn ang="0">
                  <a:pos x="0" y="0"/>
                </a:cxn>
              </a:cxnLst>
              <a:rect l="0" t="0" r="r" b="b"/>
              <a:pathLst>
                <a:path w="383" h="321">
                  <a:moveTo>
                    <a:pt x="0" y="0"/>
                  </a:moveTo>
                  <a:lnTo>
                    <a:pt x="382" y="320"/>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67" name="Freeform 59"/>
            <p:cNvSpPr>
              <a:spLocks/>
            </p:cNvSpPr>
            <p:nvPr/>
          </p:nvSpPr>
          <p:spPr bwMode="auto">
            <a:xfrm>
              <a:off x="2235" y="2502"/>
              <a:ext cx="44" cy="40"/>
            </a:xfrm>
            <a:custGeom>
              <a:avLst/>
              <a:gdLst/>
              <a:ahLst/>
              <a:cxnLst>
                <a:cxn ang="0">
                  <a:pos x="15" y="0"/>
                </a:cxn>
                <a:cxn ang="0">
                  <a:pos x="43" y="39"/>
                </a:cxn>
                <a:cxn ang="0">
                  <a:pos x="0" y="18"/>
                </a:cxn>
              </a:cxnLst>
              <a:rect l="0" t="0" r="r" b="b"/>
              <a:pathLst>
                <a:path w="44" h="40">
                  <a:moveTo>
                    <a:pt x="15" y="0"/>
                  </a:moveTo>
                  <a:lnTo>
                    <a:pt x="43" y="39"/>
                  </a:lnTo>
                  <a:lnTo>
                    <a:pt x="0" y="18"/>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68" name="Rectangle 60"/>
            <p:cNvSpPr>
              <a:spLocks noChangeArrowheads="1"/>
            </p:cNvSpPr>
            <p:nvPr/>
          </p:nvSpPr>
          <p:spPr bwMode="auto">
            <a:xfrm>
              <a:off x="1968" y="1157"/>
              <a:ext cx="834" cy="221"/>
            </a:xfrm>
            <a:prstGeom prst="rect">
              <a:avLst/>
            </a:prstGeom>
            <a:noFill/>
            <a:ln w="12700">
              <a:noFill/>
              <a:miter lim="800000"/>
              <a:headEnd/>
              <a:tailEnd/>
            </a:ln>
            <a:effectLst/>
          </p:spPr>
          <p:txBody>
            <a:bodyPr wrap="none" lIns="90488" tIns="44450" rIns="90488" bIns="44450">
              <a:spAutoFit/>
            </a:bodyPr>
            <a:lstStyle/>
            <a:p>
              <a:pPr eaLnBrk="0" hangingPunct="0"/>
              <a:r>
                <a:rPr lang="en-US" sz="1400">
                  <a:solidFill>
                    <a:srgbClr val="000000"/>
                  </a:solidFill>
                </a:rPr>
                <a:t>Index entries</a:t>
              </a:r>
            </a:p>
          </p:txBody>
        </p:sp>
        <p:sp>
          <p:nvSpPr>
            <p:cNvPr id="17469" name="Rectangle 61"/>
            <p:cNvSpPr>
              <a:spLocks noChangeArrowheads="1"/>
            </p:cNvSpPr>
            <p:nvPr/>
          </p:nvSpPr>
          <p:spPr bwMode="auto">
            <a:xfrm>
              <a:off x="2016" y="2015"/>
              <a:ext cx="769" cy="221"/>
            </a:xfrm>
            <a:prstGeom prst="rect">
              <a:avLst/>
            </a:prstGeom>
            <a:noFill/>
            <a:ln w="12700">
              <a:noFill/>
              <a:miter lim="800000"/>
              <a:headEnd/>
              <a:tailEnd/>
            </a:ln>
            <a:effectLst/>
          </p:spPr>
          <p:txBody>
            <a:bodyPr wrap="none" lIns="90488" tIns="44450" rIns="90488" bIns="44450">
              <a:spAutoFit/>
            </a:bodyPr>
            <a:lstStyle/>
            <a:p>
              <a:pPr eaLnBrk="0" hangingPunct="0"/>
              <a:r>
                <a:rPr lang="en-US" sz="1400">
                  <a:solidFill>
                    <a:schemeClr val="accent2"/>
                  </a:solidFill>
                </a:rPr>
                <a:t>Data entries</a:t>
              </a:r>
            </a:p>
          </p:txBody>
        </p:sp>
        <p:sp>
          <p:nvSpPr>
            <p:cNvPr id="17470" name="Rectangle 62"/>
            <p:cNvSpPr>
              <a:spLocks noChangeArrowheads="1"/>
            </p:cNvSpPr>
            <p:nvPr/>
          </p:nvSpPr>
          <p:spPr bwMode="auto">
            <a:xfrm>
              <a:off x="2016" y="1357"/>
              <a:ext cx="864" cy="377"/>
            </a:xfrm>
            <a:prstGeom prst="rect">
              <a:avLst/>
            </a:prstGeom>
            <a:noFill/>
            <a:ln w="12700">
              <a:noFill/>
              <a:miter lim="800000"/>
              <a:headEnd/>
              <a:tailEnd/>
            </a:ln>
            <a:effectLst/>
          </p:spPr>
          <p:txBody>
            <a:bodyPr lIns="90488" tIns="44450" rIns="90488" bIns="44450">
              <a:spAutoFit/>
            </a:bodyPr>
            <a:lstStyle/>
            <a:p>
              <a:pPr eaLnBrk="0" hangingPunct="0"/>
              <a:r>
                <a:rPr lang="en-US" sz="1400">
                  <a:solidFill>
                    <a:srgbClr val="000000"/>
                  </a:solidFill>
                </a:rPr>
                <a:t>direct search for </a:t>
              </a:r>
            </a:p>
          </p:txBody>
        </p:sp>
        <p:sp>
          <p:nvSpPr>
            <p:cNvPr id="17471" name="Freeform 63"/>
            <p:cNvSpPr>
              <a:spLocks/>
            </p:cNvSpPr>
            <p:nvPr/>
          </p:nvSpPr>
          <p:spPr bwMode="auto">
            <a:xfrm>
              <a:off x="3024" y="1109"/>
              <a:ext cx="107" cy="933"/>
            </a:xfrm>
            <a:custGeom>
              <a:avLst/>
              <a:gdLst/>
              <a:ahLst/>
              <a:cxnLst>
                <a:cxn ang="0">
                  <a:pos x="0" y="0"/>
                </a:cxn>
                <a:cxn ang="0">
                  <a:pos x="106" y="0"/>
                </a:cxn>
                <a:cxn ang="0">
                  <a:pos x="106" y="932"/>
                </a:cxn>
                <a:cxn ang="0">
                  <a:pos x="0" y="932"/>
                </a:cxn>
                <a:cxn ang="0">
                  <a:pos x="0" y="0"/>
                </a:cxn>
              </a:cxnLst>
              <a:rect l="0" t="0" r="r" b="b"/>
              <a:pathLst>
                <a:path w="107" h="933">
                  <a:moveTo>
                    <a:pt x="0" y="0"/>
                  </a:moveTo>
                  <a:lnTo>
                    <a:pt x="106" y="0"/>
                  </a:lnTo>
                  <a:lnTo>
                    <a:pt x="106" y="932"/>
                  </a:lnTo>
                  <a:lnTo>
                    <a:pt x="0" y="932"/>
                  </a:lnTo>
                  <a:lnTo>
                    <a:pt x="0" y="0"/>
                  </a:lnTo>
                </a:path>
              </a:pathLst>
            </a:custGeom>
            <a:noFill/>
            <a:ln w="12700" cap="rnd" cmpd="sng">
              <a:solidFill>
                <a:schemeClr val="folHlink"/>
              </a:solidFill>
              <a:prstDash val="solid"/>
              <a:round/>
              <a:headEnd type="none" w="med" len="med"/>
              <a:tailEnd type="none" w="med" len="med"/>
            </a:ln>
            <a:effectLst/>
          </p:spPr>
          <p:txBody>
            <a:bodyPr/>
            <a:lstStyle/>
            <a:p>
              <a:endParaRPr lang="en-US"/>
            </a:p>
          </p:txBody>
        </p:sp>
        <p:sp>
          <p:nvSpPr>
            <p:cNvPr id="17472" name="Freeform 64"/>
            <p:cNvSpPr>
              <a:spLocks/>
            </p:cNvSpPr>
            <p:nvPr/>
          </p:nvSpPr>
          <p:spPr bwMode="auto">
            <a:xfrm>
              <a:off x="3024" y="2549"/>
              <a:ext cx="107" cy="351"/>
            </a:xfrm>
            <a:custGeom>
              <a:avLst/>
              <a:gdLst/>
              <a:ahLst/>
              <a:cxnLst>
                <a:cxn ang="0">
                  <a:pos x="0" y="0"/>
                </a:cxn>
                <a:cxn ang="0">
                  <a:pos x="106" y="0"/>
                </a:cxn>
                <a:cxn ang="0">
                  <a:pos x="106" y="350"/>
                </a:cxn>
                <a:cxn ang="0">
                  <a:pos x="0" y="350"/>
                </a:cxn>
                <a:cxn ang="0">
                  <a:pos x="0" y="0"/>
                </a:cxn>
              </a:cxnLst>
              <a:rect l="0" t="0" r="r" b="b"/>
              <a:pathLst>
                <a:path w="107" h="351">
                  <a:moveTo>
                    <a:pt x="0" y="0"/>
                  </a:moveTo>
                  <a:lnTo>
                    <a:pt x="106" y="0"/>
                  </a:lnTo>
                  <a:lnTo>
                    <a:pt x="106" y="350"/>
                  </a:lnTo>
                  <a:lnTo>
                    <a:pt x="0" y="350"/>
                  </a:lnTo>
                  <a:lnTo>
                    <a:pt x="0" y="0"/>
                  </a:lnTo>
                </a:path>
              </a:pathLst>
            </a:custGeom>
            <a:noFill/>
            <a:ln w="12700" cap="rnd" cmpd="sng">
              <a:solidFill>
                <a:schemeClr val="accent1"/>
              </a:solidFill>
              <a:prstDash val="solid"/>
              <a:round/>
              <a:headEnd type="none" w="med" len="med"/>
              <a:tailEnd type="none" w="med" len="med"/>
            </a:ln>
            <a:effectLst/>
          </p:spPr>
          <p:txBody>
            <a:bodyPr/>
            <a:lstStyle/>
            <a:p>
              <a:endParaRPr lang="en-US"/>
            </a:p>
          </p:txBody>
        </p:sp>
        <p:sp>
          <p:nvSpPr>
            <p:cNvPr id="17473" name="Rectangle 65"/>
            <p:cNvSpPr>
              <a:spLocks noChangeArrowheads="1"/>
            </p:cNvSpPr>
            <p:nvPr/>
          </p:nvSpPr>
          <p:spPr bwMode="auto">
            <a:xfrm>
              <a:off x="2725" y="2193"/>
              <a:ext cx="702" cy="221"/>
            </a:xfrm>
            <a:prstGeom prst="rect">
              <a:avLst/>
            </a:prstGeom>
            <a:noFill/>
            <a:ln w="12700">
              <a:noFill/>
              <a:miter lim="800000"/>
              <a:headEnd/>
              <a:tailEnd/>
            </a:ln>
            <a:effectLst/>
          </p:spPr>
          <p:txBody>
            <a:bodyPr wrap="none" lIns="90488" tIns="44450" rIns="90488" bIns="44450">
              <a:spAutoFit/>
            </a:bodyPr>
            <a:lstStyle/>
            <a:p>
              <a:pPr eaLnBrk="0" hangingPunct="0"/>
              <a:r>
                <a:rPr lang="en-US" sz="1400" b="1">
                  <a:solidFill>
                    <a:schemeClr val="folHlink"/>
                  </a:solidFill>
                  <a:latin typeface="Arial" pitchFamily="34" charset="0"/>
                </a:rPr>
                <a:t>(Index File)</a:t>
              </a:r>
            </a:p>
          </p:txBody>
        </p:sp>
        <p:sp>
          <p:nvSpPr>
            <p:cNvPr id="17474" name="Rectangle 66"/>
            <p:cNvSpPr>
              <a:spLocks noChangeArrowheads="1"/>
            </p:cNvSpPr>
            <p:nvPr/>
          </p:nvSpPr>
          <p:spPr bwMode="auto">
            <a:xfrm>
              <a:off x="2773" y="2346"/>
              <a:ext cx="622" cy="221"/>
            </a:xfrm>
            <a:prstGeom prst="rect">
              <a:avLst/>
            </a:prstGeom>
            <a:noFill/>
            <a:ln w="12700">
              <a:noFill/>
              <a:miter lim="800000"/>
              <a:headEnd/>
              <a:tailEnd/>
            </a:ln>
            <a:effectLst/>
          </p:spPr>
          <p:txBody>
            <a:bodyPr wrap="none" lIns="90488" tIns="44450" rIns="90488" bIns="44450">
              <a:spAutoFit/>
            </a:bodyPr>
            <a:lstStyle/>
            <a:p>
              <a:pPr eaLnBrk="0" hangingPunct="0"/>
              <a:r>
                <a:rPr lang="en-US" sz="1400" b="1">
                  <a:solidFill>
                    <a:schemeClr val="accent1"/>
                  </a:solidFill>
                  <a:latin typeface="Arial" pitchFamily="34" charset="0"/>
                </a:rPr>
                <a:t>(Data file)</a:t>
              </a:r>
            </a:p>
          </p:txBody>
        </p:sp>
        <p:sp>
          <p:nvSpPr>
            <p:cNvPr id="17475" name="Rectangle 67"/>
            <p:cNvSpPr>
              <a:spLocks noChangeArrowheads="1"/>
            </p:cNvSpPr>
            <p:nvPr/>
          </p:nvSpPr>
          <p:spPr bwMode="auto">
            <a:xfrm>
              <a:off x="1749" y="2747"/>
              <a:ext cx="818" cy="221"/>
            </a:xfrm>
            <a:prstGeom prst="rect">
              <a:avLst/>
            </a:prstGeom>
            <a:noFill/>
            <a:ln w="12700">
              <a:noFill/>
              <a:miter lim="800000"/>
              <a:headEnd/>
              <a:tailEnd/>
            </a:ln>
            <a:effectLst/>
          </p:spPr>
          <p:txBody>
            <a:bodyPr wrap="none" lIns="90488" tIns="44450" rIns="90488" bIns="44450">
              <a:spAutoFit/>
            </a:bodyPr>
            <a:lstStyle/>
            <a:p>
              <a:pPr eaLnBrk="0" hangingPunct="0"/>
              <a:r>
                <a:rPr lang="en-US" sz="1400"/>
                <a:t>Data Records</a:t>
              </a:r>
            </a:p>
          </p:txBody>
        </p:sp>
        <p:sp>
          <p:nvSpPr>
            <p:cNvPr id="17476" name="Rectangle 68"/>
            <p:cNvSpPr>
              <a:spLocks noChangeArrowheads="1"/>
            </p:cNvSpPr>
            <p:nvPr/>
          </p:nvSpPr>
          <p:spPr bwMode="auto">
            <a:xfrm>
              <a:off x="2016" y="1685"/>
              <a:ext cx="754" cy="221"/>
            </a:xfrm>
            <a:prstGeom prst="rect">
              <a:avLst/>
            </a:prstGeom>
            <a:noFill/>
            <a:ln w="12700">
              <a:noFill/>
              <a:miter lim="800000"/>
              <a:headEnd/>
              <a:tailEnd/>
            </a:ln>
            <a:effectLst/>
          </p:spPr>
          <p:txBody>
            <a:bodyPr wrap="none" lIns="90488" tIns="44450" rIns="90488" bIns="44450">
              <a:spAutoFit/>
            </a:bodyPr>
            <a:lstStyle/>
            <a:p>
              <a:pPr eaLnBrk="0" hangingPunct="0"/>
              <a:r>
                <a:rPr lang="en-US" sz="1400">
                  <a:solidFill>
                    <a:schemeClr val="accent2"/>
                  </a:solidFill>
                </a:rPr>
                <a:t>data entries</a:t>
              </a:r>
            </a:p>
          </p:txBody>
        </p:sp>
        <p:sp>
          <p:nvSpPr>
            <p:cNvPr id="17477" name="Freeform 69"/>
            <p:cNvSpPr>
              <a:spLocks/>
            </p:cNvSpPr>
            <p:nvPr/>
          </p:nvSpPr>
          <p:spPr bwMode="auto">
            <a:xfrm>
              <a:off x="3653" y="2549"/>
              <a:ext cx="216" cy="221"/>
            </a:xfrm>
            <a:custGeom>
              <a:avLst/>
              <a:gdLst/>
              <a:ahLst/>
              <a:cxnLst>
                <a:cxn ang="0">
                  <a:pos x="0" y="220"/>
                </a:cxn>
                <a:cxn ang="0">
                  <a:pos x="0" y="0"/>
                </a:cxn>
                <a:cxn ang="0">
                  <a:pos x="215" y="0"/>
                </a:cxn>
                <a:cxn ang="0">
                  <a:pos x="215" y="220"/>
                </a:cxn>
                <a:cxn ang="0">
                  <a:pos x="0" y="220"/>
                </a:cxn>
              </a:cxnLst>
              <a:rect l="0" t="0" r="r" b="b"/>
              <a:pathLst>
                <a:path w="216" h="221">
                  <a:moveTo>
                    <a:pt x="0" y="220"/>
                  </a:moveTo>
                  <a:lnTo>
                    <a:pt x="0" y="0"/>
                  </a:lnTo>
                  <a:lnTo>
                    <a:pt x="215" y="0"/>
                  </a:lnTo>
                  <a:lnTo>
                    <a:pt x="215" y="220"/>
                  </a:lnTo>
                  <a:lnTo>
                    <a:pt x="0" y="22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78" name="Freeform 70"/>
            <p:cNvSpPr>
              <a:spLocks/>
            </p:cNvSpPr>
            <p:nvPr/>
          </p:nvSpPr>
          <p:spPr bwMode="auto">
            <a:xfrm>
              <a:off x="3940" y="2549"/>
              <a:ext cx="217" cy="221"/>
            </a:xfrm>
            <a:custGeom>
              <a:avLst/>
              <a:gdLst/>
              <a:ahLst/>
              <a:cxnLst>
                <a:cxn ang="0">
                  <a:pos x="0" y="220"/>
                </a:cxn>
                <a:cxn ang="0">
                  <a:pos x="0" y="0"/>
                </a:cxn>
                <a:cxn ang="0">
                  <a:pos x="216" y="0"/>
                </a:cxn>
                <a:cxn ang="0">
                  <a:pos x="216" y="220"/>
                </a:cxn>
                <a:cxn ang="0">
                  <a:pos x="0" y="220"/>
                </a:cxn>
              </a:cxnLst>
              <a:rect l="0" t="0" r="r" b="b"/>
              <a:pathLst>
                <a:path w="217" h="221">
                  <a:moveTo>
                    <a:pt x="0" y="220"/>
                  </a:moveTo>
                  <a:lnTo>
                    <a:pt x="0" y="0"/>
                  </a:lnTo>
                  <a:lnTo>
                    <a:pt x="216" y="0"/>
                  </a:lnTo>
                  <a:lnTo>
                    <a:pt x="216" y="220"/>
                  </a:lnTo>
                  <a:lnTo>
                    <a:pt x="0" y="22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79" name="Freeform 71"/>
            <p:cNvSpPr>
              <a:spLocks/>
            </p:cNvSpPr>
            <p:nvPr/>
          </p:nvSpPr>
          <p:spPr bwMode="auto">
            <a:xfrm>
              <a:off x="4229" y="2549"/>
              <a:ext cx="213" cy="221"/>
            </a:xfrm>
            <a:custGeom>
              <a:avLst/>
              <a:gdLst/>
              <a:ahLst/>
              <a:cxnLst>
                <a:cxn ang="0">
                  <a:pos x="0" y="220"/>
                </a:cxn>
                <a:cxn ang="0">
                  <a:pos x="0" y="0"/>
                </a:cxn>
                <a:cxn ang="0">
                  <a:pos x="212" y="0"/>
                </a:cxn>
                <a:cxn ang="0">
                  <a:pos x="212" y="220"/>
                </a:cxn>
                <a:cxn ang="0">
                  <a:pos x="0" y="220"/>
                </a:cxn>
              </a:cxnLst>
              <a:rect l="0" t="0" r="r" b="b"/>
              <a:pathLst>
                <a:path w="213" h="221">
                  <a:moveTo>
                    <a:pt x="0" y="220"/>
                  </a:moveTo>
                  <a:lnTo>
                    <a:pt x="0" y="0"/>
                  </a:lnTo>
                  <a:lnTo>
                    <a:pt x="212" y="0"/>
                  </a:lnTo>
                  <a:lnTo>
                    <a:pt x="212" y="220"/>
                  </a:lnTo>
                  <a:lnTo>
                    <a:pt x="0" y="22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80" name="Freeform 72"/>
            <p:cNvSpPr>
              <a:spLocks/>
            </p:cNvSpPr>
            <p:nvPr/>
          </p:nvSpPr>
          <p:spPr bwMode="auto">
            <a:xfrm>
              <a:off x="4516" y="2549"/>
              <a:ext cx="214" cy="221"/>
            </a:xfrm>
            <a:custGeom>
              <a:avLst/>
              <a:gdLst/>
              <a:ahLst/>
              <a:cxnLst>
                <a:cxn ang="0">
                  <a:pos x="0" y="220"/>
                </a:cxn>
                <a:cxn ang="0">
                  <a:pos x="0" y="0"/>
                </a:cxn>
                <a:cxn ang="0">
                  <a:pos x="213" y="0"/>
                </a:cxn>
                <a:cxn ang="0">
                  <a:pos x="213" y="220"/>
                </a:cxn>
                <a:cxn ang="0">
                  <a:pos x="0" y="220"/>
                </a:cxn>
              </a:cxnLst>
              <a:rect l="0" t="0" r="r" b="b"/>
              <a:pathLst>
                <a:path w="214" h="221">
                  <a:moveTo>
                    <a:pt x="0" y="220"/>
                  </a:moveTo>
                  <a:lnTo>
                    <a:pt x="0" y="0"/>
                  </a:lnTo>
                  <a:lnTo>
                    <a:pt x="213" y="0"/>
                  </a:lnTo>
                  <a:lnTo>
                    <a:pt x="213" y="220"/>
                  </a:lnTo>
                  <a:lnTo>
                    <a:pt x="0" y="22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81" name="Freeform 73"/>
            <p:cNvSpPr>
              <a:spLocks/>
            </p:cNvSpPr>
            <p:nvPr/>
          </p:nvSpPr>
          <p:spPr bwMode="auto">
            <a:xfrm>
              <a:off x="4802" y="2549"/>
              <a:ext cx="218" cy="221"/>
            </a:xfrm>
            <a:custGeom>
              <a:avLst/>
              <a:gdLst/>
              <a:ahLst/>
              <a:cxnLst>
                <a:cxn ang="0">
                  <a:pos x="0" y="220"/>
                </a:cxn>
                <a:cxn ang="0">
                  <a:pos x="0" y="0"/>
                </a:cxn>
                <a:cxn ang="0">
                  <a:pos x="217" y="0"/>
                </a:cxn>
                <a:cxn ang="0">
                  <a:pos x="217" y="220"/>
                </a:cxn>
                <a:cxn ang="0">
                  <a:pos x="0" y="220"/>
                </a:cxn>
              </a:cxnLst>
              <a:rect l="0" t="0" r="r" b="b"/>
              <a:pathLst>
                <a:path w="218" h="221">
                  <a:moveTo>
                    <a:pt x="0" y="220"/>
                  </a:moveTo>
                  <a:lnTo>
                    <a:pt x="0" y="0"/>
                  </a:lnTo>
                  <a:lnTo>
                    <a:pt x="217" y="0"/>
                  </a:lnTo>
                  <a:lnTo>
                    <a:pt x="217" y="220"/>
                  </a:lnTo>
                  <a:lnTo>
                    <a:pt x="0" y="22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82" name="Freeform 74"/>
            <p:cNvSpPr>
              <a:spLocks/>
            </p:cNvSpPr>
            <p:nvPr/>
          </p:nvSpPr>
          <p:spPr bwMode="auto">
            <a:xfrm>
              <a:off x="5089" y="2549"/>
              <a:ext cx="216" cy="221"/>
            </a:xfrm>
            <a:custGeom>
              <a:avLst/>
              <a:gdLst/>
              <a:ahLst/>
              <a:cxnLst>
                <a:cxn ang="0">
                  <a:pos x="0" y="220"/>
                </a:cxn>
                <a:cxn ang="0">
                  <a:pos x="0" y="0"/>
                </a:cxn>
                <a:cxn ang="0">
                  <a:pos x="215" y="0"/>
                </a:cxn>
                <a:cxn ang="0">
                  <a:pos x="215" y="220"/>
                </a:cxn>
                <a:cxn ang="0">
                  <a:pos x="0" y="220"/>
                </a:cxn>
              </a:cxnLst>
              <a:rect l="0" t="0" r="r" b="b"/>
              <a:pathLst>
                <a:path w="216" h="221">
                  <a:moveTo>
                    <a:pt x="0" y="220"/>
                  </a:moveTo>
                  <a:lnTo>
                    <a:pt x="0" y="0"/>
                  </a:lnTo>
                  <a:lnTo>
                    <a:pt x="215" y="0"/>
                  </a:lnTo>
                  <a:lnTo>
                    <a:pt x="215" y="220"/>
                  </a:lnTo>
                  <a:lnTo>
                    <a:pt x="0" y="22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83" name="Freeform 75"/>
            <p:cNvSpPr>
              <a:spLocks/>
            </p:cNvSpPr>
            <p:nvPr/>
          </p:nvSpPr>
          <p:spPr bwMode="auto">
            <a:xfrm>
              <a:off x="5377" y="2549"/>
              <a:ext cx="216" cy="221"/>
            </a:xfrm>
            <a:custGeom>
              <a:avLst/>
              <a:gdLst/>
              <a:ahLst/>
              <a:cxnLst>
                <a:cxn ang="0">
                  <a:pos x="0" y="220"/>
                </a:cxn>
                <a:cxn ang="0">
                  <a:pos x="0" y="0"/>
                </a:cxn>
                <a:cxn ang="0">
                  <a:pos x="215" y="0"/>
                </a:cxn>
                <a:cxn ang="0">
                  <a:pos x="215" y="220"/>
                </a:cxn>
                <a:cxn ang="0">
                  <a:pos x="0" y="220"/>
                </a:cxn>
              </a:cxnLst>
              <a:rect l="0" t="0" r="r" b="b"/>
              <a:pathLst>
                <a:path w="216" h="221">
                  <a:moveTo>
                    <a:pt x="0" y="220"/>
                  </a:moveTo>
                  <a:lnTo>
                    <a:pt x="0" y="0"/>
                  </a:lnTo>
                  <a:lnTo>
                    <a:pt x="215" y="0"/>
                  </a:lnTo>
                  <a:lnTo>
                    <a:pt x="215" y="220"/>
                  </a:lnTo>
                  <a:lnTo>
                    <a:pt x="0" y="22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484" name="Freeform 76"/>
            <p:cNvSpPr>
              <a:spLocks/>
            </p:cNvSpPr>
            <p:nvPr/>
          </p:nvSpPr>
          <p:spPr bwMode="auto">
            <a:xfrm>
              <a:off x="4066" y="1813"/>
              <a:ext cx="939" cy="1"/>
            </a:xfrm>
            <a:custGeom>
              <a:avLst/>
              <a:gdLst/>
              <a:ahLst/>
              <a:cxnLst>
                <a:cxn ang="0">
                  <a:pos x="0" y="0"/>
                </a:cxn>
                <a:cxn ang="0">
                  <a:pos x="938" y="0"/>
                </a:cxn>
                <a:cxn ang="0">
                  <a:pos x="0" y="0"/>
                </a:cxn>
              </a:cxnLst>
              <a:rect l="0" t="0" r="r" b="b"/>
              <a:pathLst>
                <a:path w="939" h="1">
                  <a:moveTo>
                    <a:pt x="0" y="0"/>
                  </a:moveTo>
                  <a:lnTo>
                    <a:pt x="938" y="0"/>
                  </a:lnTo>
                  <a:lnTo>
                    <a:pt x="0" y="0"/>
                  </a:lnTo>
                </a:path>
              </a:pathLst>
            </a:custGeom>
            <a:noFill/>
            <a:ln w="12700" cap="rnd" cmpd="sng">
              <a:solidFill>
                <a:schemeClr val="tx2"/>
              </a:solidFill>
              <a:prstDash val="solid"/>
              <a:round/>
              <a:headEnd type="none" w="med" len="med"/>
              <a:tailEnd type="none" w="med" len="med"/>
            </a:ln>
            <a:effectLst/>
          </p:spPr>
          <p:txBody>
            <a:bodyPr/>
            <a:lstStyle/>
            <a:p>
              <a:endParaRPr lang="en-US"/>
            </a:p>
          </p:txBody>
        </p:sp>
        <p:sp>
          <p:nvSpPr>
            <p:cNvPr id="17485" name="Freeform 77"/>
            <p:cNvSpPr>
              <a:spLocks/>
            </p:cNvSpPr>
            <p:nvPr/>
          </p:nvSpPr>
          <p:spPr bwMode="auto">
            <a:xfrm>
              <a:off x="4066" y="1154"/>
              <a:ext cx="495" cy="660"/>
            </a:xfrm>
            <a:custGeom>
              <a:avLst/>
              <a:gdLst/>
              <a:ahLst/>
              <a:cxnLst>
                <a:cxn ang="0">
                  <a:pos x="0" y="659"/>
                </a:cxn>
                <a:cxn ang="0">
                  <a:pos x="494" y="0"/>
                </a:cxn>
                <a:cxn ang="0">
                  <a:pos x="0" y="659"/>
                </a:cxn>
              </a:cxnLst>
              <a:rect l="0" t="0" r="r" b="b"/>
              <a:pathLst>
                <a:path w="495" h="660">
                  <a:moveTo>
                    <a:pt x="0" y="659"/>
                  </a:moveTo>
                  <a:lnTo>
                    <a:pt x="494" y="0"/>
                  </a:lnTo>
                  <a:lnTo>
                    <a:pt x="0" y="659"/>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7486" name="Freeform 78"/>
            <p:cNvSpPr>
              <a:spLocks/>
            </p:cNvSpPr>
            <p:nvPr/>
          </p:nvSpPr>
          <p:spPr bwMode="auto">
            <a:xfrm>
              <a:off x="4560" y="1154"/>
              <a:ext cx="449" cy="660"/>
            </a:xfrm>
            <a:custGeom>
              <a:avLst/>
              <a:gdLst/>
              <a:ahLst/>
              <a:cxnLst>
                <a:cxn ang="0">
                  <a:pos x="0" y="0"/>
                </a:cxn>
                <a:cxn ang="0">
                  <a:pos x="448" y="659"/>
                </a:cxn>
                <a:cxn ang="0">
                  <a:pos x="0" y="0"/>
                </a:cxn>
              </a:cxnLst>
              <a:rect l="0" t="0" r="r" b="b"/>
              <a:pathLst>
                <a:path w="449" h="660">
                  <a:moveTo>
                    <a:pt x="0" y="0"/>
                  </a:moveTo>
                  <a:lnTo>
                    <a:pt x="448" y="659"/>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7487" name="Freeform 79"/>
            <p:cNvSpPr>
              <a:spLocks/>
            </p:cNvSpPr>
            <p:nvPr/>
          </p:nvSpPr>
          <p:spPr bwMode="auto">
            <a:xfrm>
              <a:off x="4377" y="1096"/>
              <a:ext cx="184" cy="59"/>
            </a:xfrm>
            <a:custGeom>
              <a:avLst/>
              <a:gdLst/>
              <a:ahLst/>
              <a:cxnLst>
                <a:cxn ang="0">
                  <a:pos x="0" y="0"/>
                </a:cxn>
                <a:cxn ang="0">
                  <a:pos x="30" y="9"/>
                </a:cxn>
                <a:cxn ang="0">
                  <a:pos x="183" y="58"/>
                </a:cxn>
                <a:cxn ang="0">
                  <a:pos x="0" y="0"/>
                </a:cxn>
              </a:cxnLst>
              <a:rect l="0" t="0" r="r" b="b"/>
              <a:pathLst>
                <a:path w="184" h="59">
                  <a:moveTo>
                    <a:pt x="0" y="0"/>
                  </a:moveTo>
                  <a:lnTo>
                    <a:pt x="30" y="9"/>
                  </a:lnTo>
                  <a:lnTo>
                    <a:pt x="183" y="5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7488" name="Freeform 80"/>
            <p:cNvSpPr>
              <a:spLocks/>
            </p:cNvSpPr>
            <p:nvPr/>
          </p:nvSpPr>
          <p:spPr bwMode="auto">
            <a:xfrm>
              <a:off x="4509" y="1122"/>
              <a:ext cx="52" cy="33"/>
            </a:xfrm>
            <a:custGeom>
              <a:avLst/>
              <a:gdLst/>
              <a:ahLst/>
              <a:cxnLst>
                <a:cxn ang="0">
                  <a:pos x="6" y="0"/>
                </a:cxn>
                <a:cxn ang="0">
                  <a:pos x="51" y="32"/>
                </a:cxn>
                <a:cxn ang="0">
                  <a:pos x="0" y="32"/>
                </a:cxn>
                <a:cxn ang="0">
                  <a:pos x="6" y="0"/>
                </a:cxn>
              </a:cxnLst>
              <a:rect l="0" t="0" r="r" b="b"/>
              <a:pathLst>
                <a:path w="52" h="33">
                  <a:moveTo>
                    <a:pt x="6" y="0"/>
                  </a:moveTo>
                  <a:lnTo>
                    <a:pt x="51" y="32"/>
                  </a:lnTo>
                  <a:lnTo>
                    <a:pt x="0" y="32"/>
                  </a:lnTo>
                  <a:lnTo>
                    <a:pt x="6"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7489" name="Freeform 81"/>
            <p:cNvSpPr>
              <a:spLocks/>
            </p:cNvSpPr>
            <p:nvPr/>
          </p:nvSpPr>
          <p:spPr bwMode="auto">
            <a:xfrm>
              <a:off x="3840" y="1990"/>
              <a:ext cx="255" cy="219"/>
            </a:xfrm>
            <a:custGeom>
              <a:avLst/>
              <a:gdLst/>
              <a:ahLst/>
              <a:cxnLst>
                <a:cxn ang="0">
                  <a:pos x="0" y="0"/>
                </a:cxn>
                <a:cxn ang="0">
                  <a:pos x="254" y="0"/>
                </a:cxn>
                <a:cxn ang="0">
                  <a:pos x="254" y="218"/>
                </a:cxn>
                <a:cxn ang="0">
                  <a:pos x="0" y="218"/>
                </a:cxn>
                <a:cxn ang="0">
                  <a:pos x="0" y="0"/>
                </a:cxn>
              </a:cxnLst>
              <a:rect l="0" t="0" r="r" b="b"/>
              <a:pathLst>
                <a:path w="255" h="219">
                  <a:moveTo>
                    <a:pt x="0" y="0"/>
                  </a:moveTo>
                  <a:lnTo>
                    <a:pt x="254" y="0"/>
                  </a:lnTo>
                  <a:lnTo>
                    <a:pt x="254" y="218"/>
                  </a:lnTo>
                  <a:lnTo>
                    <a:pt x="0" y="218"/>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90" name="Freeform 82"/>
            <p:cNvSpPr>
              <a:spLocks/>
            </p:cNvSpPr>
            <p:nvPr/>
          </p:nvSpPr>
          <p:spPr bwMode="auto">
            <a:xfrm>
              <a:off x="4094" y="2070"/>
              <a:ext cx="40" cy="27"/>
            </a:xfrm>
            <a:custGeom>
              <a:avLst/>
              <a:gdLst/>
              <a:ahLst/>
              <a:cxnLst>
                <a:cxn ang="0">
                  <a:pos x="39" y="26"/>
                </a:cxn>
                <a:cxn ang="0">
                  <a:pos x="0" y="13"/>
                </a:cxn>
                <a:cxn ang="0">
                  <a:pos x="39" y="0"/>
                </a:cxn>
              </a:cxnLst>
              <a:rect l="0" t="0" r="r" b="b"/>
              <a:pathLst>
                <a:path w="40" h="27">
                  <a:moveTo>
                    <a:pt x="39" y="26"/>
                  </a:moveTo>
                  <a:lnTo>
                    <a:pt x="0" y="13"/>
                  </a:lnTo>
                  <a:lnTo>
                    <a:pt x="39"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91" name="Freeform 83"/>
            <p:cNvSpPr>
              <a:spLocks/>
            </p:cNvSpPr>
            <p:nvPr/>
          </p:nvSpPr>
          <p:spPr bwMode="auto">
            <a:xfrm>
              <a:off x="4094" y="2085"/>
              <a:ext cx="152" cy="1"/>
            </a:xfrm>
            <a:custGeom>
              <a:avLst/>
              <a:gdLst/>
              <a:ahLst/>
              <a:cxnLst>
                <a:cxn ang="0">
                  <a:pos x="0" y="0"/>
                </a:cxn>
                <a:cxn ang="0">
                  <a:pos x="151" y="0"/>
                </a:cxn>
                <a:cxn ang="0">
                  <a:pos x="0" y="0"/>
                </a:cxn>
              </a:cxnLst>
              <a:rect l="0" t="0" r="r" b="b"/>
              <a:pathLst>
                <a:path w="152" h="1">
                  <a:moveTo>
                    <a:pt x="0" y="0"/>
                  </a:moveTo>
                  <a:lnTo>
                    <a:pt x="151" y="0"/>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92" name="Freeform 84"/>
            <p:cNvSpPr>
              <a:spLocks/>
            </p:cNvSpPr>
            <p:nvPr/>
          </p:nvSpPr>
          <p:spPr bwMode="auto">
            <a:xfrm>
              <a:off x="4205" y="2070"/>
              <a:ext cx="41" cy="27"/>
            </a:xfrm>
            <a:custGeom>
              <a:avLst/>
              <a:gdLst/>
              <a:ahLst/>
              <a:cxnLst>
                <a:cxn ang="0">
                  <a:pos x="0" y="0"/>
                </a:cxn>
                <a:cxn ang="0">
                  <a:pos x="40" y="13"/>
                </a:cxn>
                <a:cxn ang="0">
                  <a:pos x="0" y="26"/>
                </a:cxn>
              </a:cxnLst>
              <a:rect l="0" t="0" r="r" b="b"/>
              <a:pathLst>
                <a:path w="41" h="27">
                  <a:moveTo>
                    <a:pt x="0" y="0"/>
                  </a:moveTo>
                  <a:lnTo>
                    <a:pt x="40" y="13"/>
                  </a:lnTo>
                  <a:lnTo>
                    <a:pt x="0" y="26"/>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93" name="Freeform 85"/>
            <p:cNvSpPr>
              <a:spLocks/>
            </p:cNvSpPr>
            <p:nvPr/>
          </p:nvSpPr>
          <p:spPr bwMode="auto">
            <a:xfrm>
              <a:off x="4245" y="1990"/>
              <a:ext cx="254" cy="219"/>
            </a:xfrm>
            <a:custGeom>
              <a:avLst/>
              <a:gdLst/>
              <a:ahLst/>
              <a:cxnLst>
                <a:cxn ang="0">
                  <a:pos x="0" y="0"/>
                </a:cxn>
                <a:cxn ang="0">
                  <a:pos x="253" y="0"/>
                </a:cxn>
                <a:cxn ang="0">
                  <a:pos x="253" y="218"/>
                </a:cxn>
                <a:cxn ang="0">
                  <a:pos x="0" y="218"/>
                </a:cxn>
                <a:cxn ang="0">
                  <a:pos x="0" y="0"/>
                </a:cxn>
              </a:cxnLst>
              <a:rect l="0" t="0" r="r" b="b"/>
              <a:pathLst>
                <a:path w="254" h="219">
                  <a:moveTo>
                    <a:pt x="0" y="0"/>
                  </a:moveTo>
                  <a:lnTo>
                    <a:pt x="253" y="0"/>
                  </a:lnTo>
                  <a:lnTo>
                    <a:pt x="253" y="218"/>
                  </a:lnTo>
                  <a:lnTo>
                    <a:pt x="0" y="218"/>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94" name="Freeform 86"/>
            <p:cNvSpPr>
              <a:spLocks/>
            </p:cNvSpPr>
            <p:nvPr/>
          </p:nvSpPr>
          <p:spPr bwMode="auto">
            <a:xfrm>
              <a:off x="4498" y="2070"/>
              <a:ext cx="42" cy="27"/>
            </a:xfrm>
            <a:custGeom>
              <a:avLst/>
              <a:gdLst/>
              <a:ahLst/>
              <a:cxnLst>
                <a:cxn ang="0">
                  <a:pos x="41" y="26"/>
                </a:cxn>
                <a:cxn ang="0">
                  <a:pos x="0" y="13"/>
                </a:cxn>
                <a:cxn ang="0">
                  <a:pos x="41" y="0"/>
                </a:cxn>
              </a:cxnLst>
              <a:rect l="0" t="0" r="r" b="b"/>
              <a:pathLst>
                <a:path w="42" h="27">
                  <a:moveTo>
                    <a:pt x="41" y="26"/>
                  </a:moveTo>
                  <a:lnTo>
                    <a:pt x="0" y="13"/>
                  </a:lnTo>
                  <a:lnTo>
                    <a:pt x="41"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95" name="Freeform 87"/>
            <p:cNvSpPr>
              <a:spLocks/>
            </p:cNvSpPr>
            <p:nvPr/>
          </p:nvSpPr>
          <p:spPr bwMode="auto">
            <a:xfrm>
              <a:off x="4498" y="2085"/>
              <a:ext cx="127" cy="1"/>
            </a:xfrm>
            <a:custGeom>
              <a:avLst/>
              <a:gdLst/>
              <a:ahLst/>
              <a:cxnLst>
                <a:cxn ang="0">
                  <a:pos x="0" y="0"/>
                </a:cxn>
                <a:cxn ang="0">
                  <a:pos x="126" y="0"/>
                </a:cxn>
                <a:cxn ang="0">
                  <a:pos x="0" y="0"/>
                </a:cxn>
              </a:cxnLst>
              <a:rect l="0" t="0" r="r" b="b"/>
              <a:pathLst>
                <a:path w="127" h="1">
                  <a:moveTo>
                    <a:pt x="0" y="0"/>
                  </a:moveTo>
                  <a:lnTo>
                    <a:pt x="126" y="0"/>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96" name="Freeform 88"/>
            <p:cNvSpPr>
              <a:spLocks/>
            </p:cNvSpPr>
            <p:nvPr/>
          </p:nvSpPr>
          <p:spPr bwMode="auto">
            <a:xfrm>
              <a:off x="4586" y="2070"/>
              <a:ext cx="39" cy="27"/>
            </a:xfrm>
            <a:custGeom>
              <a:avLst/>
              <a:gdLst/>
              <a:ahLst/>
              <a:cxnLst>
                <a:cxn ang="0">
                  <a:pos x="0" y="0"/>
                </a:cxn>
                <a:cxn ang="0">
                  <a:pos x="38" y="13"/>
                </a:cxn>
                <a:cxn ang="0">
                  <a:pos x="0" y="26"/>
                </a:cxn>
              </a:cxnLst>
              <a:rect l="0" t="0" r="r" b="b"/>
              <a:pathLst>
                <a:path w="39" h="27">
                  <a:moveTo>
                    <a:pt x="0" y="0"/>
                  </a:moveTo>
                  <a:lnTo>
                    <a:pt x="38" y="13"/>
                  </a:lnTo>
                  <a:lnTo>
                    <a:pt x="0" y="26"/>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97" name="Freeform 89"/>
            <p:cNvSpPr>
              <a:spLocks/>
            </p:cNvSpPr>
            <p:nvPr/>
          </p:nvSpPr>
          <p:spPr bwMode="auto">
            <a:xfrm>
              <a:off x="4018" y="1803"/>
              <a:ext cx="100" cy="188"/>
            </a:xfrm>
            <a:custGeom>
              <a:avLst/>
              <a:gdLst/>
              <a:ahLst/>
              <a:cxnLst>
                <a:cxn ang="0">
                  <a:pos x="99" y="0"/>
                </a:cxn>
                <a:cxn ang="0">
                  <a:pos x="0" y="187"/>
                </a:cxn>
                <a:cxn ang="0">
                  <a:pos x="99" y="0"/>
                </a:cxn>
              </a:cxnLst>
              <a:rect l="0" t="0" r="r" b="b"/>
              <a:pathLst>
                <a:path w="100" h="188">
                  <a:moveTo>
                    <a:pt x="99" y="0"/>
                  </a:moveTo>
                  <a:lnTo>
                    <a:pt x="0" y="187"/>
                  </a:lnTo>
                  <a:lnTo>
                    <a:pt x="99"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98" name="Freeform 90"/>
            <p:cNvSpPr>
              <a:spLocks/>
            </p:cNvSpPr>
            <p:nvPr/>
          </p:nvSpPr>
          <p:spPr bwMode="auto">
            <a:xfrm>
              <a:off x="4018" y="1942"/>
              <a:ext cx="31" cy="49"/>
            </a:xfrm>
            <a:custGeom>
              <a:avLst/>
              <a:gdLst/>
              <a:ahLst/>
              <a:cxnLst>
                <a:cxn ang="0">
                  <a:pos x="30" y="15"/>
                </a:cxn>
                <a:cxn ang="0">
                  <a:pos x="0" y="48"/>
                </a:cxn>
                <a:cxn ang="0">
                  <a:pos x="13" y="0"/>
                </a:cxn>
              </a:cxnLst>
              <a:rect l="0" t="0" r="r" b="b"/>
              <a:pathLst>
                <a:path w="31" h="49">
                  <a:moveTo>
                    <a:pt x="30" y="15"/>
                  </a:moveTo>
                  <a:lnTo>
                    <a:pt x="0" y="48"/>
                  </a:lnTo>
                  <a:lnTo>
                    <a:pt x="13"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499" name="Freeform 91"/>
            <p:cNvSpPr>
              <a:spLocks/>
            </p:cNvSpPr>
            <p:nvPr/>
          </p:nvSpPr>
          <p:spPr bwMode="auto">
            <a:xfrm>
              <a:off x="4371" y="1803"/>
              <a:ext cx="1" cy="188"/>
            </a:xfrm>
            <a:custGeom>
              <a:avLst/>
              <a:gdLst/>
              <a:ahLst/>
              <a:cxnLst>
                <a:cxn ang="0">
                  <a:pos x="0" y="0"/>
                </a:cxn>
                <a:cxn ang="0">
                  <a:pos x="0" y="187"/>
                </a:cxn>
                <a:cxn ang="0">
                  <a:pos x="0" y="0"/>
                </a:cxn>
              </a:cxnLst>
              <a:rect l="0" t="0" r="r" b="b"/>
              <a:pathLst>
                <a:path w="1" h="188">
                  <a:moveTo>
                    <a:pt x="0" y="0"/>
                  </a:moveTo>
                  <a:lnTo>
                    <a:pt x="0" y="187"/>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500" name="Freeform 92"/>
            <p:cNvSpPr>
              <a:spLocks/>
            </p:cNvSpPr>
            <p:nvPr/>
          </p:nvSpPr>
          <p:spPr bwMode="auto">
            <a:xfrm>
              <a:off x="4362" y="1941"/>
              <a:ext cx="19" cy="50"/>
            </a:xfrm>
            <a:custGeom>
              <a:avLst/>
              <a:gdLst/>
              <a:ahLst/>
              <a:cxnLst>
                <a:cxn ang="0">
                  <a:pos x="18" y="0"/>
                </a:cxn>
                <a:cxn ang="0">
                  <a:pos x="8" y="49"/>
                </a:cxn>
                <a:cxn ang="0">
                  <a:pos x="0" y="0"/>
                </a:cxn>
              </a:cxnLst>
              <a:rect l="0" t="0" r="r" b="b"/>
              <a:pathLst>
                <a:path w="19" h="50">
                  <a:moveTo>
                    <a:pt x="18" y="0"/>
                  </a:moveTo>
                  <a:lnTo>
                    <a:pt x="8" y="49"/>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501" name="Freeform 93"/>
            <p:cNvSpPr>
              <a:spLocks/>
            </p:cNvSpPr>
            <p:nvPr/>
          </p:nvSpPr>
          <p:spPr bwMode="auto">
            <a:xfrm>
              <a:off x="4929" y="1990"/>
              <a:ext cx="254" cy="219"/>
            </a:xfrm>
            <a:custGeom>
              <a:avLst/>
              <a:gdLst/>
              <a:ahLst/>
              <a:cxnLst>
                <a:cxn ang="0">
                  <a:pos x="0" y="0"/>
                </a:cxn>
                <a:cxn ang="0">
                  <a:pos x="253" y="0"/>
                </a:cxn>
                <a:cxn ang="0">
                  <a:pos x="253" y="218"/>
                </a:cxn>
                <a:cxn ang="0">
                  <a:pos x="0" y="218"/>
                </a:cxn>
                <a:cxn ang="0">
                  <a:pos x="0" y="0"/>
                </a:cxn>
              </a:cxnLst>
              <a:rect l="0" t="0" r="r" b="b"/>
              <a:pathLst>
                <a:path w="254" h="219">
                  <a:moveTo>
                    <a:pt x="0" y="0"/>
                  </a:moveTo>
                  <a:lnTo>
                    <a:pt x="253" y="0"/>
                  </a:lnTo>
                  <a:lnTo>
                    <a:pt x="253" y="218"/>
                  </a:lnTo>
                  <a:lnTo>
                    <a:pt x="0" y="218"/>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502" name="Freeform 94"/>
            <p:cNvSpPr>
              <a:spLocks/>
            </p:cNvSpPr>
            <p:nvPr/>
          </p:nvSpPr>
          <p:spPr bwMode="auto">
            <a:xfrm>
              <a:off x="4803" y="2070"/>
              <a:ext cx="41" cy="27"/>
            </a:xfrm>
            <a:custGeom>
              <a:avLst/>
              <a:gdLst/>
              <a:ahLst/>
              <a:cxnLst>
                <a:cxn ang="0">
                  <a:pos x="40" y="26"/>
                </a:cxn>
                <a:cxn ang="0">
                  <a:pos x="0" y="13"/>
                </a:cxn>
                <a:cxn ang="0">
                  <a:pos x="40" y="0"/>
                </a:cxn>
              </a:cxnLst>
              <a:rect l="0" t="0" r="r" b="b"/>
              <a:pathLst>
                <a:path w="41" h="27">
                  <a:moveTo>
                    <a:pt x="40" y="26"/>
                  </a:moveTo>
                  <a:lnTo>
                    <a:pt x="0" y="13"/>
                  </a:lnTo>
                  <a:lnTo>
                    <a:pt x="4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503" name="Freeform 95"/>
            <p:cNvSpPr>
              <a:spLocks/>
            </p:cNvSpPr>
            <p:nvPr/>
          </p:nvSpPr>
          <p:spPr bwMode="auto">
            <a:xfrm>
              <a:off x="4803" y="2085"/>
              <a:ext cx="127" cy="1"/>
            </a:xfrm>
            <a:custGeom>
              <a:avLst/>
              <a:gdLst/>
              <a:ahLst/>
              <a:cxnLst>
                <a:cxn ang="0">
                  <a:pos x="0" y="0"/>
                </a:cxn>
                <a:cxn ang="0">
                  <a:pos x="126" y="0"/>
                </a:cxn>
                <a:cxn ang="0">
                  <a:pos x="0" y="0"/>
                </a:cxn>
              </a:cxnLst>
              <a:rect l="0" t="0" r="r" b="b"/>
              <a:pathLst>
                <a:path w="127" h="1">
                  <a:moveTo>
                    <a:pt x="0" y="0"/>
                  </a:moveTo>
                  <a:lnTo>
                    <a:pt x="126" y="0"/>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504" name="Freeform 96"/>
            <p:cNvSpPr>
              <a:spLocks/>
            </p:cNvSpPr>
            <p:nvPr/>
          </p:nvSpPr>
          <p:spPr bwMode="auto">
            <a:xfrm>
              <a:off x="4888" y="2070"/>
              <a:ext cx="42" cy="27"/>
            </a:xfrm>
            <a:custGeom>
              <a:avLst/>
              <a:gdLst/>
              <a:ahLst/>
              <a:cxnLst>
                <a:cxn ang="0">
                  <a:pos x="0" y="0"/>
                </a:cxn>
                <a:cxn ang="0">
                  <a:pos x="41" y="13"/>
                </a:cxn>
                <a:cxn ang="0">
                  <a:pos x="0" y="26"/>
                </a:cxn>
              </a:cxnLst>
              <a:rect l="0" t="0" r="r" b="b"/>
              <a:pathLst>
                <a:path w="42" h="27">
                  <a:moveTo>
                    <a:pt x="0" y="0"/>
                  </a:moveTo>
                  <a:lnTo>
                    <a:pt x="41" y="13"/>
                  </a:lnTo>
                  <a:lnTo>
                    <a:pt x="0" y="26"/>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505" name="Freeform 97"/>
            <p:cNvSpPr>
              <a:spLocks/>
            </p:cNvSpPr>
            <p:nvPr/>
          </p:nvSpPr>
          <p:spPr bwMode="auto">
            <a:xfrm>
              <a:off x="4956" y="1803"/>
              <a:ext cx="100" cy="188"/>
            </a:xfrm>
            <a:custGeom>
              <a:avLst/>
              <a:gdLst/>
              <a:ahLst/>
              <a:cxnLst>
                <a:cxn ang="0">
                  <a:pos x="0" y="0"/>
                </a:cxn>
                <a:cxn ang="0">
                  <a:pos x="99" y="187"/>
                </a:cxn>
                <a:cxn ang="0">
                  <a:pos x="0" y="0"/>
                </a:cxn>
              </a:cxnLst>
              <a:rect l="0" t="0" r="r" b="b"/>
              <a:pathLst>
                <a:path w="100" h="188">
                  <a:moveTo>
                    <a:pt x="0" y="0"/>
                  </a:moveTo>
                  <a:lnTo>
                    <a:pt x="99" y="187"/>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506" name="Freeform 98"/>
            <p:cNvSpPr>
              <a:spLocks/>
            </p:cNvSpPr>
            <p:nvPr/>
          </p:nvSpPr>
          <p:spPr bwMode="auto">
            <a:xfrm>
              <a:off x="5025" y="1942"/>
              <a:ext cx="31" cy="49"/>
            </a:xfrm>
            <a:custGeom>
              <a:avLst/>
              <a:gdLst/>
              <a:ahLst/>
              <a:cxnLst>
                <a:cxn ang="0">
                  <a:pos x="17" y="0"/>
                </a:cxn>
                <a:cxn ang="0">
                  <a:pos x="30" y="48"/>
                </a:cxn>
                <a:cxn ang="0">
                  <a:pos x="0" y="15"/>
                </a:cxn>
              </a:cxnLst>
              <a:rect l="0" t="0" r="r" b="b"/>
              <a:pathLst>
                <a:path w="31" h="49">
                  <a:moveTo>
                    <a:pt x="17" y="0"/>
                  </a:moveTo>
                  <a:lnTo>
                    <a:pt x="30" y="48"/>
                  </a:lnTo>
                  <a:lnTo>
                    <a:pt x="0" y="15"/>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7507" name="Freeform 99"/>
            <p:cNvSpPr>
              <a:spLocks/>
            </p:cNvSpPr>
            <p:nvPr/>
          </p:nvSpPr>
          <p:spPr bwMode="auto">
            <a:xfrm>
              <a:off x="3865" y="2208"/>
              <a:ext cx="127" cy="314"/>
            </a:xfrm>
            <a:custGeom>
              <a:avLst/>
              <a:gdLst/>
              <a:ahLst/>
              <a:cxnLst>
                <a:cxn ang="0">
                  <a:pos x="0" y="0"/>
                </a:cxn>
                <a:cxn ang="0">
                  <a:pos x="126" y="313"/>
                </a:cxn>
                <a:cxn ang="0">
                  <a:pos x="0" y="0"/>
                </a:cxn>
              </a:cxnLst>
              <a:rect l="0" t="0" r="r" b="b"/>
              <a:pathLst>
                <a:path w="127" h="314">
                  <a:moveTo>
                    <a:pt x="0" y="0"/>
                  </a:moveTo>
                  <a:lnTo>
                    <a:pt x="126" y="313"/>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08" name="Freeform 100"/>
            <p:cNvSpPr>
              <a:spLocks/>
            </p:cNvSpPr>
            <p:nvPr/>
          </p:nvSpPr>
          <p:spPr bwMode="auto">
            <a:xfrm>
              <a:off x="3964" y="2472"/>
              <a:ext cx="28" cy="50"/>
            </a:xfrm>
            <a:custGeom>
              <a:avLst/>
              <a:gdLst/>
              <a:ahLst/>
              <a:cxnLst>
                <a:cxn ang="0">
                  <a:pos x="18" y="0"/>
                </a:cxn>
                <a:cxn ang="0">
                  <a:pos x="27" y="49"/>
                </a:cxn>
                <a:cxn ang="0">
                  <a:pos x="0" y="11"/>
                </a:cxn>
              </a:cxnLst>
              <a:rect l="0" t="0" r="r" b="b"/>
              <a:pathLst>
                <a:path w="28" h="50">
                  <a:moveTo>
                    <a:pt x="18" y="0"/>
                  </a:moveTo>
                  <a:lnTo>
                    <a:pt x="27" y="49"/>
                  </a:lnTo>
                  <a:lnTo>
                    <a:pt x="0" y="11"/>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09" name="Freeform 101"/>
            <p:cNvSpPr>
              <a:spLocks/>
            </p:cNvSpPr>
            <p:nvPr/>
          </p:nvSpPr>
          <p:spPr bwMode="auto">
            <a:xfrm>
              <a:off x="3686" y="2208"/>
              <a:ext cx="231" cy="346"/>
            </a:xfrm>
            <a:custGeom>
              <a:avLst/>
              <a:gdLst/>
              <a:ahLst/>
              <a:cxnLst>
                <a:cxn ang="0">
                  <a:pos x="230" y="0"/>
                </a:cxn>
                <a:cxn ang="0">
                  <a:pos x="0" y="345"/>
                </a:cxn>
                <a:cxn ang="0">
                  <a:pos x="230" y="0"/>
                </a:cxn>
              </a:cxnLst>
              <a:rect l="0" t="0" r="r" b="b"/>
              <a:pathLst>
                <a:path w="231" h="346">
                  <a:moveTo>
                    <a:pt x="230" y="0"/>
                  </a:moveTo>
                  <a:lnTo>
                    <a:pt x="0" y="345"/>
                  </a:lnTo>
                  <a:lnTo>
                    <a:pt x="23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10" name="Freeform 102"/>
            <p:cNvSpPr>
              <a:spLocks/>
            </p:cNvSpPr>
            <p:nvPr/>
          </p:nvSpPr>
          <p:spPr bwMode="auto">
            <a:xfrm>
              <a:off x="3686" y="2507"/>
              <a:ext cx="36" cy="47"/>
            </a:xfrm>
            <a:custGeom>
              <a:avLst/>
              <a:gdLst/>
              <a:ahLst/>
              <a:cxnLst>
                <a:cxn ang="0">
                  <a:pos x="35" y="16"/>
                </a:cxn>
                <a:cxn ang="0">
                  <a:pos x="0" y="46"/>
                </a:cxn>
                <a:cxn ang="0">
                  <a:pos x="19" y="0"/>
                </a:cxn>
              </a:cxnLst>
              <a:rect l="0" t="0" r="r" b="b"/>
              <a:pathLst>
                <a:path w="36" h="47">
                  <a:moveTo>
                    <a:pt x="35" y="16"/>
                  </a:moveTo>
                  <a:lnTo>
                    <a:pt x="0" y="46"/>
                  </a:lnTo>
                  <a:lnTo>
                    <a:pt x="19"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11" name="Freeform 103"/>
            <p:cNvSpPr>
              <a:spLocks/>
            </p:cNvSpPr>
            <p:nvPr/>
          </p:nvSpPr>
          <p:spPr bwMode="auto">
            <a:xfrm>
              <a:off x="3940" y="2208"/>
              <a:ext cx="357" cy="346"/>
            </a:xfrm>
            <a:custGeom>
              <a:avLst/>
              <a:gdLst/>
              <a:ahLst/>
              <a:cxnLst>
                <a:cxn ang="0">
                  <a:pos x="0" y="0"/>
                </a:cxn>
                <a:cxn ang="0">
                  <a:pos x="356" y="345"/>
                </a:cxn>
                <a:cxn ang="0">
                  <a:pos x="0" y="0"/>
                </a:cxn>
              </a:cxnLst>
              <a:rect l="0" t="0" r="r" b="b"/>
              <a:pathLst>
                <a:path w="357" h="346">
                  <a:moveTo>
                    <a:pt x="0" y="0"/>
                  </a:moveTo>
                  <a:lnTo>
                    <a:pt x="356" y="345"/>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12" name="Freeform 104"/>
            <p:cNvSpPr>
              <a:spLocks/>
            </p:cNvSpPr>
            <p:nvPr/>
          </p:nvSpPr>
          <p:spPr bwMode="auto">
            <a:xfrm>
              <a:off x="4256" y="2513"/>
              <a:ext cx="41" cy="41"/>
            </a:xfrm>
            <a:custGeom>
              <a:avLst/>
              <a:gdLst/>
              <a:ahLst/>
              <a:cxnLst>
                <a:cxn ang="0">
                  <a:pos x="13" y="0"/>
                </a:cxn>
                <a:cxn ang="0">
                  <a:pos x="40" y="40"/>
                </a:cxn>
                <a:cxn ang="0">
                  <a:pos x="0" y="19"/>
                </a:cxn>
              </a:cxnLst>
              <a:rect l="0" t="0" r="r" b="b"/>
              <a:pathLst>
                <a:path w="41" h="41">
                  <a:moveTo>
                    <a:pt x="13" y="0"/>
                  </a:moveTo>
                  <a:lnTo>
                    <a:pt x="40" y="40"/>
                  </a:lnTo>
                  <a:lnTo>
                    <a:pt x="0" y="19"/>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13" name="Freeform 105"/>
            <p:cNvSpPr>
              <a:spLocks/>
            </p:cNvSpPr>
            <p:nvPr/>
          </p:nvSpPr>
          <p:spPr bwMode="auto">
            <a:xfrm>
              <a:off x="3814" y="2208"/>
              <a:ext cx="178" cy="314"/>
            </a:xfrm>
            <a:custGeom>
              <a:avLst/>
              <a:gdLst/>
              <a:ahLst/>
              <a:cxnLst>
                <a:cxn ang="0">
                  <a:pos x="177" y="0"/>
                </a:cxn>
                <a:cxn ang="0">
                  <a:pos x="0" y="313"/>
                </a:cxn>
                <a:cxn ang="0">
                  <a:pos x="177" y="0"/>
                </a:cxn>
              </a:cxnLst>
              <a:rect l="0" t="0" r="r" b="b"/>
              <a:pathLst>
                <a:path w="178" h="314">
                  <a:moveTo>
                    <a:pt x="177" y="0"/>
                  </a:moveTo>
                  <a:lnTo>
                    <a:pt x="0" y="313"/>
                  </a:lnTo>
                  <a:lnTo>
                    <a:pt x="177"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14" name="Freeform 106"/>
            <p:cNvSpPr>
              <a:spLocks/>
            </p:cNvSpPr>
            <p:nvPr/>
          </p:nvSpPr>
          <p:spPr bwMode="auto">
            <a:xfrm>
              <a:off x="3814" y="2475"/>
              <a:ext cx="33" cy="47"/>
            </a:xfrm>
            <a:custGeom>
              <a:avLst/>
              <a:gdLst/>
              <a:ahLst/>
              <a:cxnLst>
                <a:cxn ang="0">
                  <a:pos x="32" y="13"/>
                </a:cxn>
                <a:cxn ang="0">
                  <a:pos x="0" y="46"/>
                </a:cxn>
                <a:cxn ang="0">
                  <a:pos x="14" y="0"/>
                </a:cxn>
              </a:cxnLst>
              <a:rect l="0" t="0" r="r" b="b"/>
              <a:pathLst>
                <a:path w="33" h="47">
                  <a:moveTo>
                    <a:pt x="32" y="13"/>
                  </a:moveTo>
                  <a:lnTo>
                    <a:pt x="0" y="46"/>
                  </a:lnTo>
                  <a:lnTo>
                    <a:pt x="14"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15" name="Freeform 107"/>
            <p:cNvSpPr>
              <a:spLocks/>
            </p:cNvSpPr>
            <p:nvPr/>
          </p:nvSpPr>
          <p:spPr bwMode="auto">
            <a:xfrm>
              <a:off x="4018" y="2208"/>
              <a:ext cx="887" cy="314"/>
            </a:xfrm>
            <a:custGeom>
              <a:avLst/>
              <a:gdLst/>
              <a:ahLst/>
              <a:cxnLst>
                <a:cxn ang="0">
                  <a:pos x="0" y="0"/>
                </a:cxn>
                <a:cxn ang="0">
                  <a:pos x="886" y="313"/>
                </a:cxn>
                <a:cxn ang="0">
                  <a:pos x="0" y="0"/>
                </a:cxn>
              </a:cxnLst>
              <a:rect l="0" t="0" r="r" b="b"/>
              <a:pathLst>
                <a:path w="887" h="314">
                  <a:moveTo>
                    <a:pt x="0" y="0"/>
                  </a:moveTo>
                  <a:lnTo>
                    <a:pt x="886" y="313"/>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16" name="Freeform 108"/>
            <p:cNvSpPr>
              <a:spLocks/>
            </p:cNvSpPr>
            <p:nvPr/>
          </p:nvSpPr>
          <p:spPr bwMode="auto">
            <a:xfrm>
              <a:off x="4862" y="2495"/>
              <a:ext cx="43" cy="27"/>
            </a:xfrm>
            <a:custGeom>
              <a:avLst/>
              <a:gdLst/>
              <a:ahLst/>
              <a:cxnLst>
                <a:cxn ang="0">
                  <a:pos x="6" y="0"/>
                </a:cxn>
                <a:cxn ang="0">
                  <a:pos x="42" y="26"/>
                </a:cxn>
                <a:cxn ang="0">
                  <a:pos x="0" y="25"/>
                </a:cxn>
              </a:cxnLst>
              <a:rect l="0" t="0" r="r" b="b"/>
              <a:pathLst>
                <a:path w="43" h="27">
                  <a:moveTo>
                    <a:pt x="6" y="0"/>
                  </a:moveTo>
                  <a:lnTo>
                    <a:pt x="42" y="26"/>
                  </a:lnTo>
                  <a:lnTo>
                    <a:pt x="0" y="25"/>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17" name="Freeform 109"/>
            <p:cNvSpPr>
              <a:spLocks/>
            </p:cNvSpPr>
            <p:nvPr/>
          </p:nvSpPr>
          <p:spPr bwMode="auto">
            <a:xfrm>
              <a:off x="3865" y="2208"/>
              <a:ext cx="432" cy="314"/>
            </a:xfrm>
            <a:custGeom>
              <a:avLst/>
              <a:gdLst/>
              <a:ahLst/>
              <a:cxnLst>
                <a:cxn ang="0">
                  <a:pos x="431" y="0"/>
                </a:cxn>
                <a:cxn ang="0">
                  <a:pos x="0" y="313"/>
                </a:cxn>
                <a:cxn ang="0">
                  <a:pos x="431" y="0"/>
                </a:cxn>
              </a:cxnLst>
              <a:rect l="0" t="0" r="r" b="b"/>
              <a:pathLst>
                <a:path w="432" h="314">
                  <a:moveTo>
                    <a:pt x="431" y="0"/>
                  </a:moveTo>
                  <a:lnTo>
                    <a:pt x="0" y="313"/>
                  </a:lnTo>
                  <a:lnTo>
                    <a:pt x="431"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18" name="Freeform 110"/>
            <p:cNvSpPr>
              <a:spLocks/>
            </p:cNvSpPr>
            <p:nvPr/>
          </p:nvSpPr>
          <p:spPr bwMode="auto">
            <a:xfrm>
              <a:off x="3865" y="2485"/>
              <a:ext cx="41" cy="37"/>
            </a:xfrm>
            <a:custGeom>
              <a:avLst/>
              <a:gdLst/>
              <a:ahLst/>
              <a:cxnLst>
                <a:cxn ang="0">
                  <a:pos x="40" y="22"/>
                </a:cxn>
                <a:cxn ang="0">
                  <a:pos x="0" y="36"/>
                </a:cxn>
                <a:cxn ang="0">
                  <a:pos x="31" y="0"/>
                </a:cxn>
              </a:cxnLst>
              <a:rect l="0" t="0" r="r" b="b"/>
              <a:pathLst>
                <a:path w="41" h="37">
                  <a:moveTo>
                    <a:pt x="40" y="22"/>
                  </a:moveTo>
                  <a:lnTo>
                    <a:pt x="0" y="36"/>
                  </a:lnTo>
                  <a:lnTo>
                    <a:pt x="31"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19" name="Freeform 111"/>
            <p:cNvSpPr>
              <a:spLocks/>
            </p:cNvSpPr>
            <p:nvPr/>
          </p:nvSpPr>
          <p:spPr bwMode="auto">
            <a:xfrm>
              <a:off x="4319" y="2208"/>
              <a:ext cx="1120" cy="314"/>
            </a:xfrm>
            <a:custGeom>
              <a:avLst/>
              <a:gdLst/>
              <a:ahLst/>
              <a:cxnLst>
                <a:cxn ang="0">
                  <a:pos x="0" y="0"/>
                </a:cxn>
                <a:cxn ang="0">
                  <a:pos x="1119" y="313"/>
                </a:cxn>
                <a:cxn ang="0">
                  <a:pos x="0" y="0"/>
                </a:cxn>
              </a:cxnLst>
              <a:rect l="0" t="0" r="r" b="b"/>
              <a:pathLst>
                <a:path w="1120" h="314">
                  <a:moveTo>
                    <a:pt x="0" y="0"/>
                  </a:moveTo>
                  <a:lnTo>
                    <a:pt x="1119" y="313"/>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20" name="Freeform 112"/>
            <p:cNvSpPr>
              <a:spLocks/>
            </p:cNvSpPr>
            <p:nvPr/>
          </p:nvSpPr>
          <p:spPr bwMode="auto">
            <a:xfrm>
              <a:off x="5395" y="2497"/>
              <a:ext cx="44" cy="26"/>
            </a:xfrm>
            <a:custGeom>
              <a:avLst/>
              <a:gdLst/>
              <a:ahLst/>
              <a:cxnLst>
                <a:cxn ang="0">
                  <a:pos x="5" y="0"/>
                </a:cxn>
                <a:cxn ang="0">
                  <a:pos x="43" y="24"/>
                </a:cxn>
                <a:cxn ang="0">
                  <a:pos x="0" y="25"/>
                </a:cxn>
              </a:cxnLst>
              <a:rect l="0" t="0" r="r" b="b"/>
              <a:pathLst>
                <a:path w="44" h="26">
                  <a:moveTo>
                    <a:pt x="5" y="0"/>
                  </a:moveTo>
                  <a:lnTo>
                    <a:pt x="43" y="24"/>
                  </a:lnTo>
                  <a:lnTo>
                    <a:pt x="0" y="25"/>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21" name="Freeform 113"/>
            <p:cNvSpPr>
              <a:spLocks/>
            </p:cNvSpPr>
            <p:nvPr/>
          </p:nvSpPr>
          <p:spPr bwMode="auto">
            <a:xfrm>
              <a:off x="4319" y="2208"/>
              <a:ext cx="104" cy="346"/>
            </a:xfrm>
            <a:custGeom>
              <a:avLst/>
              <a:gdLst/>
              <a:ahLst/>
              <a:cxnLst>
                <a:cxn ang="0">
                  <a:pos x="103" y="0"/>
                </a:cxn>
                <a:cxn ang="0">
                  <a:pos x="0" y="345"/>
                </a:cxn>
                <a:cxn ang="0">
                  <a:pos x="103" y="0"/>
                </a:cxn>
              </a:cxnLst>
              <a:rect l="0" t="0" r="r" b="b"/>
              <a:pathLst>
                <a:path w="104" h="346">
                  <a:moveTo>
                    <a:pt x="103" y="0"/>
                  </a:moveTo>
                  <a:lnTo>
                    <a:pt x="0" y="345"/>
                  </a:lnTo>
                  <a:lnTo>
                    <a:pt x="103"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22" name="Freeform 114"/>
            <p:cNvSpPr>
              <a:spLocks/>
            </p:cNvSpPr>
            <p:nvPr/>
          </p:nvSpPr>
          <p:spPr bwMode="auto">
            <a:xfrm>
              <a:off x="4319" y="2502"/>
              <a:ext cx="27" cy="52"/>
            </a:xfrm>
            <a:custGeom>
              <a:avLst/>
              <a:gdLst/>
              <a:ahLst/>
              <a:cxnLst>
                <a:cxn ang="0">
                  <a:pos x="26" y="8"/>
                </a:cxn>
                <a:cxn ang="0">
                  <a:pos x="0" y="51"/>
                </a:cxn>
                <a:cxn ang="0">
                  <a:pos x="5" y="0"/>
                </a:cxn>
              </a:cxnLst>
              <a:rect l="0" t="0" r="r" b="b"/>
              <a:pathLst>
                <a:path w="27" h="52">
                  <a:moveTo>
                    <a:pt x="26" y="8"/>
                  </a:moveTo>
                  <a:lnTo>
                    <a:pt x="0" y="51"/>
                  </a:lnTo>
                  <a:lnTo>
                    <a:pt x="5"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23" name="Freeform 115"/>
            <p:cNvSpPr>
              <a:spLocks/>
            </p:cNvSpPr>
            <p:nvPr/>
          </p:nvSpPr>
          <p:spPr bwMode="auto">
            <a:xfrm>
              <a:off x="4398" y="2208"/>
              <a:ext cx="203" cy="314"/>
            </a:xfrm>
            <a:custGeom>
              <a:avLst/>
              <a:gdLst/>
              <a:ahLst/>
              <a:cxnLst>
                <a:cxn ang="0">
                  <a:pos x="0" y="0"/>
                </a:cxn>
                <a:cxn ang="0">
                  <a:pos x="202" y="313"/>
                </a:cxn>
                <a:cxn ang="0">
                  <a:pos x="0" y="0"/>
                </a:cxn>
              </a:cxnLst>
              <a:rect l="0" t="0" r="r" b="b"/>
              <a:pathLst>
                <a:path w="203" h="314">
                  <a:moveTo>
                    <a:pt x="0" y="0"/>
                  </a:moveTo>
                  <a:lnTo>
                    <a:pt x="202" y="313"/>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24" name="Freeform 116"/>
            <p:cNvSpPr>
              <a:spLocks/>
            </p:cNvSpPr>
            <p:nvPr/>
          </p:nvSpPr>
          <p:spPr bwMode="auto">
            <a:xfrm>
              <a:off x="4565" y="2476"/>
              <a:ext cx="36" cy="46"/>
            </a:xfrm>
            <a:custGeom>
              <a:avLst/>
              <a:gdLst/>
              <a:ahLst/>
              <a:cxnLst>
                <a:cxn ang="0">
                  <a:pos x="17" y="0"/>
                </a:cxn>
                <a:cxn ang="0">
                  <a:pos x="35" y="45"/>
                </a:cxn>
                <a:cxn ang="0">
                  <a:pos x="0" y="15"/>
                </a:cxn>
              </a:cxnLst>
              <a:rect l="0" t="0" r="r" b="b"/>
              <a:pathLst>
                <a:path w="36" h="46">
                  <a:moveTo>
                    <a:pt x="17" y="0"/>
                  </a:moveTo>
                  <a:lnTo>
                    <a:pt x="35" y="45"/>
                  </a:lnTo>
                  <a:lnTo>
                    <a:pt x="0" y="15"/>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25" name="Freeform 117"/>
            <p:cNvSpPr>
              <a:spLocks/>
            </p:cNvSpPr>
            <p:nvPr/>
          </p:nvSpPr>
          <p:spPr bwMode="auto">
            <a:xfrm>
              <a:off x="4651" y="2208"/>
              <a:ext cx="356" cy="346"/>
            </a:xfrm>
            <a:custGeom>
              <a:avLst/>
              <a:gdLst/>
              <a:ahLst/>
              <a:cxnLst>
                <a:cxn ang="0">
                  <a:pos x="355" y="0"/>
                </a:cxn>
                <a:cxn ang="0">
                  <a:pos x="0" y="345"/>
                </a:cxn>
                <a:cxn ang="0">
                  <a:pos x="355" y="0"/>
                </a:cxn>
              </a:cxnLst>
              <a:rect l="0" t="0" r="r" b="b"/>
              <a:pathLst>
                <a:path w="356" h="346">
                  <a:moveTo>
                    <a:pt x="355" y="0"/>
                  </a:moveTo>
                  <a:lnTo>
                    <a:pt x="0" y="345"/>
                  </a:lnTo>
                  <a:lnTo>
                    <a:pt x="355"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26" name="Freeform 118"/>
            <p:cNvSpPr>
              <a:spLocks/>
            </p:cNvSpPr>
            <p:nvPr/>
          </p:nvSpPr>
          <p:spPr bwMode="auto">
            <a:xfrm>
              <a:off x="4651" y="2513"/>
              <a:ext cx="37" cy="41"/>
            </a:xfrm>
            <a:custGeom>
              <a:avLst/>
              <a:gdLst/>
              <a:ahLst/>
              <a:cxnLst>
                <a:cxn ang="0">
                  <a:pos x="36" y="19"/>
                </a:cxn>
                <a:cxn ang="0">
                  <a:pos x="0" y="40"/>
                </a:cxn>
                <a:cxn ang="0">
                  <a:pos x="24" y="0"/>
                </a:cxn>
              </a:cxnLst>
              <a:rect l="0" t="0" r="r" b="b"/>
              <a:pathLst>
                <a:path w="37" h="41">
                  <a:moveTo>
                    <a:pt x="36" y="19"/>
                  </a:moveTo>
                  <a:lnTo>
                    <a:pt x="0" y="40"/>
                  </a:lnTo>
                  <a:lnTo>
                    <a:pt x="24"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27" name="Freeform 119"/>
            <p:cNvSpPr>
              <a:spLocks/>
            </p:cNvSpPr>
            <p:nvPr/>
          </p:nvSpPr>
          <p:spPr bwMode="auto">
            <a:xfrm>
              <a:off x="5031" y="2208"/>
              <a:ext cx="203" cy="346"/>
            </a:xfrm>
            <a:custGeom>
              <a:avLst/>
              <a:gdLst/>
              <a:ahLst/>
              <a:cxnLst>
                <a:cxn ang="0">
                  <a:pos x="0" y="0"/>
                </a:cxn>
                <a:cxn ang="0">
                  <a:pos x="202" y="345"/>
                </a:cxn>
                <a:cxn ang="0">
                  <a:pos x="0" y="0"/>
                </a:cxn>
              </a:cxnLst>
              <a:rect l="0" t="0" r="r" b="b"/>
              <a:pathLst>
                <a:path w="203" h="346">
                  <a:moveTo>
                    <a:pt x="0" y="0"/>
                  </a:moveTo>
                  <a:lnTo>
                    <a:pt x="202" y="345"/>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28" name="Freeform 120"/>
            <p:cNvSpPr>
              <a:spLocks/>
            </p:cNvSpPr>
            <p:nvPr/>
          </p:nvSpPr>
          <p:spPr bwMode="auto">
            <a:xfrm>
              <a:off x="5202" y="2506"/>
              <a:ext cx="32" cy="48"/>
            </a:xfrm>
            <a:custGeom>
              <a:avLst/>
              <a:gdLst/>
              <a:ahLst/>
              <a:cxnLst>
                <a:cxn ang="0">
                  <a:pos x="16" y="0"/>
                </a:cxn>
                <a:cxn ang="0">
                  <a:pos x="31" y="47"/>
                </a:cxn>
                <a:cxn ang="0">
                  <a:pos x="0" y="15"/>
                </a:cxn>
              </a:cxnLst>
              <a:rect l="0" t="0" r="r" b="b"/>
              <a:pathLst>
                <a:path w="32" h="48">
                  <a:moveTo>
                    <a:pt x="16" y="0"/>
                  </a:moveTo>
                  <a:lnTo>
                    <a:pt x="31" y="47"/>
                  </a:lnTo>
                  <a:lnTo>
                    <a:pt x="0" y="15"/>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29" name="Freeform 121"/>
            <p:cNvSpPr>
              <a:spLocks/>
            </p:cNvSpPr>
            <p:nvPr/>
          </p:nvSpPr>
          <p:spPr bwMode="auto">
            <a:xfrm>
              <a:off x="4956" y="2208"/>
              <a:ext cx="152" cy="314"/>
            </a:xfrm>
            <a:custGeom>
              <a:avLst/>
              <a:gdLst/>
              <a:ahLst/>
              <a:cxnLst>
                <a:cxn ang="0">
                  <a:pos x="151" y="0"/>
                </a:cxn>
                <a:cxn ang="0">
                  <a:pos x="0" y="313"/>
                </a:cxn>
                <a:cxn ang="0">
                  <a:pos x="151" y="0"/>
                </a:cxn>
              </a:cxnLst>
              <a:rect l="0" t="0" r="r" b="b"/>
              <a:pathLst>
                <a:path w="152" h="314">
                  <a:moveTo>
                    <a:pt x="151" y="0"/>
                  </a:moveTo>
                  <a:lnTo>
                    <a:pt x="0" y="313"/>
                  </a:lnTo>
                  <a:lnTo>
                    <a:pt x="151"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30" name="Freeform 122"/>
            <p:cNvSpPr>
              <a:spLocks/>
            </p:cNvSpPr>
            <p:nvPr/>
          </p:nvSpPr>
          <p:spPr bwMode="auto">
            <a:xfrm>
              <a:off x="4956" y="2474"/>
              <a:ext cx="30" cy="48"/>
            </a:xfrm>
            <a:custGeom>
              <a:avLst/>
              <a:gdLst/>
              <a:ahLst/>
              <a:cxnLst>
                <a:cxn ang="0">
                  <a:pos x="29" y="12"/>
                </a:cxn>
                <a:cxn ang="0">
                  <a:pos x="0" y="47"/>
                </a:cxn>
                <a:cxn ang="0">
                  <a:pos x="11" y="0"/>
                </a:cxn>
              </a:cxnLst>
              <a:rect l="0" t="0" r="r" b="b"/>
              <a:pathLst>
                <a:path w="30" h="48">
                  <a:moveTo>
                    <a:pt x="29" y="12"/>
                  </a:moveTo>
                  <a:lnTo>
                    <a:pt x="0" y="47"/>
                  </a:lnTo>
                  <a:lnTo>
                    <a:pt x="11"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31" name="Freeform 123"/>
            <p:cNvSpPr>
              <a:spLocks/>
            </p:cNvSpPr>
            <p:nvPr/>
          </p:nvSpPr>
          <p:spPr bwMode="auto">
            <a:xfrm>
              <a:off x="5132" y="2208"/>
              <a:ext cx="1" cy="346"/>
            </a:xfrm>
            <a:custGeom>
              <a:avLst/>
              <a:gdLst/>
              <a:ahLst/>
              <a:cxnLst>
                <a:cxn ang="0">
                  <a:pos x="0" y="0"/>
                </a:cxn>
                <a:cxn ang="0">
                  <a:pos x="0" y="345"/>
                </a:cxn>
                <a:cxn ang="0">
                  <a:pos x="0" y="0"/>
                </a:cxn>
              </a:cxnLst>
              <a:rect l="0" t="0" r="r" b="b"/>
              <a:pathLst>
                <a:path w="1" h="346">
                  <a:moveTo>
                    <a:pt x="0" y="0"/>
                  </a:moveTo>
                  <a:lnTo>
                    <a:pt x="0" y="345"/>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32" name="Freeform 124"/>
            <p:cNvSpPr>
              <a:spLocks/>
            </p:cNvSpPr>
            <p:nvPr/>
          </p:nvSpPr>
          <p:spPr bwMode="auto">
            <a:xfrm>
              <a:off x="5121" y="2504"/>
              <a:ext cx="23" cy="50"/>
            </a:xfrm>
            <a:custGeom>
              <a:avLst/>
              <a:gdLst/>
              <a:ahLst/>
              <a:cxnLst>
                <a:cxn ang="0">
                  <a:pos x="22" y="0"/>
                </a:cxn>
                <a:cxn ang="0">
                  <a:pos x="10" y="49"/>
                </a:cxn>
                <a:cxn ang="0">
                  <a:pos x="0" y="0"/>
                </a:cxn>
              </a:cxnLst>
              <a:rect l="0" t="0" r="r" b="b"/>
              <a:pathLst>
                <a:path w="23" h="50">
                  <a:moveTo>
                    <a:pt x="22" y="0"/>
                  </a:moveTo>
                  <a:lnTo>
                    <a:pt x="10" y="49"/>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17533" name="Rectangle 125"/>
            <p:cNvSpPr>
              <a:spLocks noChangeArrowheads="1"/>
            </p:cNvSpPr>
            <p:nvPr/>
          </p:nvSpPr>
          <p:spPr bwMode="auto">
            <a:xfrm>
              <a:off x="3264" y="1781"/>
              <a:ext cx="576" cy="332"/>
            </a:xfrm>
            <a:prstGeom prst="rect">
              <a:avLst/>
            </a:prstGeom>
            <a:noFill/>
            <a:ln w="12700">
              <a:noFill/>
              <a:miter lim="800000"/>
              <a:headEnd/>
              <a:tailEnd/>
            </a:ln>
            <a:effectLst/>
          </p:spPr>
          <p:txBody>
            <a:bodyPr lIns="90488" tIns="44450" rIns="90488" bIns="44450">
              <a:spAutoFit/>
            </a:bodyPr>
            <a:lstStyle/>
            <a:p>
              <a:pPr eaLnBrk="0" hangingPunct="0"/>
              <a:r>
                <a:rPr lang="en-US" sz="1200">
                  <a:solidFill>
                    <a:schemeClr val="accent2"/>
                  </a:solidFill>
                </a:rPr>
                <a:t>Data entries</a:t>
              </a:r>
            </a:p>
          </p:txBody>
        </p:sp>
        <p:sp>
          <p:nvSpPr>
            <p:cNvPr id="17534" name="Rectangle 126"/>
            <p:cNvSpPr>
              <a:spLocks noChangeArrowheads="1"/>
            </p:cNvSpPr>
            <p:nvPr/>
          </p:nvSpPr>
          <p:spPr bwMode="auto">
            <a:xfrm>
              <a:off x="3573" y="2747"/>
              <a:ext cx="818" cy="221"/>
            </a:xfrm>
            <a:prstGeom prst="rect">
              <a:avLst/>
            </a:prstGeom>
            <a:noFill/>
            <a:ln w="12700">
              <a:noFill/>
              <a:miter lim="800000"/>
              <a:headEnd/>
              <a:tailEnd/>
            </a:ln>
            <a:effectLst/>
          </p:spPr>
          <p:txBody>
            <a:bodyPr wrap="none" lIns="90488" tIns="44450" rIns="90488" bIns="44450">
              <a:spAutoFit/>
            </a:bodyPr>
            <a:lstStyle/>
            <a:p>
              <a:pPr eaLnBrk="0" hangingPunct="0"/>
              <a:r>
                <a:rPr lang="en-US" sz="1400"/>
                <a:t>Data Records</a:t>
              </a:r>
            </a:p>
          </p:txBody>
        </p:sp>
        <p:sp>
          <p:nvSpPr>
            <p:cNvPr id="17535" name="Rectangle 127"/>
            <p:cNvSpPr>
              <a:spLocks noChangeArrowheads="1"/>
            </p:cNvSpPr>
            <p:nvPr/>
          </p:nvSpPr>
          <p:spPr bwMode="auto">
            <a:xfrm>
              <a:off x="384" y="821"/>
              <a:ext cx="1339" cy="244"/>
            </a:xfrm>
            <a:prstGeom prst="rect">
              <a:avLst/>
            </a:prstGeom>
            <a:noFill/>
            <a:ln w="12700">
              <a:noFill/>
              <a:miter lim="800000"/>
              <a:headEnd/>
              <a:tailEnd/>
            </a:ln>
            <a:effectLst/>
          </p:spPr>
          <p:txBody>
            <a:bodyPr wrap="none" lIns="90488" tIns="44450" rIns="90488" bIns="44450">
              <a:spAutoFit/>
            </a:bodyPr>
            <a:lstStyle/>
            <a:p>
              <a:pPr eaLnBrk="0" hangingPunct="0"/>
              <a:r>
                <a:rPr lang="en-US" sz="1600">
                  <a:solidFill>
                    <a:srgbClr val="CF0E30"/>
                  </a:solidFill>
                </a:rPr>
                <a:t>CLUSTERED INDEX</a:t>
              </a:r>
            </a:p>
          </p:txBody>
        </p:sp>
        <p:sp>
          <p:nvSpPr>
            <p:cNvPr id="17536" name="Rectangle 128"/>
            <p:cNvSpPr>
              <a:spLocks noChangeArrowheads="1"/>
            </p:cNvSpPr>
            <p:nvPr/>
          </p:nvSpPr>
          <p:spPr bwMode="auto">
            <a:xfrm>
              <a:off x="3648" y="821"/>
              <a:ext cx="1535" cy="244"/>
            </a:xfrm>
            <a:prstGeom prst="rect">
              <a:avLst/>
            </a:prstGeom>
            <a:noFill/>
            <a:ln w="12700">
              <a:noFill/>
              <a:miter lim="800000"/>
              <a:headEnd/>
              <a:tailEnd/>
            </a:ln>
            <a:effectLst/>
          </p:spPr>
          <p:txBody>
            <a:bodyPr wrap="none" lIns="90488" tIns="44450" rIns="90488" bIns="44450">
              <a:spAutoFit/>
            </a:bodyPr>
            <a:lstStyle/>
            <a:p>
              <a:pPr eaLnBrk="0" hangingPunct="0"/>
              <a:r>
                <a:rPr lang="en-US" sz="1600">
                  <a:solidFill>
                    <a:srgbClr val="CF0E30"/>
                  </a:solidFill>
                </a:rPr>
                <a:t>UNCLUSTERED INDEX</a:t>
              </a:r>
            </a:p>
          </p:txBody>
        </p:sp>
      </p:grpSp>
      <p:sp>
        <p:nvSpPr>
          <p:cNvPr id="17537" name="Text Box 129"/>
          <p:cNvSpPr txBox="1">
            <a:spLocks noChangeArrowheads="1"/>
          </p:cNvSpPr>
          <p:nvPr/>
        </p:nvSpPr>
        <p:spPr bwMode="auto">
          <a:xfrm>
            <a:off x="1828800" y="228600"/>
            <a:ext cx="5900738" cy="641350"/>
          </a:xfrm>
          <a:prstGeom prst="rect">
            <a:avLst/>
          </a:prstGeom>
          <a:noFill/>
          <a:ln w="9525">
            <a:noFill/>
            <a:miter lim="800000"/>
            <a:headEnd/>
            <a:tailEnd/>
          </a:ln>
          <a:effectLst/>
        </p:spPr>
        <p:txBody>
          <a:bodyPr>
            <a:spAutoFit/>
          </a:bodyPr>
          <a:lstStyle/>
          <a:p>
            <a:r>
              <a:rPr lang="en-US" sz="3600"/>
              <a:t>Clustered or Unclustered</a:t>
            </a:r>
          </a:p>
        </p:txBody>
      </p:sp>
      <p:sp>
        <p:nvSpPr>
          <p:cNvPr id="17539" name="Text Box 131"/>
          <p:cNvSpPr txBox="1">
            <a:spLocks noChangeArrowheads="1"/>
          </p:cNvSpPr>
          <p:nvPr/>
        </p:nvSpPr>
        <p:spPr bwMode="auto">
          <a:xfrm>
            <a:off x="457200" y="3897313"/>
            <a:ext cx="8229600" cy="1741487"/>
          </a:xfrm>
          <a:prstGeom prst="rect">
            <a:avLst/>
          </a:prstGeom>
          <a:noFill/>
          <a:ln w="9525">
            <a:noFill/>
            <a:miter lim="800000"/>
            <a:headEnd/>
            <a:tailEnd/>
          </a:ln>
          <a:effectLst/>
        </p:spPr>
        <p:txBody>
          <a:bodyPr>
            <a:spAutoFit/>
          </a:bodyPr>
          <a:lstStyle/>
          <a:p>
            <a:r>
              <a:rPr lang="en-US" sz="1800"/>
              <a:t>Clustered Index : </a:t>
            </a:r>
          </a:p>
          <a:p>
            <a:pPr lvl="1">
              <a:buFontTx/>
              <a:buChar char="•"/>
            </a:pPr>
            <a:r>
              <a:rPr lang="en-US" sz="1600"/>
              <a:t>  The ordering of data records is organized the same as or close</a:t>
            </a:r>
          </a:p>
          <a:p>
            <a:pPr lvl="1"/>
            <a:r>
              <a:rPr lang="en-US" sz="1600"/>
              <a:t>    to the ordering of data entries in the index</a:t>
            </a:r>
          </a:p>
          <a:p>
            <a:pPr lvl="2">
              <a:buFontTx/>
              <a:buChar char="•"/>
            </a:pPr>
            <a:r>
              <a:rPr lang="en-US" sz="1600"/>
              <a:t>  Sparse index is always clustered, e.g., alternative 1 can be regarded as sparse (why?)</a:t>
            </a:r>
          </a:p>
          <a:p>
            <a:pPr lvl="2">
              <a:buFontTx/>
              <a:buChar char="•"/>
            </a:pPr>
            <a:r>
              <a:rPr lang="en-US" sz="1600"/>
              <a:t>  A clustered index does not have to be sparse (why?)</a:t>
            </a:r>
          </a:p>
          <a:p>
            <a:pPr lvl="1"/>
            <a:endParaRPr lang="en-US" sz="1000"/>
          </a:p>
        </p:txBody>
      </p:sp>
      <p:sp>
        <p:nvSpPr>
          <p:cNvPr id="17541" name="Text Box 133"/>
          <p:cNvSpPr txBox="1">
            <a:spLocks noChangeArrowheads="1"/>
          </p:cNvSpPr>
          <p:nvPr/>
        </p:nvSpPr>
        <p:spPr bwMode="auto">
          <a:xfrm>
            <a:off x="533400" y="5453063"/>
            <a:ext cx="7924800" cy="1100137"/>
          </a:xfrm>
          <a:prstGeom prst="rect">
            <a:avLst/>
          </a:prstGeom>
          <a:noFill/>
          <a:ln w="9525">
            <a:noFill/>
            <a:miter lim="800000"/>
            <a:headEnd/>
            <a:tailEnd/>
          </a:ln>
          <a:effectLst/>
        </p:spPr>
        <p:txBody>
          <a:bodyPr>
            <a:spAutoFit/>
          </a:bodyPr>
          <a:lstStyle/>
          <a:p>
            <a:r>
              <a:rPr lang="en-US" sz="1800"/>
              <a:t>Pros and Cons:</a:t>
            </a:r>
          </a:p>
          <a:p>
            <a:pPr lvl="1">
              <a:buFontTx/>
              <a:buChar char="•"/>
            </a:pPr>
            <a:r>
              <a:rPr lang="en-US" sz="1600"/>
              <a:t>  Clustered: maintenance cost high, but great for range search</a:t>
            </a:r>
          </a:p>
          <a:p>
            <a:pPr lvl="1">
              <a:buFontTx/>
              <a:buChar char="•"/>
            </a:pPr>
            <a:r>
              <a:rPr lang="en-US" sz="1600"/>
              <a:t>  Unclustered: low maintenance cost, but high retrieval cost</a:t>
            </a:r>
          </a:p>
          <a:p>
            <a:pPr lvl="2">
              <a:buFontTx/>
              <a:buChar char="•"/>
            </a:pPr>
            <a:r>
              <a:rPr lang="en-US" sz="1600"/>
              <a:t>Retrieving one record may need to load  one page</a:t>
            </a:r>
          </a:p>
        </p:txBody>
      </p:sp>
    </p:spTree>
    <p:extLst>
      <p:ext uri="{BB962C8B-B14F-4D97-AF65-F5344CB8AC3E}">
        <p14:creationId xmlns:p14="http://schemas.microsoft.com/office/powerpoint/2010/main" val="3603632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4168"/>
            <a:ext cx="9144000" cy="5209663"/>
          </a:xfrm>
          <a:prstGeom prst="rect">
            <a:avLst/>
          </a:prstGeom>
        </p:spPr>
      </p:pic>
    </p:spTree>
    <p:extLst>
      <p:ext uri="{BB962C8B-B14F-4D97-AF65-F5344CB8AC3E}">
        <p14:creationId xmlns:p14="http://schemas.microsoft.com/office/powerpoint/2010/main" val="1197430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711"/>
            <a:ext cx="9144000" cy="5684577"/>
          </a:xfrm>
          <a:prstGeom prst="rect">
            <a:avLst/>
          </a:prstGeom>
        </p:spPr>
      </p:pic>
    </p:spTree>
    <p:extLst>
      <p:ext uri="{BB962C8B-B14F-4D97-AF65-F5344CB8AC3E}">
        <p14:creationId xmlns:p14="http://schemas.microsoft.com/office/powerpoint/2010/main" val="3698952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1869"/>
            <a:ext cx="9144000" cy="5654261"/>
          </a:xfrm>
          <a:prstGeom prst="rect">
            <a:avLst/>
          </a:prstGeom>
        </p:spPr>
      </p:pic>
    </p:spTree>
    <p:extLst>
      <p:ext uri="{BB962C8B-B14F-4D97-AF65-F5344CB8AC3E}">
        <p14:creationId xmlns:p14="http://schemas.microsoft.com/office/powerpoint/2010/main" val="92043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2438400" y="1371600"/>
            <a:ext cx="4114800" cy="685800"/>
          </a:xfrm>
        </p:spPr>
        <p:txBody>
          <a:bodyPr/>
          <a:lstStyle/>
          <a:p>
            <a:r>
              <a:rPr lang="en-US" sz="3600" dirty="0">
                <a:latin typeface="Calibri" panose="020F0502020204030204" pitchFamily="34" charset="0"/>
                <a:cs typeface="Calibri" panose="020F0502020204030204" pitchFamily="34" charset="0"/>
              </a:rPr>
              <a:t>Hash-based Index</a:t>
            </a:r>
          </a:p>
        </p:txBody>
      </p:sp>
      <p:pic>
        <p:nvPicPr>
          <p:cNvPr id="467972" name="Picture 4" descr="Timestamps and Hashing: How they relate | by Ludos Protocol | Ludos  Protocol | Medium">
            <a:extLst>
              <a:ext uri="{FF2B5EF4-FFF2-40B4-BE49-F238E27FC236}">
                <a16:creationId xmlns:a16="http://schemas.microsoft.com/office/drawing/2014/main" id="{2EF8DE3B-638A-814A-B819-E0E488635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116" y="2590313"/>
            <a:ext cx="5951768" cy="2901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019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71D377-360B-F640-A2F7-30AB92AE9029}"/>
              </a:ext>
            </a:extLst>
          </p:cNvPr>
          <p:cNvPicPr>
            <a:picLocks noChangeAspect="1"/>
          </p:cNvPicPr>
          <p:nvPr/>
        </p:nvPicPr>
        <p:blipFill>
          <a:blip r:embed="rId3"/>
          <a:stretch>
            <a:fillRect/>
          </a:stretch>
        </p:blipFill>
        <p:spPr>
          <a:xfrm>
            <a:off x="609600" y="646251"/>
            <a:ext cx="7766642" cy="5565497"/>
          </a:xfrm>
          <a:prstGeom prst="rect">
            <a:avLst/>
          </a:prstGeom>
        </p:spPr>
      </p:pic>
    </p:spTree>
    <p:extLst>
      <p:ext uri="{BB962C8B-B14F-4D97-AF65-F5344CB8AC3E}">
        <p14:creationId xmlns:p14="http://schemas.microsoft.com/office/powerpoint/2010/main" val="2945110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0ADD07-ED90-F749-B53F-FEE375632632}"/>
              </a:ext>
            </a:extLst>
          </p:cNvPr>
          <p:cNvPicPr>
            <a:picLocks noChangeAspect="1"/>
          </p:cNvPicPr>
          <p:nvPr/>
        </p:nvPicPr>
        <p:blipFill>
          <a:blip r:embed="rId3"/>
          <a:stretch>
            <a:fillRect/>
          </a:stretch>
        </p:blipFill>
        <p:spPr>
          <a:xfrm>
            <a:off x="533400" y="762000"/>
            <a:ext cx="8351740" cy="5029200"/>
          </a:xfrm>
          <a:prstGeom prst="rect">
            <a:avLst/>
          </a:prstGeom>
        </p:spPr>
      </p:pic>
      <p:pic>
        <p:nvPicPr>
          <p:cNvPr id="350210" name="Picture 2">
            <a:extLst>
              <a:ext uri="{FF2B5EF4-FFF2-40B4-BE49-F238E27FC236}">
                <a16:creationId xmlns:a16="http://schemas.microsoft.com/office/drawing/2014/main" id="{BCA280AA-A0A9-724D-BA84-F892C2342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143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1103127" y="285402"/>
            <a:ext cx="6732085" cy="685800"/>
          </a:xfrm>
        </p:spPr>
        <p:txBody>
          <a:bodyPr/>
          <a:lstStyle/>
          <a:p>
            <a:r>
              <a:rPr lang="en-US" sz="3600" dirty="0">
                <a:latin typeface="Calibri" panose="020F0502020204030204" pitchFamily="34" charset="0"/>
                <a:cs typeface="Calibri" panose="020F0502020204030204" pitchFamily="34" charset="0"/>
              </a:rPr>
              <a:t>An Example of Hash-based Index</a:t>
            </a:r>
          </a:p>
        </p:txBody>
      </p:sp>
      <p:sp>
        <p:nvSpPr>
          <p:cNvPr id="6" name="Rectangle 65"/>
          <p:cNvSpPr>
            <a:spLocks noChangeArrowheads="1"/>
          </p:cNvSpPr>
          <p:nvPr/>
        </p:nvSpPr>
        <p:spPr bwMode="auto">
          <a:xfrm>
            <a:off x="1828800" y="3381375"/>
            <a:ext cx="1146175" cy="363537"/>
          </a:xfrm>
          <a:prstGeom prst="rect">
            <a:avLst/>
          </a:prstGeom>
          <a:noFill/>
          <a:ln w="12700">
            <a:noFill/>
            <a:miter lim="800000"/>
            <a:headEnd/>
            <a:tailEnd/>
          </a:ln>
          <a:effectLst/>
        </p:spPr>
        <p:txBody>
          <a:bodyPr wrap="none" lIns="90488" tIns="44450" rIns="90488" bIns="44450">
            <a:spAutoFit/>
          </a:bodyPr>
          <a:lstStyle/>
          <a:p>
            <a:pPr eaLnBrk="0" hangingPunct="0"/>
            <a:r>
              <a:rPr lang="en-US" sz="1800" dirty="0"/>
              <a:t>Data File</a:t>
            </a:r>
          </a:p>
        </p:txBody>
      </p:sp>
      <p:grpSp>
        <p:nvGrpSpPr>
          <p:cNvPr id="7" name="Group 78"/>
          <p:cNvGrpSpPr>
            <a:grpSpLocks/>
          </p:cNvGrpSpPr>
          <p:nvPr/>
        </p:nvGrpSpPr>
        <p:grpSpPr bwMode="auto">
          <a:xfrm>
            <a:off x="5665285" y="2227263"/>
            <a:ext cx="915987" cy="2378075"/>
            <a:chOff x="4391" y="854"/>
            <a:chExt cx="458" cy="1402"/>
          </a:xfrm>
        </p:grpSpPr>
        <p:sp>
          <p:nvSpPr>
            <p:cNvPr id="8" name="Freeform 15"/>
            <p:cNvSpPr>
              <a:spLocks/>
            </p:cNvSpPr>
            <p:nvPr/>
          </p:nvSpPr>
          <p:spPr bwMode="auto">
            <a:xfrm>
              <a:off x="4426" y="893"/>
              <a:ext cx="372" cy="595"/>
            </a:xfrm>
            <a:custGeom>
              <a:avLst/>
              <a:gdLst/>
              <a:ahLst/>
              <a:cxnLst>
                <a:cxn ang="0">
                  <a:pos x="0" y="594"/>
                </a:cxn>
                <a:cxn ang="0">
                  <a:pos x="0" y="0"/>
                </a:cxn>
                <a:cxn ang="0">
                  <a:pos x="371" y="0"/>
                </a:cxn>
                <a:cxn ang="0">
                  <a:pos x="371" y="594"/>
                </a:cxn>
                <a:cxn ang="0">
                  <a:pos x="0" y="594"/>
                </a:cxn>
              </a:cxnLst>
              <a:rect l="0" t="0" r="r" b="b"/>
              <a:pathLst>
                <a:path w="372" h="595">
                  <a:moveTo>
                    <a:pt x="0" y="594"/>
                  </a:moveTo>
                  <a:lnTo>
                    <a:pt x="0" y="0"/>
                  </a:lnTo>
                  <a:lnTo>
                    <a:pt x="371" y="0"/>
                  </a:lnTo>
                  <a:lnTo>
                    <a:pt x="371" y="594"/>
                  </a:lnTo>
                  <a:lnTo>
                    <a:pt x="0" y="594"/>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9" name="Freeform 16"/>
            <p:cNvSpPr>
              <a:spLocks/>
            </p:cNvSpPr>
            <p:nvPr/>
          </p:nvSpPr>
          <p:spPr bwMode="auto">
            <a:xfrm>
              <a:off x="4426" y="1041"/>
              <a:ext cx="372" cy="1"/>
            </a:xfrm>
            <a:custGeom>
              <a:avLst/>
              <a:gdLst/>
              <a:ahLst/>
              <a:cxnLst>
                <a:cxn ang="0">
                  <a:pos x="0" y="0"/>
                </a:cxn>
                <a:cxn ang="0">
                  <a:pos x="371" y="0"/>
                </a:cxn>
                <a:cxn ang="0">
                  <a:pos x="0" y="0"/>
                </a:cxn>
              </a:cxnLst>
              <a:rect l="0" t="0" r="r" b="b"/>
              <a:pathLst>
                <a:path w="372" h="1">
                  <a:moveTo>
                    <a:pt x="0" y="0"/>
                  </a:moveTo>
                  <a:lnTo>
                    <a:pt x="371" y="0"/>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0" name="Freeform 17"/>
            <p:cNvSpPr>
              <a:spLocks/>
            </p:cNvSpPr>
            <p:nvPr/>
          </p:nvSpPr>
          <p:spPr bwMode="auto">
            <a:xfrm>
              <a:off x="4426" y="1190"/>
              <a:ext cx="372" cy="1"/>
            </a:xfrm>
            <a:custGeom>
              <a:avLst/>
              <a:gdLst/>
              <a:ahLst/>
              <a:cxnLst>
                <a:cxn ang="0">
                  <a:pos x="0" y="0"/>
                </a:cxn>
                <a:cxn ang="0">
                  <a:pos x="371" y="0"/>
                </a:cxn>
                <a:cxn ang="0">
                  <a:pos x="0" y="0"/>
                </a:cxn>
              </a:cxnLst>
              <a:rect l="0" t="0" r="r" b="b"/>
              <a:pathLst>
                <a:path w="372" h="1">
                  <a:moveTo>
                    <a:pt x="0" y="0"/>
                  </a:moveTo>
                  <a:lnTo>
                    <a:pt x="371" y="0"/>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1" name="Freeform 18"/>
            <p:cNvSpPr>
              <a:spLocks/>
            </p:cNvSpPr>
            <p:nvPr/>
          </p:nvSpPr>
          <p:spPr bwMode="auto">
            <a:xfrm>
              <a:off x="4426" y="1338"/>
              <a:ext cx="372" cy="1"/>
            </a:xfrm>
            <a:custGeom>
              <a:avLst/>
              <a:gdLst/>
              <a:ahLst/>
              <a:cxnLst>
                <a:cxn ang="0">
                  <a:pos x="0" y="0"/>
                </a:cxn>
                <a:cxn ang="0">
                  <a:pos x="371" y="0"/>
                </a:cxn>
                <a:cxn ang="0">
                  <a:pos x="0" y="0"/>
                </a:cxn>
              </a:cxnLst>
              <a:rect l="0" t="0" r="r" b="b"/>
              <a:pathLst>
                <a:path w="372" h="1">
                  <a:moveTo>
                    <a:pt x="0" y="0"/>
                  </a:moveTo>
                  <a:lnTo>
                    <a:pt x="371" y="0"/>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2" name="Freeform 19"/>
            <p:cNvSpPr>
              <a:spLocks/>
            </p:cNvSpPr>
            <p:nvPr/>
          </p:nvSpPr>
          <p:spPr bwMode="auto">
            <a:xfrm>
              <a:off x="4431" y="1630"/>
              <a:ext cx="372" cy="593"/>
            </a:xfrm>
            <a:custGeom>
              <a:avLst/>
              <a:gdLst/>
              <a:ahLst/>
              <a:cxnLst>
                <a:cxn ang="0">
                  <a:pos x="0" y="592"/>
                </a:cxn>
                <a:cxn ang="0">
                  <a:pos x="0" y="0"/>
                </a:cxn>
                <a:cxn ang="0">
                  <a:pos x="371" y="0"/>
                </a:cxn>
                <a:cxn ang="0">
                  <a:pos x="371" y="592"/>
                </a:cxn>
                <a:cxn ang="0">
                  <a:pos x="0" y="592"/>
                </a:cxn>
              </a:cxnLst>
              <a:rect l="0" t="0" r="r" b="b"/>
              <a:pathLst>
                <a:path w="372" h="593">
                  <a:moveTo>
                    <a:pt x="0" y="592"/>
                  </a:moveTo>
                  <a:lnTo>
                    <a:pt x="0" y="0"/>
                  </a:lnTo>
                  <a:lnTo>
                    <a:pt x="371" y="0"/>
                  </a:lnTo>
                  <a:lnTo>
                    <a:pt x="371" y="592"/>
                  </a:lnTo>
                  <a:lnTo>
                    <a:pt x="0" y="592"/>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3" name="Freeform 20"/>
            <p:cNvSpPr>
              <a:spLocks/>
            </p:cNvSpPr>
            <p:nvPr/>
          </p:nvSpPr>
          <p:spPr bwMode="auto">
            <a:xfrm>
              <a:off x="4431" y="1778"/>
              <a:ext cx="372" cy="1"/>
            </a:xfrm>
            <a:custGeom>
              <a:avLst/>
              <a:gdLst/>
              <a:ahLst/>
              <a:cxnLst>
                <a:cxn ang="0">
                  <a:pos x="0" y="0"/>
                </a:cxn>
                <a:cxn ang="0">
                  <a:pos x="371" y="0"/>
                </a:cxn>
                <a:cxn ang="0">
                  <a:pos x="0" y="0"/>
                </a:cxn>
              </a:cxnLst>
              <a:rect l="0" t="0" r="r" b="b"/>
              <a:pathLst>
                <a:path w="372" h="1">
                  <a:moveTo>
                    <a:pt x="0" y="0"/>
                  </a:moveTo>
                  <a:lnTo>
                    <a:pt x="371" y="0"/>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4" name="Freeform 21"/>
            <p:cNvSpPr>
              <a:spLocks/>
            </p:cNvSpPr>
            <p:nvPr/>
          </p:nvSpPr>
          <p:spPr bwMode="auto">
            <a:xfrm>
              <a:off x="4431" y="1926"/>
              <a:ext cx="372" cy="1"/>
            </a:xfrm>
            <a:custGeom>
              <a:avLst/>
              <a:gdLst/>
              <a:ahLst/>
              <a:cxnLst>
                <a:cxn ang="0">
                  <a:pos x="0" y="0"/>
                </a:cxn>
                <a:cxn ang="0">
                  <a:pos x="371" y="0"/>
                </a:cxn>
                <a:cxn ang="0">
                  <a:pos x="0" y="0"/>
                </a:cxn>
              </a:cxnLst>
              <a:rect l="0" t="0" r="r" b="b"/>
              <a:pathLst>
                <a:path w="372" h="1">
                  <a:moveTo>
                    <a:pt x="0" y="0"/>
                  </a:moveTo>
                  <a:lnTo>
                    <a:pt x="371" y="0"/>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5" name="Freeform 22"/>
            <p:cNvSpPr>
              <a:spLocks/>
            </p:cNvSpPr>
            <p:nvPr/>
          </p:nvSpPr>
          <p:spPr bwMode="auto">
            <a:xfrm>
              <a:off x="4431" y="2074"/>
              <a:ext cx="372" cy="1"/>
            </a:xfrm>
            <a:custGeom>
              <a:avLst/>
              <a:gdLst/>
              <a:ahLst/>
              <a:cxnLst>
                <a:cxn ang="0">
                  <a:pos x="0" y="0"/>
                </a:cxn>
                <a:cxn ang="0">
                  <a:pos x="371" y="0"/>
                </a:cxn>
                <a:cxn ang="0">
                  <a:pos x="0" y="0"/>
                </a:cxn>
              </a:cxnLst>
              <a:rect l="0" t="0" r="r" b="b"/>
              <a:pathLst>
                <a:path w="372" h="1">
                  <a:moveTo>
                    <a:pt x="0" y="0"/>
                  </a:moveTo>
                  <a:lnTo>
                    <a:pt x="371" y="0"/>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6" name="Freeform 25"/>
            <p:cNvSpPr>
              <a:spLocks/>
            </p:cNvSpPr>
            <p:nvPr/>
          </p:nvSpPr>
          <p:spPr bwMode="auto">
            <a:xfrm>
              <a:off x="4391" y="854"/>
              <a:ext cx="439" cy="1402"/>
            </a:xfrm>
            <a:custGeom>
              <a:avLst/>
              <a:gdLst/>
              <a:ahLst/>
              <a:cxnLst>
                <a:cxn ang="0">
                  <a:pos x="0" y="1401"/>
                </a:cxn>
                <a:cxn ang="0">
                  <a:pos x="0" y="0"/>
                </a:cxn>
                <a:cxn ang="0">
                  <a:pos x="438" y="0"/>
                </a:cxn>
                <a:cxn ang="0">
                  <a:pos x="438" y="1401"/>
                </a:cxn>
                <a:cxn ang="0">
                  <a:pos x="0" y="1401"/>
                </a:cxn>
              </a:cxnLst>
              <a:rect l="0" t="0" r="r" b="b"/>
              <a:pathLst>
                <a:path w="439" h="1402">
                  <a:moveTo>
                    <a:pt x="0" y="1401"/>
                  </a:moveTo>
                  <a:lnTo>
                    <a:pt x="0" y="0"/>
                  </a:lnTo>
                  <a:lnTo>
                    <a:pt x="438" y="0"/>
                  </a:lnTo>
                  <a:lnTo>
                    <a:pt x="438" y="1401"/>
                  </a:lnTo>
                  <a:lnTo>
                    <a:pt x="0" y="1401"/>
                  </a:lnTo>
                </a:path>
              </a:pathLst>
            </a:custGeom>
            <a:noFill/>
            <a:ln w="12700" cap="rnd" cmpd="sng">
              <a:solidFill>
                <a:schemeClr val="folHlink"/>
              </a:solidFill>
              <a:prstDash val="solid"/>
              <a:round/>
              <a:headEnd type="none" w="med" len="med"/>
              <a:tailEnd type="none" w="med" len="med"/>
            </a:ln>
            <a:effectLst/>
          </p:spPr>
          <p:txBody>
            <a:bodyPr/>
            <a:lstStyle/>
            <a:p>
              <a:endParaRPr lang="en-US"/>
            </a:p>
          </p:txBody>
        </p:sp>
        <p:sp>
          <p:nvSpPr>
            <p:cNvPr id="17" name="Rectangle 55"/>
            <p:cNvSpPr>
              <a:spLocks noChangeArrowheads="1"/>
            </p:cNvSpPr>
            <p:nvPr/>
          </p:nvSpPr>
          <p:spPr bwMode="auto">
            <a:xfrm>
              <a:off x="4556" y="898"/>
              <a:ext cx="287" cy="178"/>
            </a:xfrm>
            <a:prstGeom prst="rect">
              <a:avLst/>
            </a:prstGeom>
            <a:noFill/>
            <a:ln w="12700">
              <a:noFill/>
              <a:miter lim="800000"/>
              <a:headEnd/>
              <a:tailEnd/>
            </a:ln>
            <a:effectLst/>
          </p:spPr>
          <p:txBody>
            <a:bodyPr wrap="none" lIns="90488" tIns="44450" rIns="90488" bIns="44450">
              <a:spAutoFit/>
            </a:bodyPr>
            <a:lstStyle/>
            <a:p>
              <a:pPr eaLnBrk="0" hangingPunct="0"/>
              <a:r>
                <a:rPr lang="en-US" sz="1400" b="1">
                  <a:solidFill>
                    <a:srgbClr val="000000"/>
                  </a:solidFill>
                  <a:latin typeface="Arial" pitchFamily="34" charset="0"/>
                </a:rPr>
                <a:t>3000</a:t>
              </a:r>
            </a:p>
          </p:txBody>
        </p:sp>
        <p:sp>
          <p:nvSpPr>
            <p:cNvPr id="18" name="Rectangle 56"/>
            <p:cNvSpPr>
              <a:spLocks noChangeArrowheads="1"/>
            </p:cNvSpPr>
            <p:nvPr/>
          </p:nvSpPr>
          <p:spPr bwMode="auto">
            <a:xfrm>
              <a:off x="4562" y="1055"/>
              <a:ext cx="287" cy="178"/>
            </a:xfrm>
            <a:prstGeom prst="rect">
              <a:avLst/>
            </a:prstGeom>
            <a:noFill/>
            <a:ln w="12700">
              <a:noFill/>
              <a:miter lim="800000"/>
              <a:headEnd/>
              <a:tailEnd/>
            </a:ln>
            <a:effectLst/>
          </p:spPr>
          <p:txBody>
            <a:bodyPr wrap="none" lIns="90488" tIns="44450" rIns="90488" bIns="44450">
              <a:spAutoFit/>
            </a:bodyPr>
            <a:lstStyle/>
            <a:p>
              <a:pPr eaLnBrk="0" hangingPunct="0"/>
              <a:r>
                <a:rPr lang="en-US" sz="1400" b="1">
                  <a:solidFill>
                    <a:srgbClr val="000000"/>
                  </a:solidFill>
                  <a:latin typeface="Arial" pitchFamily="34" charset="0"/>
                </a:rPr>
                <a:t>3000</a:t>
              </a:r>
            </a:p>
          </p:txBody>
        </p:sp>
        <p:sp>
          <p:nvSpPr>
            <p:cNvPr id="19" name="Rectangle 57"/>
            <p:cNvSpPr>
              <a:spLocks noChangeArrowheads="1"/>
            </p:cNvSpPr>
            <p:nvPr/>
          </p:nvSpPr>
          <p:spPr bwMode="auto">
            <a:xfrm>
              <a:off x="4560" y="1202"/>
              <a:ext cx="287" cy="178"/>
            </a:xfrm>
            <a:prstGeom prst="rect">
              <a:avLst/>
            </a:prstGeom>
            <a:noFill/>
            <a:ln w="12700">
              <a:noFill/>
              <a:miter lim="800000"/>
              <a:headEnd/>
              <a:tailEnd/>
            </a:ln>
            <a:effectLst/>
          </p:spPr>
          <p:txBody>
            <a:bodyPr wrap="none" lIns="90488" tIns="44450" rIns="90488" bIns="44450">
              <a:spAutoFit/>
            </a:bodyPr>
            <a:lstStyle/>
            <a:p>
              <a:pPr eaLnBrk="0" hangingPunct="0"/>
              <a:r>
                <a:rPr lang="en-US" sz="1400" b="1">
                  <a:solidFill>
                    <a:srgbClr val="000000"/>
                  </a:solidFill>
                  <a:latin typeface="Arial" pitchFamily="34" charset="0"/>
                </a:rPr>
                <a:t>5004</a:t>
              </a:r>
            </a:p>
          </p:txBody>
        </p:sp>
        <p:sp>
          <p:nvSpPr>
            <p:cNvPr id="20" name="Rectangle 58"/>
            <p:cNvSpPr>
              <a:spLocks noChangeArrowheads="1"/>
            </p:cNvSpPr>
            <p:nvPr/>
          </p:nvSpPr>
          <p:spPr bwMode="auto">
            <a:xfrm>
              <a:off x="4563" y="1656"/>
              <a:ext cx="259" cy="160"/>
            </a:xfrm>
            <a:prstGeom prst="rect">
              <a:avLst/>
            </a:prstGeom>
            <a:noFill/>
            <a:ln w="12700">
              <a:noFill/>
              <a:miter lim="800000"/>
              <a:headEnd/>
              <a:tailEnd/>
            </a:ln>
            <a:effectLst/>
          </p:spPr>
          <p:txBody>
            <a:bodyPr wrap="none" lIns="90488" tIns="44450" rIns="90488" bIns="44450">
              <a:spAutoFit/>
            </a:bodyPr>
            <a:lstStyle/>
            <a:p>
              <a:pPr eaLnBrk="0" hangingPunct="0"/>
              <a:r>
                <a:rPr lang="en-US" sz="1200" b="1">
                  <a:solidFill>
                    <a:srgbClr val="000000"/>
                  </a:solidFill>
                  <a:latin typeface="Arial" pitchFamily="34" charset="0"/>
                </a:rPr>
                <a:t>4003</a:t>
              </a:r>
            </a:p>
          </p:txBody>
        </p:sp>
        <p:sp>
          <p:nvSpPr>
            <p:cNvPr id="21" name="Rectangle 59"/>
            <p:cNvSpPr>
              <a:spLocks noChangeArrowheads="1"/>
            </p:cNvSpPr>
            <p:nvPr/>
          </p:nvSpPr>
          <p:spPr bwMode="auto">
            <a:xfrm>
              <a:off x="4567" y="1788"/>
              <a:ext cx="259" cy="160"/>
            </a:xfrm>
            <a:prstGeom prst="rect">
              <a:avLst/>
            </a:prstGeom>
            <a:noFill/>
            <a:ln w="12700">
              <a:noFill/>
              <a:miter lim="800000"/>
              <a:headEnd/>
              <a:tailEnd/>
            </a:ln>
            <a:effectLst/>
          </p:spPr>
          <p:txBody>
            <a:bodyPr wrap="none" lIns="90488" tIns="44450" rIns="90488" bIns="44450">
              <a:spAutoFit/>
            </a:bodyPr>
            <a:lstStyle/>
            <a:p>
              <a:pPr eaLnBrk="0" hangingPunct="0"/>
              <a:r>
                <a:rPr lang="en-US" sz="1200" b="1">
                  <a:solidFill>
                    <a:srgbClr val="000000"/>
                  </a:solidFill>
                  <a:latin typeface="Arial" pitchFamily="34" charset="0"/>
                </a:rPr>
                <a:t>2007</a:t>
              </a:r>
            </a:p>
          </p:txBody>
        </p:sp>
        <p:sp>
          <p:nvSpPr>
            <p:cNvPr id="22" name="Rectangle 60"/>
            <p:cNvSpPr>
              <a:spLocks noChangeArrowheads="1"/>
            </p:cNvSpPr>
            <p:nvPr/>
          </p:nvSpPr>
          <p:spPr bwMode="auto">
            <a:xfrm>
              <a:off x="4566" y="1940"/>
              <a:ext cx="258" cy="160"/>
            </a:xfrm>
            <a:prstGeom prst="rect">
              <a:avLst/>
            </a:prstGeom>
            <a:noFill/>
            <a:ln w="12700">
              <a:noFill/>
              <a:miter lim="800000"/>
              <a:headEnd/>
              <a:tailEnd/>
            </a:ln>
            <a:effectLst/>
          </p:spPr>
          <p:txBody>
            <a:bodyPr wrap="none" lIns="90488" tIns="44450" rIns="90488" bIns="44450">
              <a:spAutoFit/>
            </a:bodyPr>
            <a:lstStyle/>
            <a:p>
              <a:pPr eaLnBrk="0" hangingPunct="0"/>
              <a:r>
                <a:rPr lang="en-US" sz="1200" b="1">
                  <a:solidFill>
                    <a:srgbClr val="000000"/>
                  </a:solidFill>
                  <a:latin typeface="Arial" pitchFamily="34" charset="0"/>
                </a:rPr>
                <a:t>6003</a:t>
              </a:r>
            </a:p>
          </p:txBody>
        </p:sp>
        <p:sp>
          <p:nvSpPr>
            <p:cNvPr id="23" name="Rectangle 61"/>
            <p:cNvSpPr>
              <a:spLocks noChangeArrowheads="1"/>
            </p:cNvSpPr>
            <p:nvPr/>
          </p:nvSpPr>
          <p:spPr bwMode="auto">
            <a:xfrm>
              <a:off x="4571" y="2086"/>
              <a:ext cx="259" cy="160"/>
            </a:xfrm>
            <a:prstGeom prst="rect">
              <a:avLst/>
            </a:prstGeom>
            <a:noFill/>
            <a:ln w="12700">
              <a:noFill/>
              <a:miter lim="800000"/>
              <a:headEnd/>
              <a:tailEnd/>
            </a:ln>
            <a:effectLst/>
          </p:spPr>
          <p:txBody>
            <a:bodyPr wrap="none" lIns="90488" tIns="44450" rIns="90488" bIns="44450">
              <a:spAutoFit/>
            </a:bodyPr>
            <a:lstStyle/>
            <a:p>
              <a:pPr eaLnBrk="0" hangingPunct="0"/>
              <a:r>
                <a:rPr lang="en-US" sz="1200" b="1">
                  <a:solidFill>
                    <a:srgbClr val="000000"/>
                  </a:solidFill>
                  <a:latin typeface="Arial" pitchFamily="34" charset="0"/>
                </a:rPr>
                <a:t>6003</a:t>
              </a:r>
            </a:p>
          </p:txBody>
        </p:sp>
        <p:sp>
          <p:nvSpPr>
            <p:cNvPr id="24" name="Rectangle 69"/>
            <p:cNvSpPr>
              <a:spLocks noChangeArrowheads="1"/>
            </p:cNvSpPr>
            <p:nvPr/>
          </p:nvSpPr>
          <p:spPr bwMode="auto">
            <a:xfrm>
              <a:off x="4560" y="1344"/>
              <a:ext cx="287" cy="178"/>
            </a:xfrm>
            <a:prstGeom prst="rect">
              <a:avLst/>
            </a:prstGeom>
            <a:noFill/>
            <a:ln w="12700">
              <a:noFill/>
              <a:miter lim="800000"/>
              <a:headEnd/>
              <a:tailEnd/>
            </a:ln>
            <a:effectLst/>
          </p:spPr>
          <p:txBody>
            <a:bodyPr wrap="none" lIns="90488" tIns="44450" rIns="90488" bIns="44450">
              <a:spAutoFit/>
            </a:bodyPr>
            <a:lstStyle/>
            <a:p>
              <a:pPr eaLnBrk="0" hangingPunct="0"/>
              <a:r>
                <a:rPr lang="en-US" sz="1400" b="1">
                  <a:solidFill>
                    <a:srgbClr val="000000"/>
                  </a:solidFill>
                  <a:latin typeface="Arial" pitchFamily="34" charset="0"/>
                </a:rPr>
                <a:t>5004</a:t>
              </a:r>
            </a:p>
          </p:txBody>
        </p:sp>
      </p:grpSp>
      <p:grpSp>
        <p:nvGrpSpPr>
          <p:cNvPr id="25" name="Group 76"/>
          <p:cNvGrpSpPr>
            <a:grpSpLocks/>
          </p:cNvGrpSpPr>
          <p:nvPr/>
        </p:nvGrpSpPr>
        <p:grpSpPr bwMode="auto">
          <a:xfrm>
            <a:off x="3190372" y="2162175"/>
            <a:ext cx="2360613" cy="3018590"/>
            <a:chOff x="2209" y="775"/>
            <a:chExt cx="824" cy="1153"/>
          </a:xfrm>
        </p:grpSpPr>
        <p:sp>
          <p:nvSpPr>
            <p:cNvPr id="26" name="Freeform 2"/>
            <p:cNvSpPr>
              <a:spLocks/>
            </p:cNvSpPr>
            <p:nvPr/>
          </p:nvSpPr>
          <p:spPr bwMode="auto">
            <a:xfrm>
              <a:off x="2246" y="819"/>
              <a:ext cx="742" cy="446"/>
            </a:xfrm>
            <a:custGeom>
              <a:avLst/>
              <a:gdLst/>
              <a:ahLst/>
              <a:cxnLst>
                <a:cxn ang="0">
                  <a:pos x="0" y="445"/>
                </a:cxn>
                <a:cxn ang="0">
                  <a:pos x="0" y="0"/>
                </a:cxn>
                <a:cxn ang="0">
                  <a:pos x="741" y="0"/>
                </a:cxn>
                <a:cxn ang="0">
                  <a:pos x="741" y="445"/>
                </a:cxn>
                <a:cxn ang="0">
                  <a:pos x="0" y="445"/>
                </a:cxn>
              </a:cxnLst>
              <a:rect l="0" t="0" r="r" b="b"/>
              <a:pathLst>
                <a:path w="742" h="446">
                  <a:moveTo>
                    <a:pt x="0" y="445"/>
                  </a:moveTo>
                  <a:lnTo>
                    <a:pt x="0" y="0"/>
                  </a:lnTo>
                  <a:lnTo>
                    <a:pt x="741" y="0"/>
                  </a:lnTo>
                  <a:lnTo>
                    <a:pt x="741" y="445"/>
                  </a:lnTo>
                  <a:lnTo>
                    <a:pt x="0" y="445"/>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27" name="Freeform 3"/>
            <p:cNvSpPr>
              <a:spLocks/>
            </p:cNvSpPr>
            <p:nvPr/>
          </p:nvSpPr>
          <p:spPr bwMode="auto">
            <a:xfrm>
              <a:off x="2246" y="968"/>
              <a:ext cx="742" cy="1"/>
            </a:xfrm>
            <a:custGeom>
              <a:avLst/>
              <a:gdLst/>
              <a:ahLst/>
              <a:cxnLst>
                <a:cxn ang="0">
                  <a:pos x="0" y="0"/>
                </a:cxn>
                <a:cxn ang="0">
                  <a:pos x="741" y="0"/>
                </a:cxn>
                <a:cxn ang="0">
                  <a:pos x="0" y="0"/>
                </a:cxn>
              </a:cxnLst>
              <a:rect l="0" t="0" r="r" b="b"/>
              <a:pathLst>
                <a:path w="742" h="1">
                  <a:moveTo>
                    <a:pt x="0" y="0"/>
                  </a:moveTo>
                  <a:lnTo>
                    <a:pt x="741" y="0"/>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28" name="Freeform 4"/>
            <p:cNvSpPr>
              <a:spLocks/>
            </p:cNvSpPr>
            <p:nvPr/>
          </p:nvSpPr>
          <p:spPr bwMode="auto">
            <a:xfrm>
              <a:off x="2246" y="1116"/>
              <a:ext cx="742" cy="1"/>
            </a:xfrm>
            <a:custGeom>
              <a:avLst/>
              <a:gdLst/>
              <a:ahLst/>
              <a:cxnLst>
                <a:cxn ang="0">
                  <a:pos x="0" y="0"/>
                </a:cxn>
                <a:cxn ang="0">
                  <a:pos x="741" y="0"/>
                </a:cxn>
                <a:cxn ang="0">
                  <a:pos x="0" y="0"/>
                </a:cxn>
              </a:cxnLst>
              <a:rect l="0" t="0" r="r" b="b"/>
              <a:pathLst>
                <a:path w="742" h="1">
                  <a:moveTo>
                    <a:pt x="0" y="0"/>
                  </a:moveTo>
                  <a:lnTo>
                    <a:pt x="741" y="0"/>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29" name="Freeform 5"/>
            <p:cNvSpPr>
              <a:spLocks/>
            </p:cNvSpPr>
            <p:nvPr/>
          </p:nvSpPr>
          <p:spPr bwMode="auto">
            <a:xfrm>
              <a:off x="2251" y="1415"/>
              <a:ext cx="742" cy="446"/>
            </a:xfrm>
            <a:custGeom>
              <a:avLst/>
              <a:gdLst/>
              <a:ahLst/>
              <a:cxnLst>
                <a:cxn ang="0">
                  <a:pos x="0" y="445"/>
                </a:cxn>
                <a:cxn ang="0">
                  <a:pos x="0" y="0"/>
                </a:cxn>
                <a:cxn ang="0">
                  <a:pos x="741" y="0"/>
                </a:cxn>
                <a:cxn ang="0">
                  <a:pos x="741" y="445"/>
                </a:cxn>
                <a:cxn ang="0">
                  <a:pos x="0" y="445"/>
                </a:cxn>
              </a:cxnLst>
              <a:rect l="0" t="0" r="r" b="b"/>
              <a:pathLst>
                <a:path w="742" h="446">
                  <a:moveTo>
                    <a:pt x="0" y="445"/>
                  </a:moveTo>
                  <a:lnTo>
                    <a:pt x="0" y="0"/>
                  </a:lnTo>
                  <a:lnTo>
                    <a:pt x="741" y="0"/>
                  </a:lnTo>
                  <a:lnTo>
                    <a:pt x="741" y="445"/>
                  </a:lnTo>
                  <a:lnTo>
                    <a:pt x="0" y="445"/>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30" name="Freeform 6"/>
            <p:cNvSpPr>
              <a:spLocks/>
            </p:cNvSpPr>
            <p:nvPr/>
          </p:nvSpPr>
          <p:spPr bwMode="auto">
            <a:xfrm>
              <a:off x="2251" y="1563"/>
              <a:ext cx="742" cy="1"/>
            </a:xfrm>
            <a:custGeom>
              <a:avLst/>
              <a:gdLst/>
              <a:ahLst/>
              <a:cxnLst>
                <a:cxn ang="0">
                  <a:pos x="0" y="0"/>
                </a:cxn>
                <a:cxn ang="0">
                  <a:pos x="741" y="0"/>
                </a:cxn>
                <a:cxn ang="0">
                  <a:pos x="0" y="0"/>
                </a:cxn>
              </a:cxnLst>
              <a:rect l="0" t="0" r="r" b="b"/>
              <a:pathLst>
                <a:path w="742" h="1">
                  <a:moveTo>
                    <a:pt x="0" y="0"/>
                  </a:moveTo>
                  <a:lnTo>
                    <a:pt x="741" y="0"/>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31" name="Freeform 7"/>
            <p:cNvSpPr>
              <a:spLocks/>
            </p:cNvSpPr>
            <p:nvPr/>
          </p:nvSpPr>
          <p:spPr bwMode="auto">
            <a:xfrm>
              <a:off x="2251" y="1711"/>
              <a:ext cx="742" cy="1"/>
            </a:xfrm>
            <a:custGeom>
              <a:avLst/>
              <a:gdLst/>
              <a:ahLst/>
              <a:cxnLst>
                <a:cxn ang="0">
                  <a:pos x="0" y="0"/>
                </a:cxn>
                <a:cxn ang="0">
                  <a:pos x="741" y="0"/>
                </a:cxn>
                <a:cxn ang="0">
                  <a:pos x="0" y="0"/>
                </a:cxn>
              </a:cxnLst>
              <a:rect l="0" t="0" r="r" b="b"/>
              <a:pathLst>
                <a:path w="742" h="1">
                  <a:moveTo>
                    <a:pt x="0" y="0"/>
                  </a:moveTo>
                  <a:lnTo>
                    <a:pt x="741" y="0"/>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35" name="Freeform 23"/>
            <p:cNvSpPr>
              <a:spLocks/>
            </p:cNvSpPr>
            <p:nvPr/>
          </p:nvSpPr>
          <p:spPr bwMode="auto">
            <a:xfrm>
              <a:off x="2209" y="775"/>
              <a:ext cx="824" cy="1153"/>
            </a:xfrm>
            <a:custGeom>
              <a:avLst/>
              <a:gdLst/>
              <a:ahLst/>
              <a:cxnLst>
                <a:cxn ang="0">
                  <a:pos x="0" y="1712"/>
                </a:cxn>
                <a:cxn ang="0">
                  <a:pos x="0" y="0"/>
                </a:cxn>
                <a:cxn ang="0">
                  <a:pos x="823" y="0"/>
                </a:cxn>
                <a:cxn ang="0">
                  <a:pos x="823" y="1712"/>
                </a:cxn>
                <a:cxn ang="0">
                  <a:pos x="0" y="1712"/>
                </a:cxn>
              </a:cxnLst>
              <a:rect l="0" t="0" r="r" b="b"/>
              <a:pathLst>
                <a:path w="824" h="1713">
                  <a:moveTo>
                    <a:pt x="0" y="1712"/>
                  </a:moveTo>
                  <a:lnTo>
                    <a:pt x="0" y="0"/>
                  </a:lnTo>
                  <a:lnTo>
                    <a:pt x="823" y="0"/>
                  </a:lnTo>
                  <a:lnTo>
                    <a:pt x="823" y="1712"/>
                  </a:lnTo>
                  <a:lnTo>
                    <a:pt x="0" y="1712"/>
                  </a:lnTo>
                </a:path>
              </a:pathLst>
            </a:custGeom>
            <a:noFill/>
            <a:ln w="12700" cap="rnd" cmpd="sng">
              <a:solidFill>
                <a:schemeClr val="accent1"/>
              </a:solidFill>
              <a:prstDash val="solid"/>
              <a:round/>
              <a:headEnd type="none" w="med" len="med"/>
              <a:tailEnd type="none" w="med" len="med"/>
            </a:ln>
            <a:effectLst/>
          </p:spPr>
          <p:txBody>
            <a:bodyPr/>
            <a:lstStyle/>
            <a:p>
              <a:endParaRPr lang="en-US"/>
            </a:p>
          </p:txBody>
        </p:sp>
        <p:sp>
          <p:nvSpPr>
            <p:cNvPr id="36" name="Rectangle 50"/>
            <p:cNvSpPr>
              <a:spLocks noChangeArrowheads="1"/>
            </p:cNvSpPr>
            <p:nvPr/>
          </p:nvSpPr>
          <p:spPr bwMode="auto">
            <a:xfrm>
              <a:off x="2256" y="816"/>
              <a:ext cx="656" cy="128"/>
            </a:xfrm>
            <a:prstGeom prst="rect">
              <a:avLst/>
            </a:prstGeom>
            <a:noFill/>
            <a:ln w="12700">
              <a:noFill/>
              <a:miter lim="800000"/>
              <a:headEnd/>
              <a:tailEnd/>
            </a:ln>
            <a:effectLst/>
          </p:spPr>
          <p:txBody>
            <a:bodyPr wrap="none" lIns="90488" tIns="44450" rIns="90488" bIns="44450">
              <a:spAutoFit/>
            </a:bodyPr>
            <a:lstStyle/>
            <a:p>
              <a:pPr eaLnBrk="0" hangingPunct="0"/>
              <a:r>
                <a:rPr lang="en-US" sz="1600" b="1">
                  <a:solidFill>
                    <a:srgbClr val="000000"/>
                  </a:solidFill>
                </a:rPr>
                <a:t>Ashby, 25, 3000</a:t>
              </a:r>
            </a:p>
          </p:txBody>
        </p:sp>
        <p:sp>
          <p:nvSpPr>
            <p:cNvPr id="38" name="Rectangle 70"/>
            <p:cNvSpPr>
              <a:spLocks noChangeArrowheads="1"/>
            </p:cNvSpPr>
            <p:nvPr/>
          </p:nvSpPr>
          <p:spPr bwMode="auto">
            <a:xfrm>
              <a:off x="2231" y="1119"/>
              <a:ext cx="699" cy="127"/>
            </a:xfrm>
            <a:prstGeom prst="rect">
              <a:avLst/>
            </a:prstGeom>
            <a:noFill/>
            <a:ln w="12700">
              <a:noFill/>
              <a:miter lim="800000"/>
              <a:headEnd/>
              <a:tailEnd/>
            </a:ln>
            <a:effectLst/>
          </p:spPr>
          <p:txBody>
            <a:bodyPr wrap="none" lIns="90488" tIns="44450" rIns="90488" bIns="44450">
              <a:spAutoFit/>
            </a:bodyPr>
            <a:lstStyle/>
            <a:p>
              <a:pPr eaLnBrk="0" hangingPunct="0"/>
              <a:r>
                <a:rPr lang="en-US" sz="1600" b="1">
                  <a:solidFill>
                    <a:srgbClr val="000000"/>
                  </a:solidFill>
                </a:rPr>
                <a:t>Bristow, 30, 2007</a:t>
              </a:r>
            </a:p>
          </p:txBody>
        </p:sp>
        <p:sp>
          <p:nvSpPr>
            <p:cNvPr id="39" name="Rectangle 71"/>
            <p:cNvSpPr>
              <a:spLocks noChangeArrowheads="1"/>
            </p:cNvSpPr>
            <p:nvPr/>
          </p:nvSpPr>
          <p:spPr bwMode="auto">
            <a:xfrm>
              <a:off x="2261" y="983"/>
              <a:ext cx="602" cy="127"/>
            </a:xfrm>
            <a:prstGeom prst="rect">
              <a:avLst/>
            </a:prstGeom>
            <a:noFill/>
            <a:ln w="12700">
              <a:noFill/>
              <a:miter lim="800000"/>
              <a:headEnd/>
              <a:tailEnd/>
            </a:ln>
            <a:effectLst/>
          </p:spPr>
          <p:txBody>
            <a:bodyPr wrap="none" lIns="90488" tIns="44450" rIns="90488" bIns="44450">
              <a:spAutoFit/>
            </a:bodyPr>
            <a:lstStyle/>
            <a:p>
              <a:pPr eaLnBrk="0" hangingPunct="0"/>
              <a:r>
                <a:rPr lang="en-US" sz="1600" b="1">
                  <a:solidFill>
                    <a:srgbClr val="000000"/>
                  </a:solidFill>
                </a:rPr>
                <a:t>Basu, 33, 4003</a:t>
              </a:r>
            </a:p>
          </p:txBody>
        </p:sp>
        <p:sp>
          <p:nvSpPr>
            <p:cNvPr id="40" name="Rectangle 72"/>
            <p:cNvSpPr>
              <a:spLocks noChangeArrowheads="1"/>
            </p:cNvSpPr>
            <p:nvPr/>
          </p:nvSpPr>
          <p:spPr bwMode="auto">
            <a:xfrm>
              <a:off x="2288" y="1421"/>
              <a:ext cx="599" cy="127"/>
            </a:xfrm>
            <a:prstGeom prst="rect">
              <a:avLst/>
            </a:prstGeom>
            <a:noFill/>
            <a:ln w="12700">
              <a:noFill/>
              <a:miter lim="800000"/>
              <a:headEnd/>
              <a:tailEnd/>
            </a:ln>
            <a:effectLst/>
          </p:spPr>
          <p:txBody>
            <a:bodyPr wrap="none" lIns="90488" tIns="44450" rIns="90488" bIns="44450">
              <a:spAutoFit/>
            </a:bodyPr>
            <a:lstStyle/>
            <a:p>
              <a:pPr eaLnBrk="0" hangingPunct="0"/>
              <a:r>
                <a:rPr lang="en-US" sz="1600" b="1">
                  <a:solidFill>
                    <a:srgbClr val="000000"/>
                  </a:solidFill>
                </a:rPr>
                <a:t>Cass, 50, 5004</a:t>
              </a:r>
            </a:p>
          </p:txBody>
        </p:sp>
        <p:sp>
          <p:nvSpPr>
            <p:cNvPr id="42" name="Rectangle 74"/>
            <p:cNvSpPr>
              <a:spLocks noChangeArrowheads="1"/>
            </p:cNvSpPr>
            <p:nvPr/>
          </p:nvSpPr>
          <p:spPr bwMode="auto">
            <a:xfrm>
              <a:off x="2240" y="1569"/>
              <a:ext cx="688" cy="127"/>
            </a:xfrm>
            <a:prstGeom prst="rect">
              <a:avLst/>
            </a:prstGeom>
            <a:noFill/>
            <a:ln w="12700">
              <a:noFill/>
              <a:miter lim="800000"/>
              <a:headEnd/>
              <a:tailEnd/>
            </a:ln>
            <a:effectLst/>
          </p:spPr>
          <p:txBody>
            <a:bodyPr wrap="none" lIns="90488" tIns="44450" rIns="90488" bIns="44450">
              <a:spAutoFit/>
            </a:bodyPr>
            <a:lstStyle/>
            <a:p>
              <a:pPr eaLnBrk="0" hangingPunct="0"/>
              <a:r>
                <a:rPr lang="en-US" sz="1600" b="1">
                  <a:solidFill>
                    <a:srgbClr val="000000"/>
                  </a:solidFill>
                </a:rPr>
                <a:t>Daniels, 22, 6003</a:t>
              </a:r>
            </a:p>
          </p:txBody>
        </p:sp>
        <p:sp>
          <p:nvSpPr>
            <p:cNvPr id="43" name="Rectangle 75"/>
            <p:cNvSpPr>
              <a:spLocks noChangeArrowheads="1"/>
            </p:cNvSpPr>
            <p:nvPr/>
          </p:nvSpPr>
          <p:spPr bwMode="auto">
            <a:xfrm>
              <a:off x="2269" y="1713"/>
              <a:ext cx="642" cy="127"/>
            </a:xfrm>
            <a:prstGeom prst="rect">
              <a:avLst/>
            </a:prstGeom>
            <a:noFill/>
            <a:ln w="12700">
              <a:noFill/>
              <a:miter lim="800000"/>
              <a:headEnd/>
              <a:tailEnd/>
            </a:ln>
            <a:effectLst/>
          </p:spPr>
          <p:txBody>
            <a:bodyPr wrap="none" lIns="90488" tIns="44450" rIns="90488" bIns="44450">
              <a:spAutoFit/>
            </a:bodyPr>
            <a:lstStyle/>
            <a:p>
              <a:pPr eaLnBrk="0" hangingPunct="0"/>
              <a:r>
                <a:rPr lang="en-US" sz="1600" b="1">
                  <a:solidFill>
                    <a:srgbClr val="000000"/>
                  </a:solidFill>
                </a:rPr>
                <a:t>Jones, 40, 6003</a:t>
              </a:r>
            </a:p>
          </p:txBody>
        </p:sp>
      </p:grpSp>
      <p:sp>
        <p:nvSpPr>
          <p:cNvPr id="44" name="Line 80"/>
          <p:cNvSpPr>
            <a:spLocks noChangeShapeType="1"/>
          </p:cNvSpPr>
          <p:nvPr/>
        </p:nvSpPr>
        <p:spPr bwMode="auto">
          <a:xfrm flipH="1">
            <a:off x="5247771" y="2379663"/>
            <a:ext cx="609599" cy="76200"/>
          </a:xfrm>
          <a:prstGeom prst="line">
            <a:avLst/>
          </a:prstGeom>
          <a:noFill/>
          <a:ln w="9525">
            <a:solidFill>
              <a:schemeClr val="tx1"/>
            </a:solidFill>
            <a:round/>
            <a:headEnd/>
            <a:tailEnd type="triangle" w="med" len="med"/>
          </a:ln>
          <a:effectLst/>
        </p:spPr>
        <p:txBody>
          <a:bodyPr/>
          <a:lstStyle/>
          <a:p>
            <a:endParaRPr lang="en-US"/>
          </a:p>
        </p:txBody>
      </p:sp>
      <p:sp>
        <p:nvSpPr>
          <p:cNvPr id="46" name="Line 82"/>
          <p:cNvSpPr>
            <a:spLocks noChangeShapeType="1"/>
          </p:cNvSpPr>
          <p:nvPr/>
        </p:nvSpPr>
        <p:spPr bwMode="auto">
          <a:xfrm flipH="1">
            <a:off x="5247771" y="2913063"/>
            <a:ext cx="761999" cy="1066800"/>
          </a:xfrm>
          <a:prstGeom prst="line">
            <a:avLst/>
          </a:prstGeom>
          <a:noFill/>
          <a:ln w="9525">
            <a:solidFill>
              <a:schemeClr val="tx1"/>
            </a:solidFill>
            <a:round/>
            <a:headEnd/>
            <a:tailEnd type="triangle" w="med" len="med"/>
          </a:ln>
          <a:effectLst/>
        </p:spPr>
        <p:txBody>
          <a:bodyPr/>
          <a:lstStyle/>
          <a:p>
            <a:endParaRPr lang="en-US"/>
          </a:p>
        </p:txBody>
      </p:sp>
      <p:sp>
        <p:nvSpPr>
          <p:cNvPr id="47" name="Line 83"/>
          <p:cNvSpPr>
            <a:spLocks noChangeShapeType="1"/>
          </p:cNvSpPr>
          <p:nvPr/>
        </p:nvSpPr>
        <p:spPr bwMode="auto">
          <a:xfrm flipH="1">
            <a:off x="5247772" y="4132263"/>
            <a:ext cx="569912" cy="304800"/>
          </a:xfrm>
          <a:prstGeom prst="line">
            <a:avLst/>
          </a:prstGeom>
          <a:noFill/>
          <a:ln w="9525">
            <a:solidFill>
              <a:schemeClr val="tx1"/>
            </a:solidFill>
            <a:round/>
            <a:headEnd/>
            <a:tailEnd type="triangle" w="med" len="med"/>
          </a:ln>
          <a:effectLst/>
        </p:spPr>
        <p:txBody>
          <a:bodyPr/>
          <a:lstStyle/>
          <a:p>
            <a:endParaRPr lang="en-US"/>
          </a:p>
        </p:txBody>
      </p:sp>
      <p:sp>
        <p:nvSpPr>
          <p:cNvPr id="48" name="Oval 84"/>
          <p:cNvSpPr>
            <a:spLocks noChangeArrowheads="1"/>
          </p:cNvSpPr>
          <p:nvPr/>
        </p:nvSpPr>
        <p:spPr bwMode="auto">
          <a:xfrm>
            <a:off x="7190872" y="3076575"/>
            <a:ext cx="685800" cy="533400"/>
          </a:xfrm>
          <a:prstGeom prst="ellipse">
            <a:avLst/>
          </a:prstGeom>
          <a:noFill/>
          <a:ln w="9525">
            <a:solidFill>
              <a:schemeClr val="tx1"/>
            </a:solidFill>
            <a:round/>
            <a:headEnd/>
            <a:tailEnd/>
          </a:ln>
          <a:effectLst/>
        </p:spPr>
        <p:txBody>
          <a:bodyPr wrap="none" anchor="ctr"/>
          <a:lstStyle/>
          <a:p>
            <a:endParaRPr lang="en-US"/>
          </a:p>
        </p:txBody>
      </p:sp>
      <p:sp>
        <p:nvSpPr>
          <p:cNvPr id="49" name="Text Box 85"/>
          <p:cNvSpPr txBox="1">
            <a:spLocks noChangeArrowheads="1"/>
          </p:cNvSpPr>
          <p:nvPr/>
        </p:nvSpPr>
        <p:spPr bwMode="auto">
          <a:xfrm>
            <a:off x="7343272" y="3152775"/>
            <a:ext cx="318003" cy="369332"/>
          </a:xfrm>
          <a:prstGeom prst="rect">
            <a:avLst/>
          </a:prstGeom>
          <a:noFill/>
          <a:ln w="9525">
            <a:noFill/>
            <a:miter lim="800000"/>
            <a:headEnd/>
            <a:tailEnd/>
          </a:ln>
          <a:effectLst/>
        </p:spPr>
        <p:txBody>
          <a:bodyPr wrap="none">
            <a:spAutoFit/>
          </a:bodyPr>
          <a:lstStyle/>
          <a:p>
            <a:r>
              <a:rPr lang="en-US" sz="1800" dirty="0"/>
              <a:t>h</a:t>
            </a:r>
          </a:p>
        </p:txBody>
      </p:sp>
      <p:sp>
        <p:nvSpPr>
          <p:cNvPr id="50" name="Line 86"/>
          <p:cNvSpPr>
            <a:spLocks noChangeShapeType="1"/>
          </p:cNvSpPr>
          <p:nvPr/>
        </p:nvSpPr>
        <p:spPr bwMode="auto">
          <a:xfrm flipH="1">
            <a:off x="7952872" y="3305175"/>
            <a:ext cx="533400" cy="0"/>
          </a:xfrm>
          <a:prstGeom prst="line">
            <a:avLst/>
          </a:prstGeom>
          <a:noFill/>
          <a:ln w="9525">
            <a:solidFill>
              <a:schemeClr val="tx1"/>
            </a:solidFill>
            <a:round/>
            <a:headEnd/>
            <a:tailEnd type="triangle" w="med" len="med"/>
          </a:ln>
          <a:effectLst/>
        </p:spPr>
        <p:txBody>
          <a:bodyPr/>
          <a:lstStyle/>
          <a:p>
            <a:endParaRPr lang="en-US"/>
          </a:p>
        </p:txBody>
      </p:sp>
      <p:sp>
        <p:nvSpPr>
          <p:cNvPr id="51" name="Text Box 87"/>
          <p:cNvSpPr txBox="1">
            <a:spLocks noChangeArrowheads="1"/>
          </p:cNvSpPr>
          <p:nvPr/>
        </p:nvSpPr>
        <p:spPr bwMode="auto">
          <a:xfrm>
            <a:off x="8029072" y="2924175"/>
            <a:ext cx="571500" cy="457200"/>
          </a:xfrm>
          <a:prstGeom prst="rect">
            <a:avLst/>
          </a:prstGeom>
          <a:noFill/>
          <a:ln w="9525">
            <a:noFill/>
            <a:miter lim="800000"/>
            <a:headEnd/>
            <a:tailEnd/>
          </a:ln>
          <a:effectLst/>
        </p:spPr>
        <p:txBody>
          <a:bodyPr wrap="none">
            <a:spAutoFit/>
          </a:bodyPr>
          <a:lstStyle/>
          <a:p>
            <a:r>
              <a:rPr lang="en-US" sz="2400"/>
              <a:t>sal</a:t>
            </a:r>
          </a:p>
        </p:txBody>
      </p:sp>
      <p:sp>
        <p:nvSpPr>
          <p:cNvPr id="52" name="Line 88"/>
          <p:cNvSpPr>
            <a:spLocks noChangeShapeType="1"/>
          </p:cNvSpPr>
          <p:nvPr/>
        </p:nvSpPr>
        <p:spPr bwMode="auto">
          <a:xfrm flipH="1" flipV="1">
            <a:off x="6581272" y="2466975"/>
            <a:ext cx="685800" cy="685800"/>
          </a:xfrm>
          <a:prstGeom prst="line">
            <a:avLst/>
          </a:prstGeom>
          <a:noFill/>
          <a:ln w="9525">
            <a:solidFill>
              <a:schemeClr val="tx1"/>
            </a:solidFill>
            <a:prstDash val="dash"/>
            <a:round/>
            <a:headEnd/>
            <a:tailEnd type="triangle" w="med" len="med"/>
          </a:ln>
          <a:effectLst/>
        </p:spPr>
        <p:txBody>
          <a:bodyPr/>
          <a:lstStyle/>
          <a:p>
            <a:endParaRPr lang="en-US"/>
          </a:p>
        </p:txBody>
      </p:sp>
      <p:sp>
        <p:nvSpPr>
          <p:cNvPr id="53" name="Line 89"/>
          <p:cNvSpPr>
            <a:spLocks noChangeShapeType="1"/>
          </p:cNvSpPr>
          <p:nvPr/>
        </p:nvSpPr>
        <p:spPr bwMode="auto">
          <a:xfrm flipH="1">
            <a:off x="6581272" y="3533775"/>
            <a:ext cx="762000" cy="228600"/>
          </a:xfrm>
          <a:prstGeom prst="line">
            <a:avLst/>
          </a:prstGeom>
          <a:noFill/>
          <a:ln w="9525">
            <a:solidFill>
              <a:schemeClr val="tx1"/>
            </a:solidFill>
            <a:prstDash val="dash"/>
            <a:round/>
            <a:headEnd/>
            <a:tailEnd type="triangle" w="med" len="med"/>
          </a:ln>
          <a:effectLst/>
        </p:spPr>
        <p:txBody>
          <a:bodyPr/>
          <a:lstStyle/>
          <a:p>
            <a:endParaRPr lang="en-US"/>
          </a:p>
        </p:txBody>
      </p:sp>
      <p:sp>
        <p:nvSpPr>
          <p:cNvPr id="54" name="Text Box 90"/>
          <p:cNvSpPr txBox="1">
            <a:spLocks noChangeArrowheads="1"/>
          </p:cNvSpPr>
          <p:nvPr/>
        </p:nvSpPr>
        <p:spPr bwMode="auto">
          <a:xfrm>
            <a:off x="6962272" y="2466975"/>
            <a:ext cx="1082548" cy="338554"/>
          </a:xfrm>
          <a:prstGeom prst="rect">
            <a:avLst/>
          </a:prstGeom>
          <a:noFill/>
          <a:ln w="9525">
            <a:noFill/>
            <a:miter lim="800000"/>
            <a:headEnd/>
            <a:tailEnd/>
          </a:ln>
          <a:effectLst/>
        </p:spPr>
        <p:txBody>
          <a:bodyPr wrap="none">
            <a:spAutoFit/>
          </a:bodyPr>
          <a:lstStyle/>
          <a:p>
            <a:r>
              <a:rPr lang="en-US" sz="1600" dirty="0"/>
              <a:t>h(</a:t>
            </a:r>
            <a:r>
              <a:rPr lang="en-US" sz="1600" dirty="0" err="1"/>
              <a:t>sal</a:t>
            </a:r>
            <a:r>
              <a:rPr lang="en-US" sz="1600" dirty="0"/>
              <a:t>)=00</a:t>
            </a:r>
          </a:p>
        </p:txBody>
      </p:sp>
      <p:sp>
        <p:nvSpPr>
          <p:cNvPr id="55" name="Text Box 91"/>
          <p:cNvSpPr txBox="1">
            <a:spLocks noChangeArrowheads="1"/>
          </p:cNvSpPr>
          <p:nvPr/>
        </p:nvSpPr>
        <p:spPr bwMode="auto">
          <a:xfrm>
            <a:off x="6886072" y="3686175"/>
            <a:ext cx="1018227" cy="338554"/>
          </a:xfrm>
          <a:prstGeom prst="rect">
            <a:avLst/>
          </a:prstGeom>
          <a:noFill/>
          <a:ln w="9525">
            <a:noFill/>
            <a:miter lim="800000"/>
            <a:headEnd/>
            <a:tailEnd/>
          </a:ln>
          <a:effectLst/>
        </p:spPr>
        <p:txBody>
          <a:bodyPr wrap="none">
            <a:spAutoFit/>
          </a:bodyPr>
          <a:lstStyle/>
          <a:p>
            <a:r>
              <a:rPr lang="en-US" sz="1600" dirty="0"/>
              <a:t>h(</a:t>
            </a:r>
            <a:r>
              <a:rPr lang="en-US" sz="1600" dirty="0" err="1"/>
              <a:t>sal</a:t>
            </a:r>
            <a:r>
              <a:rPr lang="en-US" sz="1600" dirty="0"/>
              <a:t>)=11</a:t>
            </a:r>
          </a:p>
        </p:txBody>
      </p:sp>
      <p:sp>
        <p:nvSpPr>
          <p:cNvPr id="56" name="Text Box 92"/>
          <p:cNvSpPr txBox="1">
            <a:spLocks noChangeArrowheads="1"/>
          </p:cNvSpPr>
          <p:nvPr/>
        </p:nvSpPr>
        <p:spPr bwMode="auto">
          <a:xfrm>
            <a:off x="5323972" y="1219200"/>
            <a:ext cx="1787525" cy="396875"/>
          </a:xfrm>
          <a:prstGeom prst="rect">
            <a:avLst/>
          </a:prstGeom>
          <a:noFill/>
          <a:ln w="9525">
            <a:noFill/>
            <a:miter lim="800000"/>
            <a:headEnd/>
            <a:tailEnd/>
          </a:ln>
          <a:effectLst/>
        </p:spPr>
        <p:txBody>
          <a:bodyPr wrap="none">
            <a:spAutoFit/>
          </a:bodyPr>
          <a:lstStyle/>
          <a:p>
            <a:r>
              <a:rPr lang="en-US" dirty="0"/>
              <a:t>Hashed index</a:t>
            </a:r>
          </a:p>
        </p:txBody>
      </p:sp>
      <p:sp>
        <p:nvSpPr>
          <p:cNvPr id="57" name="Line 93"/>
          <p:cNvSpPr>
            <a:spLocks noChangeShapeType="1"/>
          </p:cNvSpPr>
          <p:nvPr/>
        </p:nvSpPr>
        <p:spPr bwMode="auto">
          <a:xfrm>
            <a:off x="6276472" y="1781175"/>
            <a:ext cx="0" cy="533400"/>
          </a:xfrm>
          <a:prstGeom prst="line">
            <a:avLst/>
          </a:prstGeom>
          <a:noFill/>
          <a:ln w="9525">
            <a:solidFill>
              <a:schemeClr val="tx1"/>
            </a:solidFill>
            <a:round/>
            <a:headEnd/>
            <a:tailEnd type="triangle" w="med" len="med"/>
          </a:ln>
          <a:effectLst/>
        </p:spPr>
        <p:txBody>
          <a:bodyPr/>
          <a:lstStyle/>
          <a:p>
            <a:endParaRPr lang="en-US"/>
          </a:p>
        </p:txBody>
      </p:sp>
      <p:sp>
        <p:nvSpPr>
          <p:cNvPr id="58" name="Text Box 94"/>
          <p:cNvSpPr txBox="1">
            <a:spLocks noChangeArrowheads="1"/>
          </p:cNvSpPr>
          <p:nvPr/>
        </p:nvSpPr>
        <p:spPr bwMode="auto">
          <a:xfrm>
            <a:off x="6276472" y="1704975"/>
            <a:ext cx="1522413" cy="366713"/>
          </a:xfrm>
          <a:prstGeom prst="rect">
            <a:avLst/>
          </a:prstGeom>
          <a:noFill/>
          <a:ln w="9525">
            <a:noFill/>
            <a:miter lim="800000"/>
            <a:headEnd/>
            <a:tailEnd/>
          </a:ln>
          <a:effectLst/>
        </p:spPr>
        <p:txBody>
          <a:bodyPr wrap="none">
            <a:spAutoFit/>
          </a:bodyPr>
          <a:lstStyle/>
          <a:p>
            <a:r>
              <a:rPr lang="en-US" sz="1800"/>
              <a:t>Data entries</a:t>
            </a:r>
          </a:p>
        </p:txBody>
      </p:sp>
      <p:sp>
        <p:nvSpPr>
          <p:cNvPr id="59" name="Text Box 95"/>
          <p:cNvSpPr txBox="1">
            <a:spLocks noChangeArrowheads="1"/>
          </p:cNvSpPr>
          <p:nvPr/>
        </p:nvSpPr>
        <p:spPr bwMode="auto">
          <a:xfrm>
            <a:off x="3723772" y="1628775"/>
            <a:ext cx="1589088" cy="366713"/>
          </a:xfrm>
          <a:prstGeom prst="rect">
            <a:avLst/>
          </a:prstGeom>
          <a:noFill/>
          <a:ln w="9525">
            <a:noFill/>
            <a:miter lim="800000"/>
            <a:headEnd/>
            <a:tailEnd/>
          </a:ln>
          <a:effectLst/>
        </p:spPr>
        <p:txBody>
          <a:bodyPr wrap="none">
            <a:spAutoFit/>
          </a:bodyPr>
          <a:lstStyle/>
          <a:p>
            <a:r>
              <a:rPr lang="en-US" sz="1800"/>
              <a:t>Data records</a:t>
            </a:r>
          </a:p>
        </p:txBody>
      </p:sp>
      <p:sp>
        <p:nvSpPr>
          <p:cNvPr id="60" name="Line 96"/>
          <p:cNvSpPr>
            <a:spLocks noChangeShapeType="1"/>
          </p:cNvSpPr>
          <p:nvPr/>
        </p:nvSpPr>
        <p:spPr bwMode="auto">
          <a:xfrm>
            <a:off x="4409572" y="1933575"/>
            <a:ext cx="0" cy="304800"/>
          </a:xfrm>
          <a:prstGeom prst="line">
            <a:avLst/>
          </a:prstGeom>
          <a:noFill/>
          <a:ln w="9525">
            <a:solidFill>
              <a:schemeClr val="tx1"/>
            </a:solidFill>
            <a:round/>
            <a:headEnd/>
            <a:tailEnd type="triangle" w="med" len="med"/>
          </a:ln>
          <a:effectLst/>
        </p:spPr>
        <p:txBody>
          <a:bodyPr/>
          <a:lstStyle/>
          <a:p>
            <a:endParaRPr lang="en-US"/>
          </a:p>
        </p:txBody>
      </p:sp>
      <p:sp>
        <p:nvSpPr>
          <p:cNvPr id="63" name="Line 83"/>
          <p:cNvSpPr>
            <a:spLocks noChangeShapeType="1"/>
          </p:cNvSpPr>
          <p:nvPr/>
        </p:nvSpPr>
        <p:spPr bwMode="auto">
          <a:xfrm flipH="1">
            <a:off x="5247772" y="4437063"/>
            <a:ext cx="646112" cy="381000"/>
          </a:xfrm>
          <a:prstGeom prst="line">
            <a:avLst/>
          </a:prstGeom>
          <a:noFill/>
          <a:ln w="9525">
            <a:solidFill>
              <a:schemeClr val="tx1"/>
            </a:solidFill>
            <a:round/>
            <a:headEnd/>
            <a:tailEnd type="triangle" w="med" len="med"/>
          </a:ln>
          <a:effectLst/>
        </p:spPr>
        <p:txBody>
          <a:bodyPr/>
          <a:lstStyle/>
          <a:p>
            <a:endParaRPr lang="en-US"/>
          </a:p>
        </p:txBody>
      </p:sp>
      <p:sp>
        <p:nvSpPr>
          <p:cNvPr id="2" name="TextBox 1">
            <a:extLst>
              <a:ext uri="{FF2B5EF4-FFF2-40B4-BE49-F238E27FC236}">
                <a16:creationId xmlns:a16="http://schemas.microsoft.com/office/drawing/2014/main" id="{9069357A-5E38-5748-877F-1426BE2D981B}"/>
              </a:ext>
            </a:extLst>
          </p:cNvPr>
          <p:cNvSpPr txBox="1"/>
          <p:nvPr/>
        </p:nvSpPr>
        <p:spPr>
          <a:xfrm>
            <a:off x="294697" y="1685865"/>
            <a:ext cx="2932691" cy="1015663"/>
          </a:xfrm>
          <a:prstGeom prst="rect">
            <a:avLst/>
          </a:prstGeom>
          <a:noFill/>
        </p:spPr>
        <p:txBody>
          <a:bodyPr wrap="square" rtlCol="0">
            <a:spAutoFit/>
          </a:bodyPr>
          <a:lstStyle/>
          <a:p>
            <a:r>
              <a:rPr lang="en-US" dirty="0">
                <a:latin typeface="+mn-lt"/>
              </a:rPr>
              <a:t>The records have been sorted According to names.</a:t>
            </a:r>
          </a:p>
        </p:txBody>
      </p:sp>
      <p:pic>
        <p:nvPicPr>
          <p:cNvPr id="352258" name="Picture 2">
            <a:extLst>
              <a:ext uri="{FF2B5EF4-FFF2-40B4-BE49-F238E27FC236}">
                <a16:creationId xmlns:a16="http://schemas.microsoft.com/office/drawing/2014/main" id="{54D33F99-03BD-604E-90CD-FCCA76CBB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22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create/drop an index?</a:t>
            </a:r>
          </a:p>
        </p:txBody>
      </p:sp>
      <p:sp>
        <p:nvSpPr>
          <p:cNvPr id="4" name="Rectangle 1"/>
          <p:cNvSpPr>
            <a:spLocks noChangeArrowheads="1"/>
          </p:cNvSpPr>
          <p:nvPr/>
        </p:nvSpPr>
        <p:spPr bwMode="auto">
          <a:xfrm>
            <a:off x="890070" y="3103126"/>
            <a:ext cx="386389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350" dirty="0">
                <a:solidFill>
                  <a:srgbClr val="0000CD"/>
                </a:solidFill>
                <a:latin typeface="Consolas" panose="020B0609020204030204" pitchFamily="49" charset="0"/>
              </a:rPr>
              <a:t>CREATE</a:t>
            </a:r>
            <a:r>
              <a:rPr lang="en-US" altLang="en-US" sz="1350" dirty="0">
                <a:solidFill>
                  <a:srgbClr val="000000"/>
                </a:solidFill>
                <a:latin typeface="Consolas" panose="020B0609020204030204" pitchFamily="49" charset="0"/>
              </a:rPr>
              <a:t> </a:t>
            </a:r>
            <a:r>
              <a:rPr lang="en-US" altLang="en-US" sz="1350" dirty="0">
                <a:solidFill>
                  <a:srgbClr val="0000CD"/>
                </a:solidFill>
                <a:latin typeface="Consolas" panose="020B0609020204030204" pitchFamily="49" charset="0"/>
              </a:rPr>
              <a:t>INDEX</a:t>
            </a:r>
            <a:r>
              <a:rPr lang="en-US" altLang="en-US" sz="1350" dirty="0">
                <a:solidFill>
                  <a:srgbClr val="000000"/>
                </a:solidFill>
                <a:latin typeface="Consolas" panose="020B0609020204030204" pitchFamily="49" charset="0"/>
              </a:rPr>
              <a:t> </a:t>
            </a:r>
            <a:r>
              <a:rPr lang="en-US" altLang="en-US" sz="1350" i="1" dirty="0" err="1">
                <a:solidFill>
                  <a:srgbClr val="000000"/>
                </a:solidFill>
                <a:latin typeface="Consolas" panose="020B0609020204030204" pitchFamily="49" charset="0"/>
              </a:rPr>
              <a:t>index_name</a:t>
            </a:r>
            <a:br>
              <a:rPr lang="en-US" altLang="en-US" sz="1350" dirty="0"/>
            </a:br>
            <a:r>
              <a:rPr lang="en-US" altLang="en-US" sz="1350" dirty="0">
                <a:solidFill>
                  <a:srgbClr val="0000CD"/>
                </a:solidFill>
                <a:latin typeface="Consolas" panose="020B0609020204030204" pitchFamily="49" charset="0"/>
              </a:rPr>
              <a:t>ON</a:t>
            </a:r>
            <a:r>
              <a:rPr lang="en-US" altLang="en-US" sz="1350" dirty="0">
                <a:solidFill>
                  <a:srgbClr val="000000"/>
                </a:solidFill>
                <a:latin typeface="Consolas" panose="020B0609020204030204" pitchFamily="49" charset="0"/>
              </a:rPr>
              <a:t> </a:t>
            </a:r>
            <a:r>
              <a:rPr lang="en-US" altLang="en-US" sz="1350" i="1" dirty="0" err="1">
                <a:solidFill>
                  <a:srgbClr val="000000"/>
                </a:solidFill>
                <a:latin typeface="Consolas" panose="020B0609020204030204" pitchFamily="49" charset="0"/>
              </a:rPr>
              <a:t>table_name</a:t>
            </a:r>
            <a:r>
              <a:rPr lang="en-US" altLang="en-US" sz="1350" dirty="0">
                <a:solidFill>
                  <a:srgbClr val="000000"/>
                </a:solidFill>
                <a:latin typeface="Consolas" panose="020B0609020204030204" pitchFamily="49" charset="0"/>
              </a:rPr>
              <a:t> (</a:t>
            </a:r>
            <a:r>
              <a:rPr lang="en-US" altLang="en-US" sz="1350" i="1" dirty="0">
                <a:solidFill>
                  <a:srgbClr val="000000"/>
                </a:solidFill>
                <a:latin typeface="Consolas" panose="020B0609020204030204" pitchFamily="49" charset="0"/>
              </a:rPr>
              <a:t>column1</a:t>
            </a:r>
            <a:r>
              <a:rPr lang="en-US" altLang="en-US" sz="1350" dirty="0">
                <a:solidFill>
                  <a:srgbClr val="000000"/>
                </a:solidFill>
                <a:latin typeface="Consolas" panose="020B0609020204030204" pitchFamily="49" charset="0"/>
              </a:rPr>
              <a:t>, </a:t>
            </a:r>
            <a:r>
              <a:rPr lang="en-US" altLang="en-US" sz="1350" i="1" dirty="0">
                <a:solidFill>
                  <a:srgbClr val="000000"/>
                </a:solidFill>
                <a:latin typeface="Consolas" panose="020B0609020204030204" pitchFamily="49" charset="0"/>
              </a:rPr>
              <a:t>column2</a:t>
            </a:r>
            <a:r>
              <a:rPr lang="en-US" altLang="en-US" sz="1350" dirty="0">
                <a:solidFill>
                  <a:srgbClr val="000000"/>
                </a:solidFill>
                <a:latin typeface="Consolas" panose="020B0609020204030204" pitchFamily="49" charset="0"/>
              </a:rPr>
              <a:t>, ...);</a:t>
            </a:r>
            <a:endParaRPr lang="en-US" altLang="en-US" sz="1350" dirty="0"/>
          </a:p>
        </p:txBody>
      </p:sp>
      <p:sp>
        <p:nvSpPr>
          <p:cNvPr id="5" name="Rectangle 3"/>
          <p:cNvSpPr>
            <a:spLocks noChangeArrowheads="1"/>
          </p:cNvSpPr>
          <p:nvPr/>
        </p:nvSpPr>
        <p:spPr bwMode="auto">
          <a:xfrm>
            <a:off x="5196526" y="2840439"/>
            <a:ext cx="4857750"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350" dirty="0">
                <a:latin typeface="Consolas" panose="020B0609020204030204" pitchFamily="49" charset="0"/>
              </a:rPr>
              <a:t>Example:</a:t>
            </a:r>
          </a:p>
          <a:p>
            <a:pPr>
              <a:spcBef>
                <a:spcPct val="0"/>
              </a:spcBef>
              <a:buFontTx/>
              <a:buNone/>
            </a:pPr>
            <a:r>
              <a:rPr lang="en-US" altLang="en-US" sz="1350" dirty="0">
                <a:solidFill>
                  <a:srgbClr val="0000CD"/>
                </a:solidFill>
                <a:latin typeface="Consolas" panose="020B0609020204030204" pitchFamily="49" charset="0"/>
              </a:rPr>
              <a:t>CREATE</a:t>
            </a:r>
            <a:r>
              <a:rPr lang="en-US" altLang="en-US" sz="1350" dirty="0">
                <a:solidFill>
                  <a:srgbClr val="000000"/>
                </a:solidFill>
                <a:latin typeface="Consolas" panose="020B0609020204030204" pitchFamily="49" charset="0"/>
              </a:rPr>
              <a:t> </a:t>
            </a:r>
            <a:r>
              <a:rPr lang="en-US" altLang="en-US" sz="1350" dirty="0">
                <a:solidFill>
                  <a:srgbClr val="0000CD"/>
                </a:solidFill>
                <a:latin typeface="Consolas" panose="020B0609020204030204" pitchFamily="49" charset="0"/>
              </a:rPr>
              <a:t>INDEX</a:t>
            </a:r>
            <a:r>
              <a:rPr lang="en-US" altLang="en-US" sz="1350" dirty="0">
                <a:solidFill>
                  <a:srgbClr val="000000"/>
                </a:solidFill>
                <a:latin typeface="Consolas" panose="020B0609020204030204" pitchFamily="49" charset="0"/>
              </a:rPr>
              <a:t> </a:t>
            </a:r>
            <a:r>
              <a:rPr lang="en-US" altLang="en-US" sz="1350" dirty="0" err="1">
                <a:solidFill>
                  <a:srgbClr val="000000"/>
                </a:solidFill>
                <a:latin typeface="Consolas" panose="020B0609020204030204" pitchFamily="49" charset="0"/>
              </a:rPr>
              <a:t>idx_pname</a:t>
            </a:r>
            <a:br>
              <a:rPr lang="en-US" altLang="en-US" sz="1350" dirty="0"/>
            </a:br>
            <a:r>
              <a:rPr lang="en-US" altLang="en-US" sz="1350" dirty="0">
                <a:solidFill>
                  <a:srgbClr val="0000CD"/>
                </a:solidFill>
                <a:latin typeface="Consolas" panose="020B0609020204030204" pitchFamily="49" charset="0"/>
              </a:rPr>
              <a:t>ON</a:t>
            </a:r>
            <a:r>
              <a:rPr lang="en-US" altLang="en-US" sz="1350" dirty="0">
                <a:solidFill>
                  <a:srgbClr val="000000"/>
                </a:solidFill>
                <a:latin typeface="Consolas" panose="020B0609020204030204" pitchFamily="49" charset="0"/>
              </a:rPr>
              <a:t> Persons (</a:t>
            </a:r>
            <a:r>
              <a:rPr lang="en-US" altLang="en-US" sz="1350" dirty="0" err="1">
                <a:solidFill>
                  <a:srgbClr val="000000"/>
                </a:solidFill>
                <a:latin typeface="Consolas" panose="020B0609020204030204" pitchFamily="49" charset="0"/>
              </a:rPr>
              <a:t>LastName</a:t>
            </a:r>
            <a:r>
              <a:rPr lang="en-US" altLang="en-US" sz="1350" dirty="0">
                <a:solidFill>
                  <a:srgbClr val="000000"/>
                </a:solidFill>
                <a:latin typeface="Consolas" panose="020B0609020204030204" pitchFamily="49" charset="0"/>
              </a:rPr>
              <a:t>, FirstName);</a:t>
            </a:r>
            <a:endParaRPr lang="en-US" altLang="en-US" sz="1350" dirty="0"/>
          </a:p>
        </p:txBody>
      </p:sp>
      <p:sp>
        <p:nvSpPr>
          <p:cNvPr id="6" name="TextBox 6"/>
          <p:cNvSpPr txBox="1">
            <a:spLocks noChangeArrowheads="1"/>
          </p:cNvSpPr>
          <p:nvPr/>
        </p:nvSpPr>
        <p:spPr bwMode="auto">
          <a:xfrm>
            <a:off x="786670" y="2096166"/>
            <a:ext cx="47019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257175" indent="-257175">
              <a:spcBef>
                <a:spcPct val="0"/>
              </a:spcBef>
            </a:pPr>
            <a:r>
              <a:rPr lang="en-US" altLang="en-US" sz="1800" dirty="0">
                <a:latin typeface="Arial" panose="020B0604020202020204" pitchFamily="34" charset="0"/>
                <a:cs typeface="Arial" panose="020B0604020202020204" pitchFamily="34" charset="0"/>
              </a:rPr>
              <a:t>Use SQL statements below.</a:t>
            </a:r>
          </a:p>
          <a:p>
            <a:pPr marL="257175" indent="-257175">
              <a:spcBef>
                <a:spcPct val="0"/>
              </a:spcBef>
            </a:pPr>
            <a:r>
              <a:rPr lang="en-US" altLang="en-US" sz="1800" dirty="0">
                <a:latin typeface="Arial" panose="020B0604020202020204" pitchFamily="34" charset="0"/>
                <a:cs typeface="Arial" panose="020B0604020202020204" pitchFamily="34" charset="0"/>
              </a:rPr>
              <a:t>At least one attribute is needed per index.</a:t>
            </a:r>
          </a:p>
        </p:txBody>
      </p:sp>
      <p:sp>
        <p:nvSpPr>
          <p:cNvPr id="7" name="Rectangle 6"/>
          <p:cNvSpPr/>
          <p:nvPr/>
        </p:nvSpPr>
        <p:spPr>
          <a:xfrm>
            <a:off x="890069" y="3957007"/>
            <a:ext cx="3365088" cy="300082"/>
          </a:xfrm>
          <a:prstGeom prst="rect">
            <a:avLst/>
          </a:prstGeom>
        </p:spPr>
        <p:txBody>
          <a:bodyPr wrap="none">
            <a:spAutoFit/>
          </a:bodyPr>
          <a:lstStyle/>
          <a:p>
            <a:r>
              <a:rPr lang="en-US" sz="1350" dirty="0">
                <a:solidFill>
                  <a:srgbClr val="0077AA"/>
                </a:solidFill>
                <a:latin typeface="Liberation Mono"/>
              </a:rPr>
              <a:t>DROP</a:t>
            </a:r>
            <a:r>
              <a:rPr lang="en-US" sz="1350" dirty="0">
                <a:solidFill>
                  <a:srgbClr val="000000"/>
                </a:solidFill>
                <a:latin typeface="Liberation Mono"/>
              </a:rPr>
              <a:t> </a:t>
            </a:r>
            <a:r>
              <a:rPr lang="en-US" sz="1350" dirty="0">
                <a:solidFill>
                  <a:srgbClr val="0077AA"/>
                </a:solidFill>
                <a:latin typeface="Liberation Mono"/>
              </a:rPr>
              <a:t>INDEX</a:t>
            </a:r>
            <a:r>
              <a:rPr lang="en-US" sz="1350" dirty="0">
                <a:solidFill>
                  <a:srgbClr val="000000"/>
                </a:solidFill>
                <a:latin typeface="Liberation Mono"/>
              </a:rPr>
              <a:t> </a:t>
            </a:r>
            <a:r>
              <a:rPr lang="en-US" sz="1350" i="1" dirty="0" err="1">
                <a:solidFill>
                  <a:srgbClr val="000000"/>
                </a:solidFill>
                <a:latin typeface="Liberation Mono"/>
              </a:rPr>
              <a:t>index_name</a:t>
            </a:r>
            <a:r>
              <a:rPr lang="en-US" sz="1350" dirty="0">
                <a:solidFill>
                  <a:srgbClr val="000000"/>
                </a:solidFill>
                <a:latin typeface="Liberation Mono"/>
              </a:rPr>
              <a:t> </a:t>
            </a:r>
            <a:r>
              <a:rPr lang="en-US" sz="1350" dirty="0">
                <a:solidFill>
                  <a:srgbClr val="0077AA"/>
                </a:solidFill>
                <a:latin typeface="Liberation Mono"/>
              </a:rPr>
              <a:t>ON</a:t>
            </a:r>
            <a:r>
              <a:rPr lang="en-US" sz="1350" dirty="0">
                <a:solidFill>
                  <a:srgbClr val="000000"/>
                </a:solidFill>
                <a:latin typeface="Liberation Mono"/>
              </a:rPr>
              <a:t> </a:t>
            </a:r>
            <a:r>
              <a:rPr lang="en-US" sz="1350" i="1" dirty="0" err="1">
                <a:solidFill>
                  <a:srgbClr val="000000"/>
                </a:solidFill>
                <a:latin typeface="Liberation Mono"/>
              </a:rPr>
              <a:t>tbl_name</a:t>
            </a:r>
            <a:r>
              <a:rPr lang="en-US" sz="1350" i="1" dirty="0">
                <a:solidFill>
                  <a:srgbClr val="000000"/>
                </a:solidFill>
                <a:latin typeface="Liberation Mono"/>
              </a:rPr>
              <a:t>;</a:t>
            </a:r>
            <a:endParaRPr lang="en-US" sz="1350" dirty="0"/>
          </a:p>
        </p:txBody>
      </p:sp>
      <p:sp>
        <p:nvSpPr>
          <p:cNvPr id="8" name="TextBox 7">
            <a:extLst>
              <a:ext uri="{FF2B5EF4-FFF2-40B4-BE49-F238E27FC236}">
                <a16:creationId xmlns:a16="http://schemas.microsoft.com/office/drawing/2014/main" id="{1890BB98-B72D-40B7-8EBC-82E83039BBCD}"/>
              </a:ext>
            </a:extLst>
          </p:cNvPr>
          <p:cNvSpPr txBox="1"/>
          <p:nvPr/>
        </p:nvSpPr>
        <p:spPr>
          <a:xfrm>
            <a:off x="5196526" y="3732826"/>
            <a:ext cx="3453493" cy="715581"/>
          </a:xfrm>
          <a:prstGeom prst="rect">
            <a:avLst/>
          </a:prstGeom>
          <a:noFill/>
        </p:spPr>
        <p:txBody>
          <a:bodyPr wrap="square" rtlCol="0">
            <a:spAutoFit/>
          </a:bodyPr>
          <a:lstStyle/>
          <a:p>
            <a:r>
              <a:rPr lang="en-US" sz="1350" dirty="0"/>
              <a:t>Create an index named “</a:t>
            </a:r>
            <a:r>
              <a:rPr lang="en-US" sz="1350" dirty="0" err="1"/>
              <a:t>idx_pname</a:t>
            </a:r>
            <a:r>
              <a:rPr lang="en-US" sz="1350" dirty="0"/>
              <a:t>” using values from two attributes: </a:t>
            </a:r>
            <a:r>
              <a:rPr lang="en-US" altLang="en-US" sz="1350" dirty="0" err="1">
                <a:solidFill>
                  <a:srgbClr val="000000"/>
                </a:solidFill>
                <a:latin typeface="Consolas" panose="020B0609020204030204" pitchFamily="49" charset="0"/>
              </a:rPr>
              <a:t>LastName</a:t>
            </a:r>
            <a:r>
              <a:rPr lang="en-US" sz="1350" dirty="0"/>
              <a:t> and </a:t>
            </a:r>
            <a:r>
              <a:rPr lang="en-US" altLang="en-US" sz="1350" dirty="0">
                <a:solidFill>
                  <a:srgbClr val="000000"/>
                </a:solidFill>
                <a:latin typeface="Consolas" panose="020B0609020204030204" pitchFamily="49" charset="0"/>
              </a:rPr>
              <a:t>FirstName</a:t>
            </a:r>
            <a:r>
              <a:rPr lang="en-US" sz="1350" dirty="0"/>
              <a:t> of the table Persons. </a:t>
            </a:r>
          </a:p>
        </p:txBody>
      </p:sp>
      <p:sp>
        <p:nvSpPr>
          <p:cNvPr id="9" name="Rectangle 8">
            <a:extLst>
              <a:ext uri="{FF2B5EF4-FFF2-40B4-BE49-F238E27FC236}">
                <a16:creationId xmlns:a16="http://schemas.microsoft.com/office/drawing/2014/main" id="{20E2A46A-2DE0-4DFC-8D1C-9A0502E97560}"/>
              </a:ext>
            </a:extLst>
          </p:cNvPr>
          <p:cNvSpPr/>
          <p:nvPr/>
        </p:nvSpPr>
        <p:spPr>
          <a:xfrm>
            <a:off x="5196526" y="4589676"/>
            <a:ext cx="3453493" cy="923330"/>
          </a:xfrm>
          <a:prstGeom prst="rect">
            <a:avLst/>
          </a:prstGeom>
        </p:spPr>
        <p:txBody>
          <a:bodyPr wrap="square">
            <a:spAutoFit/>
          </a:bodyPr>
          <a:lstStyle/>
          <a:p>
            <a:r>
              <a:rPr lang="en-US" sz="1350" dirty="0"/>
              <a:t>The order of the attributes specified in the create index statement is important for DBMS to select whether an index is considered in a query execution plan.</a:t>
            </a:r>
          </a:p>
        </p:txBody>
      </p:sp>
      <p:sp>
        <p:nvSpPr>
          <p:cNvPr id="10" name="TextBox 9">
            <a:extLst>
              <a:ext uri="{FF2B5EF4-FFF2-40B4-BE49-F238E27FC236}">
                <a16:creationId xmlns:a16="http://schemas.microsoft.com/office/drawing/2014/main" id="{69C4F94F-705E-4D64-B94D-F5E05665AA7E}"/>
              </a:ext>
            </a:extLst>
          </p:cNvPr>
          <p:cNvSpPr txBox="1"/>
          <p:nvPr/>
        </p:nvSpPr>
        <p:spPr>
          <a:xfrm>
            <a:off x="890070" y="4474226"/>
            <a:ext cx="2359941" cy="715581"/>
          </a:xfrm>
          <a:prstGeom prst="rect">
            <a:avLst/>
          </a:prstGeom>
          <a:noFill/>
        </p:spPr>
        <p:txBody>
          <a:bodyPr wrap="none" rtlCol="0">
            <a:spAutoFit/>
          </a:bodyPr>
          <a:lstStyle/>
          <a:p>
            <a:r>
              <a:rPr lang="en-US" sz="1350" dirty="0">
                <a:latin typeface="Consolas" panose="020B0609020204030204" pitchFamily="49" charset="0"/>
              </a:rPr>
              <a:t>Example:</a:t>
            </a:r>
          </a:p>
          <a:p>
            <a:r>
              <a:rPr lang="en-US" sz="1350" dirty="0">
                <a:latin typeface="Consolas" panose="020B0609020204030204" pitchFamily="49" charset="0"/>
              </a:rPr>
              <a:t>DROP INDEX </a:t>
            </a:r>
            <a:r>
              <a:rPr lang="en-US" sz="1350" dirty="0" err="1">
                <a:latin typeface="Consolas" panose="020B0609020204030204" pitchFamily="49" charset="0"/>
              </a:rPr>
              <a:t>idx_pname</a:t>
            </a:r>
            <a:r>
              <a:rPr lang="en-US" sz="1350" dirty="0">
                <a:latin typeface="Consolas" panose="020B0609020204030204" pitchFamily="49" charset="0"/>
              </a:rPr>
              <a:t> ON</a:t>
            </a:r>
          </a:p>
          <a:p>
            <a:r>
              <a:rPr lang="en-US" sz="1350" dirty="0">
                <a:latin typeface="Consolas" panose="020B0609020204030204" pitchFamily="49" charset="0"/>
              </a:rPr>
              <a:t>Persons;</a:t>
            </a:r>
          </a:p>
        </p:txBody>
      </p:sp>
      <p:sp>
        <p:nvSpPr>
          <p:cNvPr id="11" name="TextBox 10">
            <a:extLst>
              <a:ext uri="{FF2B5EF4-FFF2-40B4-BE49-F238E27FC236}">
                <a16:creationId xmlns:a16="http://schemas.microsoft.com/office/drawing/2014/main" id="{6A94BE6A-42F8-411A-8E87-937F2D88AE20}"/>
              </a:ext>
            </a:extLst>
          </p:cNvPr>
          <p:cNvSpPr txBox="1"/>
          <p:nvPr/>
        </p:nvSpPr>
        <p:spPr>
          <a:xfrm>
            <a:off x="890070" y="5282173"/>
            <a:ext cx="3681931" cy="507831"/>
          </a:xfrm>
          <a:prstGeom prst="rect">
            <a:avLst/>
          </a:prstGeom>
          <a:noFill/>
        </p:spPr>
        <p:txBody>
          <a:bodyPr wrap="square" rtlCol="0">
            <a:spAutoFit/>
          </a:bodyPr>
          <a:lstStyle/>
          <a:p>
            <a:r>
              <a:rPr lang="en-US" sz="1350" dirty="0"/>
              <a:t>Remove the index </a:t>
            </a:r>
            <a:r>
              <a:rPr lang="en-US" sz="1350" dirty="0" err="1"/>
              <a:t>idx_pname</a:t>
            </a:r>
            <a:r>
              <a:rPr lang="en-US" sz="1350" dirty="0"/>
              <a:t> associated with the table Persons.</a:t>
            </a:r>
          </a:p>
        </p:txBody>
      </p:sp>
    </p:spTree>
    <p:extLst>
      <p:ext uri="{BB962C8B-B14F-4D97-AF65-F5344CB8AC3E}">
        <p14:creationId xmlns:p14="http://schemas.microsoft.com/office/powerpoint/2010/main" val="149257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40" name="Rectangle 4"/>
          <p:cNvSpPr>
            <a:spLocks noGrp="1" noChangeArrowheads="1"/>
          </p:cNvSpPr>
          <p:nvPr>
            <p:ph type="title"/>
          </p:nvPr>
        </p:nvSpPr>
        <p:spPr>
          <a:xfrm>
            <a:off x="685800" y="152400"/>
            <a:ext cx="7772400" cy="609600"/>
          </a:xfrm>
          <a:noFill/>
          <a:ln/>
        </p:spPr>
        <p:txBody>
          <a:bodyPr lIns="90488" tIns="44450" rIns="90488" bIns="44450"/>
          <a:lstStyle/>
          <a:p>
            <a:r>
              <a:rPr lang="en-US" sz="2800" dirty="0">
                <a:latin typeface="Calibri" panose="020F0502020204030204" pitchFamily="34" charset="0"/>
                <a:cs typeface="Calibri" panose="020F0502020204030204" pitchFamily="34" charset="0"/>
              </a:rPr>
              <a:t>2-Way Sort: Requires 3 Buffers</a:t>
            </a:r>
          </a:p>
        </p:txBody>
      </p:sp>
      <p:sp>
        <p:nvSpPr>
          <p:cNvPr id="347141" name="Rectangle 5"/>
          <p:cNvSpPr>
            <a:spLocks noGrp="1" noChangeArrowheads="1"/>
          </p:cNvSpPr>
          <p:nvPr>
            <p:ph type="body" idx="1"/>
          </p:nvPr>
        </p:nvSpPr>
        <p:spPr>
          <a:xfrm>
            <a:off x="228600" y="838200"/>
            <a:ext cx="5791200" cy="990600"/>
          </a:xfrm>
          <a:noFill/>
          <a:ln/>
        </p:spPr>
        <p:txBody>
          <a:bodyPr lIns="90488" tIns="44450" rIns="90488" bIns="44450"/>
          <a:lstStyle/>
          <a:p>
            <a:r>
              <a:rPr lang="en-US" sz="2400" dirty="0">
                <a:latin typeface="Calibri" panose="020F0502020204030204" pitchFamily="34" charset="0"/>
                <a:cs typeface="Calibri" panose="020F0502020204030204" pitchFamily="34" charset="0"/>
              </a:rPr>
              <a:t>Pass 1: Read a page, sort it, write it</a:t>
            </a:r>
          </a:p>
          <a:p>
            <a:pPr lvl="1">
              <a:buSzPct val="75000"/>
            </a:pPr>
            <a:r>
              <a:rPr lang="en-US" sz="2000" dirty="0">
                <a:latin typeface="Calibri" panose="020F0502020204030204" pitchFamily="34" charset="0"/>
                <a:cs typeface="Calibri" panose="020F0502020204030204" pitchFamily="34" charset="0"/>
              </a:rPr>
              <a:t>only one buffer page is used</a:t>
            </a:r>
          </a:p>
        </p:txBody>
      </p:sp>
      <p:grpSp>
        <p:nvGrpSpPr>
          <p:cNvPr id="2" name="Group 1"/>
          <p:cNvGrpSpPr/>
          <p:nvPr/>
        </p:nvGrpSpPr>
        <p:grpSpPr>
          <a:xfrm>
            <a:off x="990600" y="4484688"/>
            <a:ext cx="6799262" cy="2055812"/>
            <a:chOff x="1509713" y="3963988"/>
            <a:chExt cx="6799262" cy="2055812"/>
          </a:xfrm>
        </p:grpSpPr>
        <p:sp>
          <p:nvSpPr>
            <p:cNvPr id="347142" name="Freeform 6"/>
            <p:cNvSpPr>
              <a:spLocks/>
            </p:cNvSpPr>
            <p:nvPr/>
          </p:nvSpPr>
          <p:spPr bwMode="auto">
            <a:xfrm>
              <a:off x="6992938" y="4138613"/>
              <a:ext cx="1316037" cy="220662"/>
            </a:xfrm>
            <a:custGeom>
              <a:avLst/>
              <a:gdLst/>
              <a:ahLst/>
              <a:cxnLst>
                <a:cxn ang="0">
                  <a:pos x="828" y="70"/>
                </a:cxn>
                <a:cxn ang="0">
                  <a:pos x="796" y="42"/>
                </a:cxn>
                <a:cxn ang="0">
                  <a:pos x="707" y="21"/>
                </a:cxn>
                <a:cxn ang="0">
                  <a:pos x="414" y="0"/>
                </a:cxn>
                <a:cxn ang="0">
                  <a:pos x="122" y="21"/>
                </a:cxn>
                <a:cxn ang="0">
                  <a:pos x="33" y="42"/>
                </a:cxn>
                <a:cxn ang="0">
                  <a:pos x="0" y="70"/>
                </a:cxn>
                <a:cxn ang="0">
                  <a:pos x="33" y="97"/>
                </a:cxn>
                <a:cxn ang="0">
                  <a:pos x="122" y="118"/>
                </a:cxn>
                <a:cxn ang="0">
                  <a:pos x="414" y="138"/>
                </a:cxn>
                <a:cxn ang="0">
                  <a:pos x="707" y="118"/>
                </a:cxn>
                <a:cxn ang="0">
                  <a:pos x="796" y="97"/>
                </a:cxn>
                <a:cxn ang="0">
                  <a:pos x="828" y="70"/>
                </a:cxn>
              </a:cxnLst>
              <a:rect l="0" t="0" r="r" b="b"/>
              <a:pathLst>
                <a:path w="829" h="139">
                  <a:moveTo>
                    <a:pt x="828" y="70"/>
                  </a:moveTo>
                  <a:lnTo>
                    <a:pt x="796" y="42"/>
                  </a:lnTo>
                  <a:lnTo>
                    <a:pt x="707" y="21"/>
                  </a:lnTo>
                  <a:lnTo>
                    <a:pt x="414" y="0"/>
                  </a:lnTo>
                  <a:lnTo>
                    <a:pt x="122" y="21"/>
                  </a:lnTo>
                  <a:lnTo>
                    <a:pt x="33" y="42"/>
                  </a:lnTo>
                  <a:lnTo>
                    <a:pt x="0" y="70"/>
                  </a:lnTo>
                  <a:lnTo>
                    <a:pt x="33" y="97"/>
                  </a:lnTo>
                  <a:lnTo>
                    <a:pt x="122" y="118"/>
                  </a:lnTo>
                  <a:lnTo>
                    <a:pt x="414" y="138"/>
                  </a:lnTo>
                  <a:lnTo>
                    <a:pt x="707" y="118"/>
                  </a:lnTo>
                  <a:lnTo>
                    <a:pt x="796" y="97"/>
                  </a:lnTo>
                  <a:lnTo>
                    <a:pt x="828" y="70"/>
                  </a:lnTo>
                </a:path>
              </a:pathLst>
            </a:custGeom>
            <a:solidFill>
              <a:srgbClr val="99CCFF"/>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7143" name="Freeform 7"/>
            <p:cNvSpPr>
              <a:spLocks/>
            </p:cNvSpPr>
            <p:nvPr/>
          </p:nvSpPr>
          <p:spPr bwMode="auto">
            <a:xfrm>
              <a:off x="1647825" y="4535488"/>
              <a:ext cx="1039813" cy="150812"/>
            </a:xfrm>
            <a:custGeom>
              <a:avLst/>
              <a:gdLst/>
              <a:ahLst/>
              <a:cxnLst>
                <a:cxn ang="0">
                  <a:pos x="0" y="94"/>
                </a:cxn>
                <a:cxn ang="0">
                  <a:pos x="0" y="0"/>
                </a:cxn>
                <a:cxn ang="0">
                  <a:pos x="654" y="0"/>
                </a:cxn>
                <a:cxn ang="0">
                  <a:pos x="654" y="94"/>
                </a:cxn>
                <a:cxn ang="0">
                  <a:pos x="0" y="94"/>
                </a:cxn>
              </a:cxnLst>
              <a:rect l="0" t="0" r="r" b="b"/>
              <a:pathLst>
                <a:path w="655" h="95">
                  <a:moveTo>
                    <a:pt x="0" y="94"/>
                  </a:moveTo>
                  <a:lnTo>
                    <a:pt x="0" y="0"/>
                  </a:lnTo>
                  <a:lnTo>
                    <a:pt x="654" y="0"/>
                  </a:lnTo>
                  <a:lnTo>
                    <a:pt x="654" y="94"/>
                  </a:lnTo>
                  <a:lnTo>
                    <a:pt x="0" y="94"/>
                  </a:lnTo>
                </a:path>
              </a:pathLst>
            </a:custGeom>
            <a:solidFill>
              <a:srgbClr val="99CCFF"/>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7144" name="Freeform 8"/>
            <p:cNvSpPr>
              <a:spLocks/>
            </p:cNvSpPr>
            <p:nvPr/>
          </p:nvSpPr>
          <p:spPr bwMode="auto">
            <a:xfrm>
              <a:off x="1647825" y="5283200"/>
              <a:ext cx="1068388" cy="138113"/>
            </a:xfrm>
            <a:custGeom>
              <a:avLst/>
              <a:gdLst/>
              <a:ahLst/>
              <a:cxnLst>
                <a:cxn ang="0">
                  <a:pos x="0" y="86"/>
                </a:cxn>
                <a:cxn ang="0">
                  <a:pos x="0" y="0"/>
                </a:cxn>
                <a:cxn ang="0">
                  <a:pos x="672" y="0"/>
                </a:cxn>
                <a:cxn ang="0">
                  <a:pos x="672" y="86"/>
                </a:cxn>
                <a:cxn ang="0">
                  <a:pos x="0" y="86"/>
                </a:cxn>
              </a:cxnLst>
              <a:rect l="0" t="0" r="r" b="b"/>
              <a:pathLst>
                <a:path w="673" h="87">
                  <a:moveTo>
                    <a:pt x="0" y="86"/>
                  </a:moveTo>
                  <a:lnTo>
                    <a:pt x="0" y="0"/>
                  </a:lnTo>
                  <a:lnTo>
                    <a:pt x="672" y="0"/>
                  </a:lnTo>
                  <a:lnTo>
                    <a:pt x="672" y="86"/>
                  </a:lnTo>
                  <a:lnTo>
                    <a:pt x="0" y="86"/>
                  </a:lnTo>
                </a:path>
              </a:pathLst>
            </a:custGeom>
            <a:solidFill>
              <a:srgbClr val="99CCFF"/>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7145" name="Freeform 9"/>
            <p:cNvSpPr>
              <a:spLocks/>
            </p:cNvSpPr>
            <p:nvPr/>
          </p:nvSpPr>
          <p:spPr bwMode="auto">
            <a:xfrm>
              <a:off x="1509713" y="4167188"/>
              <a:ext cx="1314450" cy="219075"/>
            </a:xfrm>
            <a:custGeom>
              <a:avLst/>
              <a:gdLst/>
              <a:ahLst/>
              <a:cxnLst>
                <a:cxn ang="0">
                  <a:pos x="827" y="69"/>
                </a:cxn>
                <a:cxn ang="0">
                  <a:pos x="795" y="42"/>
                </a:cxn>
                <a:cxn ang="0">
                  <a:pos x="706" y="20"/>
                </a:cxn>
                <a:cxn ang="0">
                  <a:pos x="414" y="0"/>
                </a:cxn>
                <a:cxn ang="0">
                  <a:pos x="121" y="20"/>
                </a:cxn>
                <a:cxn ang="0">
                  <a:pos x="32" y="42"/>
                </a:cxn>
                <a:cxn ang="0">
                  <a:pos x="0" y="69"/>
                </a:cxn>
                <a:cxn ang="0">
                  <a:pos x="32" y="95"/>
                </a:cxn>
                <a:cxn ang="0">
                  <a:pos x="121" y="117"/>
                </a:cxn>
                <a:cxn ang="0">
                  <a:pos x="414" y="137"/>
                </a:cxn>
                <a:cxn ang="0">
                  <a:pos x="706" y="117"/>
                </a:cxn>
                <a:cxn ang="0">
                  <a:pos x="795" y="95"/>
                </a:cxn>
                <a:cxn ang="0">
                  <a:pos x="827" y="69"/>
                </a:cxn>
              </a:cxnLst>
              <a:rect l="0" t="0" r="r" b="b"/>
              <a:pathLst>
                <a:path w="828" h="138">
                  <a:moveTo>
                    <a:pt x="827" y="69"/>
                  </a:moveTo>
                  <a:lnTo>
                    <a:pt x="795" y="42"/>
                  </a:lnTo>
                  <a:lnTo>
                    <a:pt x="706" y="20"/>
                  </a:lnTo>
                  <a:lnTo>
                    <a:pt x="414" y="0"/>
                  </a:lnTo>
                  <a:lnTo>
                    <a:pt x="121" y="20"/>
                  </a:lnTo>
                  <a:lnTo>
                    <a:pt x="32" y="42"/>
                  </a:lnTo>
                  <a:lnTo>
                    <a:pt x="0" y="69"/>
                  </a:lnTo>
                  <a:lnTo>
                    <a:pt x="32" y="95"/>
                  </a:lnTo>
                  <a:lnTo>
                    <a:pt x="121" y="117"/>
                  </a:lnTo>
                  <a:lnTo>
                    <a:pt x="414" y="137"/>
                  </a:lnTo>
                  <a:lnTo>
                    <a:pt x="706" y="117"/>
                  </a:lnTo>
                  <a:lnTo>
                    <a:pt x="795" y="95"/>
                  </a:lnTo>
                  <a:lnTo>
                    <a:pt x="827" y="69"/>
                  </a:lnTo>
                </a:path>
              </a:pathLst>
            </a:custGeom>
            <a:solidFill>
              <a:srgbClr val="99CCFF"/>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7146" name="Rectangle 10"/>
            <p:cNvSpPr>
              <a:spLocks noChangeArrowheads="1"/>
            </p:cNvSpPr>
            <p:nvPr/>
          </p:nvSpPr>
          <p:spPr bwMode="auto">
            <a:xfrm>
              <a:off x="3536950" y="5605463"/>
              <a:ext cx="2730500" cy="363537"/>
            </a:xfrm>
            <a:prstGeom prst="rect">
              <a:avLst/>
            </a:prstGeom>
            <a:noFill/>
            <a:ln w="9525">
              <a:noFill/>
              <a:miter lim="800000"/>
              <a:headEnd/>
              <a:tailEnd/>
            </a:ln>
            <a:effectLst/>
          </p:spPr>
          <p:txBody>
            <a:bodyPr lIns="90488" tIns="44450" rIns="90488" bIns="44450">
              <a:spAutoFit/>
            </a:bodyPr>
            <a:lstStyle/>
            <a:p>
              <a:pPr eaLnBrk="0" hangingPunct="0"/>
              <a:r>
                <a:rPr lang="en-US" sz="1800" b="1">
                  <a:latin typeface="Calibri" panose="020F0502020204030204" pitchFamily="34" charset="0"/>
                  <a:cs typeface="Calibri" panose="020F0502020204030204" pitchFamily="34" charset="0"/>
                </a:rPr>
                <a:t>Main memory buffers</a:t>
              </a:r>
            </a:p>
          </p:txBody>
        </p:sp>
        <p:sp>
          <p:nvSpPr>
            <p:cNvPr id="347147" name="Freeform 11"/>
            <p:cNvSpPr>
              <a:spLocks/>
            </p:cNvSpPr>
            <p:nvPr/>
          </p:nvSpPr>
          <p:spPr bwMode="auto">
            <a:xfrm>
              <a:off x="7083425" y="4675188"/>
              <a:ext cx="1055688" cy="138112"/>
            </a:xfrm>
            <a:custGeom>
              <a:avLst/>
              <a:gdLst/>
              <a:ahLst/>
              <a:cxnLst>
                <a:cxn ang="0">
                  <a:pos x="0" y="86"/>
                </a:cxn>
                <a:cxn ang="0">
                  <a:pos x="0" y="0"/>
                </a:cxn>
                <a:cxn ang="0">
                  <a:pos x="664" y="0"/>
                </a:cxn>
                <a:cxn ang="0">
                  <a:pos x="664" y="86"/>
                </a:cxn>
                <a:cxn ang="0">
                  <a:pos x="0" y="86"/>
                </a:cxn>
              </a:cxnLst>
              <a:rect l="0" t="0" r="r" b="b"/>
              <a:pathLst>
                <a:path w="665" h="87">
                  <a:moveTo>
                    <a:pt x="0" y="86"/>
                  </a:moveTo>
                  <a:lnTo>
                    <a:pt x="0" y="0"/>
                  </a:lnTo>
                  <a:lnTo>
                    <a:pt x="664" y="0"/>
                  </a:lnTo>
                  <a:lnTo>
                    <a:pt x="664" y="86"/>
                  </a:lnTo>
                  <a:lnTo>
                    <a:pt x="0" y="86"/>
                  </a:lnTo>
                </a:path>
              </a:pathLst>
            </a:custGeom>
            <a:solidFill>
              <a:srgbClr val="99CCFF"/>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7148" name="Freeform 12"/>
            <p:cNvSpPr>
              <a:spLocks/>
            </p:cNvSpPr>
            <p:nvPr/>
          </p:nvSpPr>
          <p:spPr bwMode="auto">
            <a:xfrm>
              <a:off x="7116763" y="5221288"/>
              <a:ext cx="1055687" cy="125412"/>
            </a:xfrm>
            <a:custGeom>
              <a:avLst/>
              <a:gdLst/>
              <a:ahLst/>
              <a:cxnLst>
                <a:cxn ang="0">
                  <a:pos x="0" y="78"/>
                </a:cxn>
                <a:cxn ang="0">
                  <a:pos x="0" y="0"/>
                </a:cxn>
                <a:cxn ang="0">
                  <a:pos x="664" y="0"/>
                </a:cxn>
                <a:cxn ang="0">
                  <a:pos x="664" y="78"/>
                </a:cxn>
                <a:cxn ang="0">
                  <a:pos x="0" y="78"/>
                </a:cxn>
              </a:cxnLst>
              <a:rect l="0" t="0" r="r" b="b"/>
              <a:pathLst>
                <a:path w="665" h="79">
                  <a:moveTo>
                    <a:pt x="0" y="78"/>
                  </a:moveTo>
                  <a:lnTo>
                    <a:pt x="0" y="0"/>
                  </a:lnTo>
                  <a:lnTo>
                    <a:pt x="664" y="0"/>
                  </a:lnTo>
                  <a:lnTo>
                    <a:pt x="664" y="78"/>
                  </a:lnTo>
                  <a:lnTo>
                    <a:pt x="0" y="78"/>
                  </a:lnTo>
                </a:path>
              </a:pathLst>
            </a:custGeom>
            <a:solidFill>
              <a:srgbClr val="99CCFF"/>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7149" name="Freeform 13"/>
            <p:cNvSpPr>
              <a:spLocks/>
            </p:cNvSpPr>
            <p:nvPr/>
          </p:nvSpPr>
          <p:spPr bwMode="auto">
            <a:xfrm>
              <a:off x="3657600" y="4281488"/>
              <a:ext cx="1127125" cy="444500"/>
            </a:xfrm>
            <a:custGeom>
              <a:avLst/>
              <a:gdLst/>
              <a:ahLst/>
              <a:cxnLst>
                <a:cxn ang="0">
                  <a:pos x="0" y="279"/>
                </a:cxn>
                <a:cxn ang="0">
                  <a:pos x="0" y="0"/>
                </a:cxn>
                <a:cxn ang="0">
                  <a:pos x="709" y="0"/>
                </a:cxn>
                <a:cxn ang="0">
                  <a:pos x="709" y="279"/>
                </a:cxn>
                <a:cxn ang="0">
                  <a:pos x="0" y="279"/>
                </a:cxn>
              </a:cxnLst>
              <a:rect l="0" t="0" r="r" b="b"/>
              <a:pathLst>
                <a:path w="710" h="280">
                  <a:moveTo>
                    <a:pt x="0" y="279"/>
                  </a:moveTo>
                  <a:lnTo>
                    <a:pt x="0" y="0"/>
                  </a:lnTo>
                  <a:lnTo>
                    <a:pt x="709" y="0"/>
                  </a:lnTo>
                  <a:lnTo>
                    <a:pt x="709" y="279"/>
                  </a:lnTo>
                  <a:lnTo>
                    <a:pt x="0" y="279"/>
                  </a:lnTo>
                </a:path>
              </a:pathLst>
            </a:custGeom>
            <a:solidFill>
              <a:srgbClr val="F6BF69"/>
            </a:solidFill>
            <a:ln w="12700" cap="rnd" cmpd="sng">
              <a:solidFill>
                <a:schemeClr val="tx2"/>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7150" name="Freeform 14"/>
            <p:cNvSpPr>
              <a:spLocks/>
            </p:cNvSpPr>
            <p:nvPr/>
          </p:nvSpPr>
          <p:spPr bwMode="auto">
            <a:xfrm>
              <a:off x="5410200" y="4757738"/>
              <a:ext cx="1001713" cy="360362"/>
            </a:xfrm>
            <a:custGeom>
              <a:avLst/>
              <a:gdLst/>
              <a:ahLst/>
              <a:cxnLst>
                <a:cxn ang="0">
                  <a:pos x="0" y="226"/>
                </a:cxn>
                <a:cxn ang="0">
                  <a:pos x="0" y="0"/>
                </a:cxn>
                <a:cxn ang="0">
                  <a:pos x="630" y="0"/>
                </a:cxn>
                <a:cxn ang="0">
                  <a:pos x="630" y="226"/>
                </a:cxn>
                <a:cxn ang="0">
                  <a:pos x="0" y="226"/>
                </a:cxn>
              </a:cxnLst>
              <a:rect l="0" t="0" r="r" b="b"/>
              <a:pathLst>
                <a:path w="631" h="227">
                  <a:moveTo>
                    <a:pt x="0" y="226"/>
                  </a:moveTo>
                  <a:lnTo>
                    <a:pt x="0" y="0"/>
                  </a:lnTo>
                  <a:lnTo>
                    <a:pt x="630" y="0"/>
                  </a:lnTo>
                  <a:lnTo>
                    <a:pt x="630" y="226"/>
                  </a:lnTo>
                  <a:lnTo>
                    <a:pt x="0" y="226"/>
                  </a:lnTo>
                </a:path>
              </a:pathLst>
            </a:custGeom>
            <a:solidFill>
              <a:srgbClr val="F6BF69"/>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7151" name="Freeform 15"/>
            <p:cNvSpPr>
              <a:spLocks/>
            </p:cNvSpPr>
            <p:nvPr/>
          </p:nvSpPr>
          <p:spPr bwMode="auto">
            <a:xfrm>
              <a:off x="3630613" y="5124450"/>
              <a:ext cx="1127125" cy="446088"/>
            </a:xfrm>
            <a:custGeom>
              <a:avLst/>
              <a:gdLst/>
              <a:ahLst/>
              <a:cxnLst>
                <a:cxn ang="0">
                  <a:pos x="0" y="280"/>
                </a:cxn>
                <a:cxn ang="0">
                  <a:pos x="0" y="0"/>
                </a:cxn>
                <a:cxn ang="0">
                  <a:pos x="709" y="0"/>
                </a:cxn>
                <a:cxn ang="0">
                  <a:pos x="709" y="280"/>
                </a:cxn>
                <a:cxn ang="0">
                  <a:pos x="0" y="280"/>
                </a:cxn>
              </a:cxnLst>
              <a:rect l="0" t="0" r="r" b="b"/>
              <a:pathLst>
                <a:path w="710" h="281">
                  <a:moveTo>
                    <a:pt x="0" y="280"/>
                  </a:moveTo>
                  <a:lnTo>
                    <a:pt x="0" y="0"/>
                  </a:lnTo>
                  <a:lnTo>
                    <a:pt x="709" y="0"/>
                  </a:lnTo>
                  <a:lnTo>
                    <a:pt x="709" y="280"/>
                  </a:lnTo>
                  <a:lnTo>
                    <a:pt x="0" y="280"/>
                  </a:lnTo>
                </a:path>
              </a:pathLst>
            </a:custGeom>
            <a:solidFill>
              <a:srgbClr val="F6BF69"/>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7152" name="Freeform 16"/>
            <p:cNvSpPr>
              <a:spLocks/>
            </p:cNvSpPr>
            <p:nvPr/>
          </p:nvSpPr>
          <p:spPr bwMode="auto">
            <a:xfrm>
              <a:off x="3152775" y="3963988"/>
              <a:ext cx="3433763" cy="2055812"/>
            </a:xfrm>
            <a:custGeom>
              <a:avLst/>
              <a:gdLst/>
              <a:ahLst/>
              <a:cxnLst>
                <a:cxn ang="0">
                  <a:pos x="0" y="1294"/>
                </a:cxn>
                <a:cxn ang="0">
                  <a:pos x="0" y="0"/>
                </a:cxn>
                <a:cxn ang="0">
                  <a:pos x="2162" y="0"/>
                </a:cxn>
                <a:cxn ang="0">
                  <a:pos x="2162" y="1294"/>
                </a:cxn>
                <a:cxn ang="0">
                  <a:pos x="0" y="1294"/>
                </a:cxn>
              </a:cxnLst>
              <a:rect l="0" t="0" r="r" b="b"/>
              <a:pathLst>
                <a:path w="2163" h="1295">
                  <a:moveTo>
                    <a:pt x="0" y="1294"/>
                  </a:moveTo>
                  <a:lnTo>
                    <a:pt x="0" y="0"/>
                  </a:lnTo>
                  <a:lnTo>
                    <a:pt x="2162" y="0"/>
                  </a:lnTo>
                  <a:lnTo>
                    <a:pt x="2162" y="1294"/>
                  </a:lnTo>
                  <a:lnTo>
                    <a:pt x="0" y="1294"/>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7153" name="Rectangle 17"/>
            <p:cNvSpPr>
              <a:spLocks noChangeArrowheads="1"/>
            </p:cNvSpPr>
            <p:nvPr/>
          </p:nvSpPr>
          <p:spPr bwMode="auto">
            <a:xfrm>
              <a:off x="3636963" y="4319588"/>
              <a:ext cx="867226" cy="335989"/>
            </a:xfrm>
            <a:prstGeom prst="rect">
              <a:avLst/>
            </a:prstGeom>
            <a:noFill/>
            <a:ln w="9525">
              <a:noFill/>
              <a:miter lim="800000"/>
              <a:headEnd/>
              <a:tailEnd/>
            </a:ln>
            <a:effectLst/>
          </p:spPr>
          <p:txBody>
            <a:bodyPr wrap="none" lIns="90488" tIns="44450" rIns="90488" bIns="44450">
              <a:spAutoFit/>
            </a:bodyPr>
            <a:lstStyle/>
            <a:p>
              <a:pPr eaLnBrk="0" hangingPunct="0"/>
              <a:r>
                <a:rPr lang="en-US" sz="1600" b="1">
                  <a:latin typeface="Calibri" panose="020F0502020204030204" pitchFamily="34" charset="0"/>
                  <a:cs typeface="Calibri" panose="020F0502020204030204" pitchFamily="34" charset="0"/>
                </a:rPr>
                <a:t>INPUT 1</a:t>
              </a:r>
            </a:p>
          </p:txBody>
        </p:sp>
        <p:sp>
          <p:nvSpPr>
            <p:cNvPr id="347154" name="Rectangle 18"/>
            <p:cNvSpPr>
              <a:spLocks noChangeArrowheads="1"/>
            </p:cNvSpPr>
            <p:nvPr/>
          </p:nvSpPr>
          <p:spPr bwMode="auto">
            <a:xfrm>
              <a:off x="3636963" y="5164138"/>
              <a:ext cx="867226" cy="335989"/>
            </a:xfrm>
            <a:prstGeom prst="rect">
              <a:avLst/>
            </a:prstGeom>
            <a:noFill/>
            <a:ln w="9525">
              <a:noFill/>
              <a:miter lim="800000"/>
              <a:headEnd/>
              <a:tailEnd/>
            </a:ln>
            <a:effectLst/>
          </p:spPr>
          <p:txBody>
            <a:bodyPr wrap="none" lIns="90488" tIns="44450" rIns="90488" bIns="44450">
              <a:spAutoFit/>
            </a:bodyPr>
            <a:lstStyle/>
            <a:p>
              <a:pPr eaLnBrk="0" hangingPunct="0"/>
              <a:r>
                <a:rPr lang="en-US" sz="1600" b="1">
                  <a:latin typeface="Calibri" panose="020F0502020204030204" pitchFamily="34" charset="0"/>
                  <a:cs typeface="Calibri" panose="020F0502020204030204" pitchFamily="34" charset="0"/>
                </a:rPr>
                <a:t>INPUT 2</a:t>
              </a:r>
            </a:p>
          </p:txBody>
        </p:sp>
        <p:sp>
          <p:nvSpPr>
            <p:cNvPr id="347155" name="Rectangle 19"/>
            <p:cNvSpPr>
              <a:spLocks noChangeArrowheads="1"/>
            </p:cNvSpPr>
            <p:nvPr/>
          </p:nvSpPr>
          <p:spPr bwMode="auto">
            <a:xfrm>
              <a:off x="5359400" y="4768850"/>
              <a:ext cx="902492" cy="335989"/>
            </a:xfrm>
            <a:prstGeom prst="rect">
              <a:avLst/>
            </a:prstGeom>
            <a:noFill/>
            <a:ln w="9525">
              <a:noFill/>
              <a:miter lim="800000"/>
              <a:headEnd/>
              <a:tailEnd/>
            </a:ln>
            <a:effectLst/>
          </p:spPr>
          <p:txBody>
            <a:bodyPr wrap="none" lIns="90488" tIns="44450" rIns="90488" bIns="44450">
              <a:spAutoFit/>
            </a:bodyPr>
            <a:lstStyle/>
            <a:p>
              <a:pPr eaLnBrk="0" hangingPunct="0"/>
              <a:r>
                <a:rPr lang="en-US" sz="1600" b="1">
                  <a:latin typeface="Calibri" panose="020F0502020204030204" pitchFamily="34" charset="0"/>
                  <a:cs typeface="Calibri" panose="020F0502020204030204" pitchFamily="34" charset="0"/>
                </a:rPr>
                <a:t>OUTPUT</a:t>
              </a:r>
            </a:p>
          </p:txBody>
        </p:sp>
        <p:sp>
          <p:nvSpPr>
            <p:cNvPr id="347156" name="Rectangle 20"/>
            <p:cNvSpPr>
              <a:spLocks noChangeArrowheads="1"/>
            </p:cNvSpPr>
            <p:nvPr/>
          </p:nvSpPr>
          <p:spPr bwMode="auto">
            <a:xfrm>
              <a:off x="7300913" y="4754562"/>
              <a:ext cx="586700" cy="366767"/>
            </a:xfrm>
            <a:prstGeom prst="rect">
              <a:avLst/>
            </a:prstGeom>
            <a:noFill/>
            <a:ln w="9525">
              <a:noFill/>
              <a:miter lim="800000"/>
              <a:headEnd/>
              <a:tailEnd/>
            </a:ln>
            <a:effectLst/>
          </p:spPr>
          <p:txBody>
            <a:bodyPr wrap="none" lIns="90488" tIns="44450" rIns="90488" bIns="44450">
              <a:spAutoFit/>
            </a:bodyPr>
            <a:lstStyle/>
            <a:p>
              <a:pPr eaLnBrk="0" hangingPunct="0"/>
              <a:r>
                <a:rPr lang="en-US" sz="1800" b="1">
                  <a:latin typeface="Calibri" panose="020F0502020204030204" pitchFamily="34" charset="0"/>
                  <a:cs typeface="Calibri" panose="020F0502020204030204" pitchFamily="34" charset="0"/>
                </a:rPr>
                <a:t>Disk</a:t>
              </a:r>
            </a:p>
          </p:txBody>
        </p:sp>
        <p:sp>
          <p:nvSpPr>
            <p:cNvPr id="347157" name="Rectangle 21"/>
            <p:cNvSpPr>
              <a:spLocks noChangeArrowheads="1"/>
            </p:cNvSpPr>
            <p:nvPr/>
          </p:nvSpPr>
          <p:spPr bwMode="auto">
            <a:xfrm>
              <a:off x="1814513" y="4813300"/>
              <a:ext cx="586700" cy="366767"/>
            </a:xfrm>
            <a:prstGeom prst="rect">
              <a:avLst/>
            </a:prstGeom>
            <a:noFill/>
            <a:ln w="9525">
              <a:noFill/>
              <a:miter lim="800000"/>
              <a:headEnd/>
              <a:tailEnd/>
            </a:ln>
            <a:effectLst/>
          </p:spPr>
          <p:txBody>
            <a:bodyPr wrap="none" lIns="90488" tIns="44450" rIns="90488" bIns="44450">
              <a:spAutoFit/>
            </a:bodyPr>
            <a:lstStyle/>
            <a:p>
              <a:pPr eaLnBrk="0" hangingPunct="0"/>
              <a:r>
                <a:rPr lang="en-US" sz="1800" b="1">
                  <a:latin typeface="Calibri" panose="020F0502020204030204" pitchFamily="34" charset="0"/>
                  <a:cs typeface="Calibri" panose="020F0502020204030204" pitchFamily="34" charset="0"/>
                </a:rPr>
                <a:t>Disk</a:t>
              </a:r>
            </a:p>
          </p:txBody>
        </p:sp>
        <p:sp>
          <p:nvSpPr>
            <p:cNvPr id="347158" name="Line 22"/>
            <p:cNvSpPr>
              <a:spLocks noChangeShapeType="1"/>
            </p:cNvSpPr>
            <p:nvPr/>
          </p:nvSpPr>
          <p:spPr bwMode="auto">
            <a:xfrm>
              <a:off x="1524000" y="4267200"/>
              <a:ext cx="0" cy="1219200"/>
            </a:xfrm>
            <a:prstGeom prst="line">
              <a:avLst/>
            </a:prstGeom>
            <a:noFill/>
            <a:ln w="12700">
              <a:solidFill>
                <a:schemeClr val="tx2"/>
              </a:solidFill>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7159" name="Line 23"/>
            <p:cNvSpPr>
              <a:spLocks noChangeShapeType="1"/>
            </p:cNvSpPr>
            <p:nvPr/>
          </p:nvSpPr>
          <p:spPr bwMode="auto">
            <a:xfrm>
              <a:off x="2819400" y="4267200"/>
              <a:ext cx="0" cy="1219200"/>
            </a:xfrm>
            <a:prstGeom prst="line">
              <a:avLst/>
            </a:prstGeom>
            <a:noFill/>
            <a:ln w="12700">
              <a:solidFill>
                <a:schemeClr val="tx2"/>
              </a:solidFill>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grpSp>
          <p:nvGrpSpPr>
            <p:cNvPr id="347160" name="Group 24"/>
            <p:cNvGrpSpPr>
              <a:grpSpLocks/>
            </p:cNvGrpSpPr>
            <p:nvPr/>
          </p:nvGrpSpPr>
          <p:grpSpPr bwMode="auto">
            <a:xfrm>
              <a:off x="1527175" y="5486400"/>
              <a:ext cx="1292225" cy="152400"/>
              <a:chOff x="962" y="3456"/>
              <a:chExt cx="814" cy="96"/>
            </a:xfrm>
          </p:grpSpPr>
          <p:sp>
            <p:nvSpPr>
              <p:cNvPr id="347161" name="Arc 25"/>
              <p:cNvSpPr>
                <a:spLocks/>
              </p:cNvSpPr>
              <p:nvPr/>
            </p:nvSpPr>
            <p:spPr bwMode="auto">
              <a:xfrm>
                <a:off x="962" y="3456"/>
                <a:ext cx="432" cy="96"/>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99CCFF"/>
              </a:solidFill>
              <a:ln w="12700" cap="rnd">
                <a:solidFill>
                  <a:schemeClr val="tx2"/>
                </a:solidFill>
                <a:round/>
                <a:headEnd/>
                <a:tailEnd/>
              </a:ln>
              <a:effectLst/>
            </p:spPr>
            <p:txBody>
              <a:bodyPr/>
              <a:lstStyle/>
              <a:p>
                <a:endParaRPr lang="en-US">
                  <a:latin typeface="Calibri" panose="020F0502020204030204" pitchFamily="34" charset="0"/>
                  <a:cs typeface="Calibri" panose="020F0502020204030204" pitchFamily="34" charset="0"/>
                </a:endParaRPr>
              </a:p>
            </p:txBody>
          </p:sp>
          <p:sp>
            <p:nvSpPr>
              <p:cNvPr id="347162" name="Arc 26"/>
              <p:cNvSpPr>
                <a:spLocks/>
              </p:cNvSpPr>
              <p:nvPr/>
            </p:nvSpPr>
            <p:spPr bwMode="auto">
              <a:xfrm>
                <a:off x="1344" y="3456"/>
                <a:ext cx="432" cy="96"/>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99CCFF"/>
              </a:solidFill>
              <a:ln w="12700" cap="rnd">
                <a:solidFill>
                  <a:schemeClr val="tx2"/>
                </a:solidFill>
                <a:round/>
                <a:headEnd/>
                <a:tailEnd/>
              </a:ln>
              <a:effectLst/>
            </p:spPr>
            <p:txBody>
              <a:bodyPr/>
              <a:lstStyle/>
              <a:p>
                <a:endParaRPr lang="en-US">
                  <a:latin typeface="Calibri" panose="020F0502020204030204" pitchFamily="34" charset="0"/>
                  <a:cs typeface="Calibri" panose="020F0502020204030204" pitchFamily="34" charset="0"/>
                </a:endParaRPr>
              </a:p>
            </p:txBody>
          </p:sp>
        </p:grpSp>
        <p:grpSp>
          <p:nvGrpSpPr>
            <p:cNvPr id="347163" name="Group 27"/>
            <p:cNvGrpSpPr>
              <a:grpSpLocks/>
            </p:cNvGrpSpPr>
            <p:nvPr/>
          </p:nvGrpSpPr>
          <p:grpSpPr bwMode="auto">
            <a:xfrm>
              <a:off x="7013575" y="5486400"/>
              <a:ext cx="1292225" cy="152400"/>
              <a:chOff x="4418" y="3456"/>
              <a:chExt cx="814" cy="96"/>
            </a:xfrm>
          </p:grpSpPr>
          <p:sp>
            <p:nvSpPr>
              <p:cNvPr id="347164" name="Arc 28"/>
              <p:cNvSpPr>
                <a:spLocks/>
              </p:cNvSpPr>
              <p:nvPr/>
            </p:nvSpPr>
            <p:spPr bwMode="auto">
              <a:xfrm>
                <a:off x="4418" y="3456"/>
                <a:ext cx="432" cy="96"/>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99CCFF"/>
              </a:solidFill>
              <a:ln w="12700" cap="rnd">
                <a:solidFill>
                  <a:schemeClr val="tx2"/>
                </a:solidFill>
                <a:round/>
                <a:headEnd/>
                <a:tailEnd/>
              </a:ln>
              <a:effectLst/>
            </p:spPr>
            <p:txBody>
              <a:bodyPr/>
              <a:lstStyle/>
              <a:p>
                <a:endParaRPr lang="en-US">
                  <a:latin typeface="Calibri" panose="020F0502020204030204" pitchFamily="34" charset="0"/>
                  <a:cs typeface="Calibri" panose="020F0502020204030204" pitchFamily="34" charset="0"/>
                </a:endParaRPr>
              </a:p>
            </p:txBody>
          </p:sp>
          <p:sp>
            <p:nvSpPr>
              <p:cNvPr id="347165" name="Arc 29"/>
              <p:cNvSpPr>
                <a:spLocks/>
              </p:cNvSpPr>
              <p:nvPr/>
            </p:nvSpPr>
            <p:spPr bwMode="auto">
              <a:xfrm>
                <a:off x="4800" y="3456"/>
                <a:ext cx="432" cy="96"/>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99CCFF"/>
              </a:solidFill>
              <a:ln w="12700" cap="rnd">
                <a:solidFill>
                  <a:schemeClr val="tx2"/>
                </a:solidFill>
                <a:round/>
                <a:headEnd/>
                <a:tailEnd/>
              </a:ln>
              <a:effectLst/>
            </p:spPr>
            <p:txBody>
              <a:bodyPr/>
              <a:lstStyle/>
              <a:p>
                <a:endParaRPr lang="en-US">
                  <a:latin typeface="Calibri" panose="020F0502020204030204" pitchFamily="34" charset="0"/>
                  <a:cs typeface="Calibri" panose="020F0502020204030204" pitchFamily="34" charset="0"/>
                </a:endParaRPr>
              </a:p>
            </p:txBody>
          </p:sp>
        </p:grpSp>
        <p:sp>
          <p:nvSpPr>
            <p:cNvPr id="347166" name="Line 30"/>
            <p:cNvSpPr>
              <a:spLocks noChangeShapeType="1"/>
            </p:cNvSpPr>
            <p:nvPr/>
          </p:nvSpPr>
          <p:spPr bwMode="auto">
            <a:xfrm>
              <a:off x="7010400" y="4267200"/>
              <a:ext cx="0" cy="1219200"/>
            </a:xfrm>
            <a:prstGeom prst="line">
              <a:avLst/>
            </a:prstGeom>
            <a:noFill/>
            <a:ln w="12700">
              <a:solidFill>
                <a:schemeClr val="tx2"/>
              </a:solidFill>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7167" name="Line 31"/>
            <p:cNvSpPr>
              <a:spLocks noChangeShapeType="1"/>
            </p:cNvSpPr>
            <p:nvPr/>
          </p:nvSpPr>
          <p:spPr bwMode="auto">
            <a:xfrm>
              <a:off x="8305800" y="4267200"/>
              <a:ext cx="0" cy="1219200"/>
            </a:xfrm>
            <a:prstGeom prst="line">
              <a:avLst/>
            </a:prstGeom>
            <a:noFill/>
            <a:ln w="12700">
              <a:solidFill>
                <a:schemeClr val="tx2"/>
              </a:solidFill>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7168" name="Line 32"/>
            <p:cNvSpPr>
              <a:spLocks noChangeShapeType="1"/>
            </p:cNvSpPr>
            <p:nvPr/>
          </p:nvSpPr>
          <p:spPr bwMode="auto">
            <a:xfrm>
              <a:off x="2667000" y="4572000"/>
              <a:ext cx="990600" cy="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7169" name="Line 33"/>
            <p:cNvSpPr>
              <a:spLocks noChangeShapeType="1"/>
            </p:cNvSpPr>
            <p:nvPr/>
          </p:nvSpPr>
          <p:spPr bwMode="auto">
            <a:xfrm>
              <a:off x="2667000" y="5334000"/>
              <a:ext cx="990600" cy="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7170" name="Line 34"/>
            <p:cNvSpPr>
              <a:spLocks noChangeShapeType="1"/>
            </p:cNvSpPr>
            <p:nvPr/>
          </p:nvSpPr>
          <p:spPr bwMode="auto">
            <a:xfrm>
              <a:off x="4800600" y="4495800"/>
              <a:ext cx="609600" cy="3810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7171" name="Line 35"/>
            <p:cNvSpPr>
              <a:spLocks noChangeShapeType="1"/>
            </p:cNvSpPr>
            <p:nvPr/>
          </p:nvSpPr>
          <p:spPr bwMode="auto">
            <a:xfrm flipV="1">
              <a:off x="4800600" y="5029200"/>
              <a:ext cx="609600" cy="3048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7172" name="Line 36"/>
            <p:cNvSpPr>
              <a:spLocks noChangeShapeType="1"/>
            </p:cNvSpPr>
            <p:nvPr/>
          </p:nvSpPr>
          <p:spPr bwMode="auto">
            <a:xfrm>
              <a:off x="6400800" y="4953000"/>
              <a:ext cx="609600" cy="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grpSp>
      <p:sp>
        <p:nvSpPr>
          <p:cNvPr id="38" name="Rectangle 5"/>
          <p:cNvSpPr txBox="1">
            <a:spLocks noChangeArrowheads="1"/>
          </p:cNvSpPr>
          <p:nvPr/>
        </p:nvSpPr>
        <p:spPr bwMode="auto">
          <a:xfrm>
            <a:off x="381000" y="3533403"/>
            <a:ext cx="4191000" cy="1038597"/>
          </a:xfrm>
          <a:prstGeom prst="rect">
            <a:avLst/>
          </a:prstGeom>
          <a:noFill/>
          <a:ln w="9525">
            <a:noFill/>
            <a:miter lim="800000"/>
            <a:headEnd/>
            <a:tailEnd/>
          </a:ln>
          <a:effectLst/>
        </p:spPr>
        <p:txBody>
          <a:bodyPr vert="horz" wrap="square" lIns="90488" tIns="44450" rIns="90488" bIns="4445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400" dirty="0">
                <a:latin typeface="Calibri" panose="020F0502020204030204" pitchFamily="34" charset="0"/>
                <a:cs typeface="Calibri" panose="020F0502020204030204" pitchFamily="34" charset="0"/>
              </a:rPr>
              <a:t>Pass 2, 3, …, etc.:</a:t>
            </a:r>
          </a:p>
          <a:p>
            <a:pPr lvl="1">
              <a:buSzPct val="75000"/>
            </a:pPr>
            <a:r>
              <a:rPr lang="en-US" sz="2000" dirty="0">
                <a:latin typeface="Calibri" panose="020F0502020204030204" pitchFamily="34" charset="0"/>
                <a:cs typeface="Calibri" panose="020F0502020204030204" pitchFamily="34" charset="0"/>
              </a:rPr>
              <a:t> three buffer pages used.</a:t>
            </a:r>
          </a:p>
        </p:txBody>
      </p:sp>
      <p:sp>
        <p:nvSpPr>
          <p:cNvPr id="41" name="Freeform 6"/>
          <p:cNvSpPr>
            <a:spLocks/>
          </p:cNvSpPr>
          <p:nvPr/>
        </p:nvSpPr>
        <p:spPr bwMode="auto">
          <a:xfrm>
            <a:off x="6473825" y="1866900"/>
            <a:ext cx="1316037" cy="220662"/>
          </a:xfrm>
          <a:custGeom>
            <a:avLst/>
            <a:gdLst/>
            <a:ahLst/>
            <a:cxnLst>
              <a:cxn ang="0">
                <a:pos x="828" y="70"/>
              </a:cxn>
              <a:cxn ang="0">
                <a:pos x="796" y="42"/>
              </a:cxn>
              <a:cxn ang="0">
                <a:pos x="707" y="21"/>
              </a:cxn>
              <a:cxn ang="0">
                <a:pos x="414" y="0"/>
              </a:cxn>
              <a:cxn ang="0">
                <a:pos x="122" y="21"/>
              </a:cxn>
              <a:cxn ang="0">
                <a:pos x="33" y="42"/>
              </a:cxn>
              <a:cxn ang="0">
                <a:pos x="0" y="70"/>
              </a:cxn>
              <a:cxn ang="0">
                <a:pos x="33" y="97"/>
              </a:cxn>
              <a:cxn ang="0">
                <a:pos x="122" y="118"/>
              </a:cxn>
              <a:cxn ang="0">
                <a:pos x="414" y="138"/>
              </a:cxn>
              <a:cxn ang="0">
                <a:pos x="707" y="118"/>
              </a:cxn>
              <a:cxn ang="0">
                <a:pos x="796" y="97"/>
              </a:cxn>
              <a:cxn ang="0">
                <a:pos x="828" y="70"/>
              </a:cxn>
            </a:cxnLst>
            <a:rect l="0" t="0" r="r" b="b"/>
            <a:pathLst>
              <a:path w="829" h="139">
                <a:moveTo>
                  <a:pt x="828" y="70"/>
                </a:moveTo>
                <a:lnTo>
                  <a:pt x="796" y="42"/>
                </a:lnTo>
                <a:lnTo>
                  <a:pt x="707" y="21"/>
                </a:lnTo>
                <a:lnTo>
                  <a:pt x="414" y="0"/>
                </a:lnTo>
                <a:lnTo>
                  <a:pt x="122" y="21"/>
                </a:lnTo>
                <a:lnTo>
                  <a:pt x="33" y="42"/>
                </a:lnTo>
                <a:lnTo>
                  <a:pt x="0" y="70"/>
                </a:lnTo>
                <a:lnTo>
                  <a:pt x="33" y="97"/>
                </a:lnTo>
                <a:lnTo>
                  <a:pt x="122" y="118"/>
                </a:lnTo>
                <a:lnTo>
                  <a:pt x="414" y="138"/>
                </a:lnTo>
                <a:lnTo>
                  <a:pt x="707" y="118"/>
                </a:lnTo>
                <a:lnTo>
                  <a:pt x="796" y="97"/>
                </a:lnTo>
                <a:lnTo>
                  <a:pt x="828" y="70"/>
                </a:lnTo>
              </a:path>
            </a:pathLst>
          </a:custGeom>
          <a:solidFill>
            <a:srgbClr val="99CCFF"/>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42" name="Freeform 7"/>
          <p:cNvSpPr>
            <a:spLocks/>
          </p:cNvSpPr>
          <p:nvPr/>
        </p:nvSpPr>
        <p:spPr bwMode="auto">
          <a:xfrm>
            <a:off x="1128712" y="2324100"/>
            <a:ext cx="1039813" cy="150812"/>
          </a:xfrm>
          <a:custGeom>
            <a:avLst/>
            <a:gdLst/>
            <a:ahLst/>
            <a:cxnLst>
              <a:cxn ang="0">
                <a:pos x="0" y="94"/>
              </a:cxn>
              <a:cxn ang="0">
                <a:pos x="0" y="0"/>
              </a:cxn>
              <a:cxn ang="0">
                <a:pos x="654" y="0"/>
              </a:cxn>
              <a:cxn ang="0">
                <a:pos x="654" y="94"/>
              </a:cxn>
              <a:cxn ang="0">
                <a:pos x="0" y="94"/>
              </a:cxn>
            </a:cxnLst>
            <a:rect l="0" t="0" r="r" b="b"/>
            <a:pathLst>
              <a:path w="655" h="95">
                <a:moveTo>
                  <a:pt x="0" y="94"/>
                </a:moveTo>
                <a:lnTo>
                  <a:pt x="0" y="0"/>
                </a:lnTo>
                <a:lnTo>
                  <a:pt x="654" y="0"/>
                </a:lnTo>
                <a:lnTo>
                  <a:pt x="654" y="94"/>
                </a:lnTo>
                <a:lnTo>
                  <a:pt x="0" y="94"/>
                </a:lnTo>
              </a:path>
            </a:pathLst>
          </a:custGeom>
          <a:solidFill>
            <a:srgbClr val="99CCFF"/>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43" name="Freeform 8"/>
          <p:cNvSpPr>
            <a:spLocks/>
          </p:cNvSpPr>
          <p:nvPr/>
        </p:nvSpPr>
        <p:spPr bwMode="auto">
          <a:xfrm>
            <a:off x="1128712" y="3071812"/>
            <a:ext cx="1068388" cy="138113"/>
          </a:xfrm>
          <a:custGeom>
            <a:avLst/>
            <a:gdLst/>
            <a:ahLst/>
            <a:cxnLst>
              <a:cxn ang="0">
                <a:pos x="0" y="86"/>
              </a:cxn>
              <a:cxn ang="0">
                <a:pos x="0" y="0"/>
              </a:cxn>
              <a:cxn ang="0">
                <a:pos x="672" y="0"/>
              </a:cxn>
              <a:cxn ang="0">
                <a:pos x="672" y="86"/>
              </a:cxn>
              <a:cxn ang="0">
                <a:pos x="0" y="86"/>
              </a:cxn>
            </a:cxnLst>
            <a:rect l="0" t="0" r="r" b="b"/>
            <a:pathLst>
              <a:path w="673" h="87">
                <a:moveTo>
                  <a:pt x="0" y="86"/>
                </a:moveTo>
                <a:lnTo>
                  <a:pt x="0" y="0"/>
                </a:lnTo>
                <a:lnTo>
                  <a:pt x="672" y="0"/>
                </a:lnTo>
                <a:lnTo>
                  <a:pt x="672" y="86"/>
                </a:lnTo>
                <a:lnTo>
                  <a:pt x="0" y="86"/>
                </a:lnTo>
              </a:path>
            </a:pathLst>
          </a:custGeom>
          <a:solidFill>
            <a:srgbClr val="99CCFF"/>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44" name="Freeform 9"/>
          <p:cNvSpPr>
            <a:spLocks/>
          </p:cNvSpPr>
          <p:nvPr/>
        </p:nvSpPr>
        <p:spPr bwMode="auto">
          <a:xfrm>
            <a:off x="990600" y="1955800"/>
            <a:ext cx="1314450" cy="219075"/>
          </a:xfrm>
          <a:custGeom>
            <a:avLst/>
            <a:gdLst/>
            <a:ahLst/>
            <a:cxnLst>
              <a:cxn ang="0">
                <a:pos x="827" y="69"/>
              </a:cxn>
              <a:cxn ang="0">
                <a:pos x="795" y="42"/>
              </a:cxn>
              <a:cxn ang="0">
                <a:pos x="706" y="20"/>
              </a:cxn>
              <a:cxn ang="0">
                <a:pos x="414" y="0"/>
              </a:cxn>
              <a:cxn ang="0">
                <a:pos x="121" y="20"/>
              </a:cxn>
              <a:cxn ang="0">
                <a:pos x="32" y="42"/>
              </a:cxn>
              <a:cxn ang="0">
                <a:pos x="0" y="69"/>
              </a:cxn>
              <a:cxn ang="0">
                <a:pos x="32" y="95"/>
              </a:cxn>
              <a:cxn ang="0">
                <a:pos x="121" y="117"/>
              </a:cxn>
              <a:cxn ang="0">
                <a:pos x="414" y="137"/>
              </a:cxn>
              <a:cxn ang="0">
                <a:pos x="706" y="117"/>
              </a:cxn>
              <a:cxn ang="0">
                <a:pos x="795" y="95"/>
              </a:cxn>
              <a:cxn ang="0">
                <a:pos x="827" y="69"/>
              </a:cxn>
            </a:cxnLst>
            <a:rect l="0" t="0" r="r" b="b"/>
            <a:pathLst>
              <a:path w="828" h="138">
                <a:moveTo>
                  <a:pt x="827" y="69"/>
                </a:moveTo>
                <a:lnTo>
                  <a:pt x="795" y="42"/>
                </a:lnTo>
                <a:lnTo>
                  <a:pt x="706" y="20"/>
                </a:lnTo>
                <a:lnTo>
                  <a:pt x="414" y="0"/>
                </a:lnTo>
                <a:lnTo>
                  <a:pt x="121" y="20"/>
                </a:lnTo>
                <a:lnTo>
                  <a:pt x="32" y="42"/>
                </a:lnTo>
                <a:lnTo>
                  <a:pt x="0" y="69"/>
                </a:lnTo>
                <a:lnTo>
                  <a:pt x="32" y="95"/>
                </a:lnTo>
                <a:lnTo>
                  <a:pt x="121" y="117"/>
                </a:lnTo>
                <a:lnTo>
                  <a:pt x="414" y="137"/>
                </a:lnTo>
                <a:lnTo>
                  <a:pt x="706" y="117"/>
                </a:lnTo>
                <a:lnTo>
                  <a:pt x="795" y="95"/>
                </a:lnTo>
                <a:lnTo>
                  <a:pt x="827" y="69"/>
                </a:lnTo>
              </a:path>
            </a:pathLst>
          </a:custGeom>
          <a:solidFill>
            <a:srgbClr val="99CCFF"/>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45" name="Rectangle 10"/>
          <p:cNvSpPr>
            <a:spLocks noChangeArrowheads="1"/>
          </p:cNvSpPr>
          <p:nvPr/>
        </p:nvSpPr>
        <p:spPr bwMode="auto">
          <a:xfrm>
            <a:off x="2971800" y="2743200"/>
            <a:ext cx="2730500" cy="363537"/>
          </a:xfrm>
          <a:prstGeom prst="rect">
            <a:avLst/>
          </a:prstGeom>
          <a:noFill/>
          <a:ln w="9525">
            <a:noFill/>
            <a:miter lim="800000"/>
            <a:headEnd/>
            <a:tailEnd/>
          </a:ln>
          <a:effectLst/>
        </p:spPr>
        <p:txBody>
          <a:bodyPr lIns="90488" tIns="44450" rIns="90488" bIns="44450">
            <a:spAutoFit/>
          </a:bodyPr>
          <a:lstStyle/>
          <a:p>
            <a:pPr eaLnBrk="0" hangingPunct="0"/>
            <a:r>
              <a:rPr lang="en-US" sz="1800" b="1">
                <a:latin typeface="Calibri" panose="020F0502020204030204" pitchFamily="34" charset="0"/>
                <a:cs typeface="Calibri" panose="020F0502020204030204" pitchFamily="34" charset="0"/>
              </a:rPr>
              <a:t>Main memory buffers</a:t>
            </a:r>
          </a:p>
        </p:txBody>
      </p:sp>
      <p:sp>
        <p:nvSpPr>
          <p:cNvPr id="46" name="Freeform 11"/>
          <p:cNvSpPr>
            <a:spLocks/>
          </p:cNvSpPr>
          <p:nvPr/>
        </p:nvSpPr>
        <p:spPr bwMode="auto">
          <a:xfrm>
            <a:off x="6640512" y="2362200"/>
            <a:ext cx="1055688" cy="138112"/>
          </a:xfrm>
          <a:custGeom>
            <a:avLst/>
            <a:gdLst/>
            <a:ahLst/>
            <a:cxnLst>
              <a:cxn ang="0">
                <a:pos x="0" y="86"/>
              </a:cxn>
              <a:cxn ang="0">
                <a:pos x="0" y="0"/>
              </a:cxn>
              <a:cxn ang="0">
                <a:pos x="664" y="0"/>
              </a:cxn>
              <a:cxn ang="0">
                <a:pos x="664" y="86"/>
              </a:cxn>
              <a:cxn ang="0">
                <a:pos x="0" y="86"/>
              </a:cxn>
            </a:cxnLst>
            <a:rect l="0" t="0" r="r" b="b"/>
            <a:pathLst>
              <a:path w="665" h="87">
                <a:moveTo>
                  <a:pt x="0" y="86"/>
                </a:moveTo>
                <a:lnTo>
                  <a:pt x="0" y="0"/>
                </a:lnTo>
                <a:lnTo>
                  <a:pt x="664" y="0"/>
                </a:lnTo>
                <a:lnTo>
                  <a:pt x="664" y="86"/>
                </a:lnTo>
                <a:lnTo>
                  <a:pt x="0" y="86"/>
                </a:lnTo>
              </a:path>
            </a:pathLst>
          </a:custGeom>
          <a:solidFill>
            <a:srgbClr val="99CCFF"/>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47" name="Freeform 12"/>
          <p:cNvSpPr>
            <a:spLocks/>
          </p:cNvSpPr>
          <p:nvPr/>
        </p:nvSpPr>
        <p:spPr bwMode="auto">
          <a:xfrm>
            <a:off x="6629400" y="2971800"/>
            <a:ext cx="1055687" cy="125412"/>
          </a:xfrm>
          <a:custGeom>
            <a:avLst/>
            <a:gdLst/>
            <a:ahLst/>
            <a:cxnLst>
              <a:cxn ang="0">
                <a:pos x="0" y="78"/>
              </a:cxn>
              <a:cxn ang="0">
                <a:pos x="0" y="0"/>
              </a:cxn>
              <a:cxn ang="0">
                <a:pos x="664" y="0"/>
              </a:cxn>
              <a:cxn ang="0">
                <a:pos x="664" y="78"/>
              </a:cxn>
              <a:cxn ang="0">
                <a:pos x="0" y="78"/>
              </a:cxn>
            </a:cxnLst>
            <a:rect l="0" t="0" r="r" b="b"/>
            <a:pathLst>
              <a:path w="665" h="79">
                <a:moveTo>
                  <a:pt x="0" y="78"/>
                </a:moveTo>
                <a:lnTo>
                  <a:pt x="0" y="0"/>
                </a:lnTo>
                <a:lnTo>
                  <a:pt x="664" y="0"/>
                </a:lnTo>
                <a:lnTo>
                  <a:pt x="664" y="78"/>
                </a:lnTo>
                <a:lnTo>
                  <a:pt x="0" y="78"/>
                </a:lnTo>
              </a:path>
            </a:pathLst>
          </a:custGeom>
          <a:solidFill>
            <a:srgbClr val="99CCFF"/>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48" name="Freeform 13"/>
          <p:cNvSpPr>
            <a:spLocks/>
          </p:cNvSpPr>
          <p:nvPr/>
        </p:nvSpPr>
        <p:spPr bwMode="auto">
          <a:xfrm>
            <a:off x="3657600" y="2209800"/>
            <a:ext cx="1127125" cy="444500"/>
          </a:xfrm>
          <a:custGeom>
            <a:avLst/>
            <a:gdLst/>
            <a:ahLst/>
            <a:cxnLst>
              <a:cxn ang="0">
                <a:pos x="0" y="279"/>
              </a:cxn>
              <a:cxn ang="0">
                <a:pos x="0" y="0"/>
              </a:cxn>
              <a:cxn ang="0">
                <a:pos x="709" y="0"/>
              </a:cxn>
              <a:cxn ang="0">
                <a:pos x="709" y="279"/>
              </a:cxn>
              <a:cxn ang="0">
                <a:pos x="0" y="279"/>
              </a:cxn>
            </a:cxnLst>
            <a:rect l="0" t="0" r="r" b="b"/>
            <a:pathLst>
              <a:path w="710" h="280">
                <a:moveTo>
                  <a:pt x="0" y="279"/>
                </a:moveTo>
                <a:lnTo>
                  <a:pt x="0" y="0"/>
                </a:lnTo>
                <a:lnTo>
                  <a:pt x="709" y="0"/>
                </a:lnTo>
                <a:lnTo>
                  <a:pt x="709" y="279"/>
                </a:lnTo>
                <a:lnTo>
                  <a:pt x="0" y="279"/>
                </a:lnTo>
              </a:path>
            </a:pathLst>
          </a:custGeom>
          <a:solidFill>
            <a:srgbClr val="F6BF69"/>
          </a:solidFill>
          <a:ln w="12700" cap="rnd" cmpd="sng">
            <a:solidFill>
              <a:schemeClr val="tx2"/>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51" name="Freeform 16"/>
          <p:cNvSpPr>
            <a:spLocks/>
          </p:cNvSpPr>
          <p:nvPr/>
        </p:nvSpPr>
        <p:spPr bwMode="auto">
          <a:xfrm>
            <a:off x="2633662" y="1981200"/>
            <a:ext cx="3433763" cy="1219200"/>
          </a:xfrm>
          <a:custGeom>
            <a:avLst/>
            <a:gdLst/>
            <a:ahLst/>
            <a:cxnLst>
              <a:cxn ang="0">
                <a:pos x="0" y="1294"/>
              </a:cxn>
              <a:cxn ang="0">
                <a:pos x="0" y="0"/>
              </a:cxn>
              <a:cxn ang="0">
                <a:pos x="2162" y="0"/>
              </a:cxn>
              <a:cxn ang="0">
                <a:pos x="2162" y="1294"/>
              </a:cxn>
              <a:cxn ang="0">
                <a:pos x="0" y="1294"/>
              </a:cxn>
            </a:cxnLst>
            <a:rect l="0" t="0" r="r" b="b"/>
            <a:pathLst>
              <a:path w="2163" h="1295">
                <a:moveTo>
                  <a:pt x="0" y="1294"/>
                </a:moveTo>
                <a:lnTo>
                  <a:pt x="0" y="0"/>
                </a:lnTo>
                <a:lnTo>
                  <a:pt x="2162" y="0"/>
                </a:lnTo>
                <a:lnTo>
                  <a:pt x="2162" y="1294"/>
                </a:lnTo>
                <a:lnTo>
                  <a:pt x="0" y="1294"/>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52" name="Rectangle 17"/>
          <p:cNvSpPr>
            <a:spLocks noChangeArrowheads="1"/>
          </p:cNvSpPr>
          <p:nvPr/>
        </p:nvSpPr>
        <p:spPr bwMode="auto">
          <a:xfrm>
            <a:off x="3681413" y="2257425"/>
            <a:ext cx="867226" cy="335989"/>
          </a:xfrm>
          <a:prstGeom prst="rect">
            <a:avLst/>
          </a:prstGeom>
          <a:noFill/>
          <a:ln w="9525">
            <a:noFill/>
            <a:miter lim="800000"/>
            <a:headEnd/>
            <a:tailEnd/>
          </a:ln>
          <a:effectLst/>
        </p:spPr>
        <p:txBody>
          <a:bodyPr wrap="none" lIns="90488" tIns="44450" rIns="90488" bIns="44450">
            <a:spAutoFit/>
          </a:bodyPr>
          <a:lstStyle/>
          <a:p>
            <a:pPr eaLnBrk="0" hangingPunct="0"/>
            <a:r>
              <a:rPr lang="en-US" sz="1600" b="1">
                <a:latin typeface="Calibri" panose="020F0502020204030204" pitchFamily="34" charset="0"/>
                <a:cs typeface="Calibri" panose="020F0502020204030204" pitchFamily="34" charset="0"/>
              </a:rPr>
              <a:t>INPUT 1</a:t>
            </a:r>
          </a:p>
        </p:txBody>
      </p:sp>
      <p:sp>
        <p:nvSpPr>
          <p:cNvPr id="55" name="Rectangle 20"/>
          <p:cNvSpPr>
            <a:spLocks noChangeArrowheads="1"/>
          </p:cNvSpPr>
          <p:nvPr/>
        </p:nvSpPr>
        <p:spPr bwMode="auto">
          <a:xfrm>
            <a:off x="6781800" y="2514600"/>
            <a:ext cx="586700" cy="366767"/>
          </a:xfrm>
          <a:prstGeom prst="rect">
            <a:avLst/>
          </a:prstGeom>
          <a:noFill/>
          <a:ln w="9525">
            <a:noFill/>
            <a:miter lim="800000"/>
            <a:headEnd/>
            <a:tailEnd/>
          </a:ln>
          <a:effectLst/>
        </p:spPr>
        <p:txBody>
          <a:bodyPr wrap="none" lIns="90488" tIns="44450" rIns="90488" bIns="44450">
            <a:spAutoFit/>
          </a:bodyPr>
          <a:lstStyle/>
          <a:p>
            <a:pPr eaLnBrk="0" hangingPunct="0"/>
            <a:r>
              <a:rPr lang="en-US" sz="1800" b="1">
                <a:latin typeface="Calibri" panose="020F0502020204030204" pitchFamily="34" charset="0"/>
                <a:cs typeface="Calibri" panose="020F0502020204030204" pitchFamily="34" charset="0"/>
              </a:rPr>
              <a:t>Disk</a:t>
            </a:r>
          </a:p>
        </p:txBody>
      </p:sp>
      <p:sp>
        <p:nvSpPr>
          <p:cNvPr id="56" name="Rectangle 21"/>
          <p:cNvSpPr>
            <a:spLocks noChangeArrowheads="1"/>
          </p:cNvSpPr>
          <p:nvPr/>
        </p:nvSpPr>
        <p:spPr bwMode="auto">
          <a:xfrm>
            <a:off x="1295400" y="2590800"/>
            <a:ext cx="586700" cy="366767"/>
          </a:xfrm>
          <a:prstGeom prst="rect">
            <a:avLst/>
          </a:prstGeom>
          <a:noFill/>
          <a:ln w="9525">
            <a:noFill/>
            <a:miter lim="800000"/>
            <a:headEnd/>
            <a:tailEnd/>
          </a:ln>
          <a:effectLst/>
        </p:spPr>
        <p:txBody>
          <a:bodyPr wrap="none" lIns="90488" tIns="44450" rIns="90488" bIns="44450">
            <a:spAutoFit/>
          </a:bodyPr>
          <a:lstStyle/>
          <a:p>
            <a:pPr eaLnBrk="0" hangingPunct="0"/>
            <a:r>
              <a:rPr lang="en-US" sz="1800" b="1">
                <a:latin typeface="Calibri" panose="020F0502020204030204" pitchFamily="34" charset="0"/>
                <a:cs typeface="Calibri" panose="020F0502020204030204" pitchFamily="34" charset="0"/>
              </a:rPr>
              <a:t>Disk</a:t>
            </a:r>
          </a:p>
        </p:txBody>
      </p:sp>
      <p:sp>
        <p:nvSpPr>
          <p:cNvPr id="57" name="Line 22"/>
          <p:cNvSpPr>
            <a:spLocks noChangeShapeType="1"/>
          </p:cNvSpPr>
          <p:nvPr/>
        </p:nvSpPr>
        <p:spPr bwMode="auto">
          <a:xfrm>
            <a:off x="1004887" y="2055812"/>
            <a:ext cx="0" cy="1219200"/>
          </a:xfrm>
          <a:prstGeom prst="line">
            <a:avLst/>
          </a:prstGeom>
          <a:noFill/>
          <a:ln w="12700">
            <a:solidFill>
              <a:schemeClr val="tx2"/>
            </a:solidFill>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58" name="Line 23"/>
          <p:cNvSpPr>
            <a:spLocks noChangeShapeType="1"/>
          </p:cNvSpPr>
          <p:nvPr/>
        </p:nvSpPr>
        <p:spPr bwMode="auto">
          <a:xfrm>
            <a:off x="2300287" y="2055812"/>
            <a:ext cx="0" cy="1219200"/>
          </a:xfrm>
          <a:prstGeom prst="line">
            <a:avLst/>
          </a:prstGeom>
          <a:noFill/>
          <a:ln w="12700">
            <a:solidFill>
              <a:schemeClr val="tx2"/>
            </a:solidFill>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grpSp>
        <p:nvGrpSpPr>
          <p:cNvPr id="59" name="Group 24"/>
          <p:cNvGrpSpPr>
            <a:grpSpLocks/>
          </p:cNvGrpSpPr>
          <p:nvPr/>
        </p:nvGrpSpPr>
        <p:grpSpPr bwMode="auto">
          <a:xfrm>
            <a:off x="1008062" y="3275012"/>
            <a:ext cx="1292225" cy="152400"/>
            <a:chOff x="962" y="3456"/>
            <a:chExt cx="814" cy="96"/>
          </a:xfrm>
        </p:grpSpPr>
        <p:sp>
          <p:nvSpPr>
            <p:cNvPr id="70" name="Arc 25"/>
            <p:cNvSpPr>
              <a:spLocks/>
            </p:cNvSpPr>
            <p:nvPr/>
          </p:nvSpPr>
          <p:spPr bwMode="auto">
            <a:xfrm>
              <a:off x="962" y="3456"/>
              <a:ext cx="432" cy="96"/>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99CCFF"/>
            </a:solidFill>
            <a:ln w="12700" cap="rnd">
              <a:solidFill>
                <a:schemeClr val="tx2"/>
              </a:solidFill>
              <a:round/>
              <a:headEnd/>
              <a:tailEnd/>
            </a:ln>
            <a:effectLst/>
          </p:spPr>
          <p:txBody>
            <a:bodyPr/>
            <a:lstStyle/>
            <a:p>
              <a:endParaRPr lang="en-US">
                <a:latin typeface="Calibri" panose="020F0502020204030204" pitchFamily="34" charset="0"/>
                <a:cs typeface="Calibri" panose="020F0502020204030204" pitchFamily="34" charset="0"/>
              </a:endParaRPr>
            </a:p>
          </p:txBody>
        </p:sp>
        <p:sp>
          <p:nvSpPr>
            <p:cNvPr id="71" name="Arc 26"/>
            <p:cNvSpPr>
              <a:spLocks/>
            </p:cNvSpPr>
            <p:nvPr/>
          </p:nvSpPr>
          <p:spPr bwMode="auto">
            <a:xfrm>
              <a:off x="1344" y="3456"/>
              <a:ext cx="432" cy="96"/>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99CCFF"/>
            </a:solidFill>
            <a:ln w="12700" cap="rnd">
              <a:solidFill>
                <a:schemeClr val="tx2"/>
              </a:solidFill>
              <a:round/>
              <a:headEnd/>
              <a:tailEnd/>
            </a:ln>
            <a:effectLst/>
          </p:spPr>
          <p:txBody>
            <a:bodyPr/>
            <a:lstStyle/>
            <a:p>
              <a:endParaRPr lang="en-US">
                <a:latin typeface="Calibri" panose="020F0502020204030204" pitchFamily="34" charset="0"/>
                <a:cs typeface="Calibri" panose="020F0502020204030204" pitchFamily="34" charset="0"/>
              </a:endParaRPr>
            </a:p>
          </p:txBody>
        </p:sp>
      </p:grpSp>
      <p:grpSp>
        <p:nvGrpSpPr>
          <p:cNvPr id="60" name="Group 27"/>
          <p:cNvGrpSpPr>
            <a:grpSpLocks/>
          </p:cNvGrpSpPr>
          <p:nvPr/>
        </p:nvGrpSpPr>
        <p:grpSpPr bwMode="auto">
          <a:xfrm>
            <a:off x="6494462" y="3214687"/>
            <a:ext cx="1292225" cy="152400"/>
            <a:chOff x="4418" y="3456"/>
            <a:chExt cx="814" cy="96"/>
          </a:xfrm>
        </p:grpSpPr>
        <p:sp>
          <p:nvSpPr>
            <p:cNvPr id="68" name="Arc 28"/>
            <p:cNvSpPr>
              <a:spLocks/>
            </p:cNvSpPr>
            <p:nvPr/>
          </p:nvSpPr>
          <p:spPr bwMode="auto">
            <a:xfrm>
              <a:off x="4418" y="3456"/>
              <a:ext cx="432" cy="96"/>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99CCFF"/>
            </a:solidFill>
            <a:ln w="12700" cap="rnd">
              <a:solidFill>
                <a:schemeClr val="tx2"/>
              </a:solidFill>
              <a:round/>
              <a:headEnd/>
              <a:tailEnd/>
            </a:ln>
            <a:effectLst/>
          </p:spPr>
          <p:txBody>
            <a:bodyPr/>
            <a:lstStyle/>
            <a:p>
              <a:endParaRPr lang="en-US">
                <a:latin typeface="Calibri" panose="020F0502020204030204" pitchFamily="34" charset="0"/>
                <a:cs typeface="Calibri" panose="020F0502020204030204" pitchFamily="34" charset="0"/>
              </a:endParaRPr>
            </a:p>
          </p:txBody>
        </p:sp>
        <p:sp>
          <p:nvSpPr>
            <p:cNvPr id="69" name="Arc 29"/>
            <p:cNvSpPr>
              <a:spLocks/>
            </p:cNvSpPr>
            <p:nvPr/>
          </p:nvSpPr>
          <p:spPr bwMode="auto">
            <a:xfrm>
              <a:off x="4800" y="3456"/>
              <a:ext cx="432" cy="96"/>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99CCFF"/>
            </a:solidFill>
            <a:ln w="12700" cap="rnd">
              <a:solidFill>
                <a:schemeClr val="tx2"/>
              </a:solidFill>
              <a:round/>
              <a:headEnd/>
              <a:tailEnd/>
            </a:ln>
            <a:effectLst/>
          </p:spPr>
          <p:txBody>
            <a:bodyPr/>
            <a:lstStyle/>
            <a:p>
              <a:endParaRPr lang="en-US">
                <a:latin typeface="Calibri" panose="020F0502020204030204" pitchFamily="34" charset="0"/>
                <a:cs typeface="Calibri" panose="020F0502020204030204" pitchFamily="34" charset="0"/>
              </a:endParaRPr>
            </a:p>
          </p:txBody>
        </p:sp>
      </p:grpSp>
      <p:sp>
        <p:nvSpPr>
          <p:cNvPr id="61" name="Line 30"/>
          <p:cNvSpPr>
            <a:spLocks noChangeShapeType="1"/>
          </p:cNvSpPr>
          <p:nvPr/>
        </p:nvSpPr>
        <p:spPr bwMode="auto">
          <a:xfrm>
            <a:off x="6491287" y="1995487"/>
            <a:ext cx="0" cy="1219200"/>
          </a:xfrm>
          <a:prstGeom prst="line">
            <a:avLst/>
          </a:prstGeom>
          <a:noFill/>
          <a:ln w="12700">
            <a:solidFill>
              <a:schemeClr val="tx2"/>
            </a:solidFill>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62" name="Line 31"/>
          <p:cNvSpPr>
            <a:spLocks noChangeShapeType="1"/>
          </p:cNvSpPr>
          <p:nvPr/>
        </p:nvSpPr>
        <p:spPr bwMode="auto">
          <a:xfrm>
            <a:off x="7786687" y="1995487"/>
            <a:ext cx="0" cy="1219200"/>
          </a:xfrm>
          <a:prstGeom prst="line">
            <a:avLst/>
          </a:prstGeom>
          <a:noFill/>
          <a:ln w="12700">
            <a:solidFill>
              <a:schemeClr val="tx2"/>
            </a:solidFill>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63" name="Line 32"/>
          <p:cNvSpPr>
            <a:spLocks noChangeShapeType="1"/>
          </p:cNvSpPr>
          <p:nvPr/>
        </p:nvSpPr>
        <p:spPr bwMode="auto">
          <a:xfrm>
            <a:off x="2147886" y="2436812"/>
            <a:ext cx="1509713" cy="1588"/>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67" name="Line 36"/>
          <p:cNvSpPr>
            <a:spLocks noChangeShapeType="1"/>
          </p:cNvSpPr>
          <p:nvPr/>
        </p:nvSpPr>
        <p:spPr bwMode="auto">
          <a:xfrm>
            <a:off x="4800600" y="2438400"/>
            <a:ext cx="1676400" cy="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Tree>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happen when an index is created?</a:t>
            </a:r>
          </a:p>
        </p:txBody>
      </p:sp>
      <p:sp>
        <p:nvSpPr>
          <p:cNvPr id="6" name="Rectangle 3"/>
          <p:cNvSpPr>
            <a:spLocks noChangeArrowheads="1"/>
          </p:cNvSpPr>
          <p:nvPr/>
        </p:nvSpPr>
        <p:spPr bwMode="auto">
          <a:xfrm>
            <a:off x="238131" y="1524000"/>
            <a:ext cx="8321976"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n-US" altLang="en-US" sz="2000" dirty="0">
                <a:latin typeface="Consolas" panose="020B0609020204030204" pitchFamily="49" charset="0"/>
              </a:rPr>
              <a:t>Example:</a:t>
            </a:r>
          </a:p>
          <a:p>
            <a:pPr>
              <a:spcBef>
                <a:spcPct val="0"/>
              </a:spcBef>
              <a:buNone/>
            </a:pPr>
            <a:r>
              <a:rPr lang="en-US" altLang="en-US" sz="2000" dirty="0">
                <a:solidFill>
                  <a:srgbClr val="0000CD"/>
                </a:solidFill>
                <a:latin typeface="Consolas" panose="020B0609020204030204" pitchFamily="49" charset="0"/>
              </a:rPr>
              <a:t>CREATE</a:t>
            </a:r>
            <a:r>
              <a:rPr lang="en-US" altLang="en-US" sz="2000" dirty="0">
                <a:solidFill>
                  <a:srgbClr val="000000"/>
                </a:solidFill>
                <a:latin typeface="Consolas" panose="020B0609020204030204" pitchFamily="49" charset="0"/>
              </a:rPr>
              <a:t> </a:t>
            </a:r>
            <a:r>
              <a:rPr lang="en-US" altLang="en-US" sz="2000" dirty="0">
                <a:solidFill>
                  <a:srgbClr val="0000CD"/>
                </a:solidFill>
                <a:latin typeface="Consolas" panose="020B0609020204030204" pitchFamily="49" charset="0"/>
              </a:rPr>
              <a:t>INDEX</a:t>
            </a:r>
            <a:r>
              <a:rPr lang="en-US" altLang="en-US" sz="2000" dirty="0">
                <a:solidFill>
                  <a:srgbClr val="000000"/>
                </a:solidFill>
                <a:latin typeface="Consolas" panose="020B0609020204030204" pitchFamily="49" charset="0"/>
              </a:rPr>
              <a:t> </a:t>
            </a:r>
            <a:r>
              <a:rPr lang="en-US" altLang="en-US" sz="2000" dirty="0" err="1">
                <a:solidFill>
                  <a:srgbClr val="000000"/>
                </a:solidFill>
                <a:latin typeface="Consolas" panose="020B0609020204030204" pitchFamily="49" charset="0"/>
              </a:rPr>
              <a:t>idx_lname</a:t>
            </a:r>
            <a:r>
              <a:rPr lang="en-US" altLang="en-US" sz="2000" dirty="0">
                <a:solidFill>
                  <a:srgbClr val="000000"/>
                </a:solidFill>
                <a:latin typeface="Consolas" panose="020B0609020204030204" pitchFamily="49" charset="0"/>
              </a:rPr>
              <a:t> </a:t>
            </a:r>
            <a:r>
              <a:rPr lang="en-US" altLang="en-US" sz="2000" dirty="0">
                <a:solidFill>
                  <a:srgbClr val="0000CD"/>
                </a:solidFill>
                <a:latin typeface="Consolas" panose="020B0609020204030204" pitchFamily="49" charset="0"/>
              </a:rPr>
              <a:t>ON</a:t>
            </a:r>
            <a:r>
              <a:rPr lang="en-US" altLang="en-US" sz="2000" dirty="0">
                <a:solidFill>
                  <a:srgbClr val="000000"/>
                </a:solidFill>
                <a:latin typeface="Consolas" panose="020B0609020204030204" pitchFamily="49" charset="0"/>
              </a:rPr>
              <a:t> Persons (</a:t>
            </a:r>
            <a:r>
              <a:rPr lang="en-US" altLang="en-US" sz="2000" dirty="0" err="1">
                <a:solidFill>
                  <a:srgbClr val="000000"/>
                </a:solidFill>
                <a:latin typeface="Consolas" panose="020B0609020204030204" pitchFamily="49" charset="0"/>
              </a:rPr>
              <a:t>LastName</a:t>
            </a:r>
            <a:r>
              <a:rPr lang="en-US" altLang="en-US" sz="2000" dirty="0">
                <a:solidFill>
                  <a:srgbClr val="000000"/>
                </a:solidFill>
                <a:latin typeface="Consolas" panose="020B0609020204030204" pitchFamily="49" charset="0"/>
              </a:rPr>
              <a:t>);</a:t>
            </a:r>
          </a:p>
          <a:p>
            <a:pPr marL="342900" indent="-342900">
              <a:spcBef>
                <a:spcPct val="0"/>
              </a:spcBef>
            </a:pPr>
            <a:endParaRPr lang="en-US" altLang="en-US" sz="2000" dirty="0">
              <a:solidFill>
                <a:srgbClr val="000000"/>
              </a:solidFill>
              <a:latin typeface="Consolas" panose="020B0609020204030204" pitchFamily="49" charset="0"/>
            </a:endParaRPr>
          </a:p>
          <a:p>
            <a:pPr marL="342900" indent="-342900">
              <a:spcBef>
                <a:spcPct val="0"/>
              </a:spcBef>
            </a:pPr>
            <a:r>
              <a:rPr lang="en-US" altLang="en-US" sz="2000" dirty="0">
                <a:solidFill>
                  <a:srgbClr val="000000"/>
                </a:solidFill>
                <a:latin typeface="Consolas" panose="020B0609020204030204" pitchFamily="49" charset="0"/>
              </a:rPr>
              <a:t>DBMS builds an index structure using the values of the attributes specified in the create index SQL statement. In the above example, the index is built based on the values of the attribute </a:t>
            </a:r>
            <a:r>
              <a:rPr lang="en-US" altLang="en-US" sz="2000" dirty="0" err="1">
                <a:solidFill>
                  <a:srgbClr val="000000"/>
                </a:solidFill>
                <a:latin typeface="Consolas" panose="020B0609020204030204" pitchFamily="49" charset="0"/>
              </a:rPr>
              <a:t>LastName</a:t>
            </a:r>
            <a:r>
              <a:rPr lang="en-US" altLang="en-US" sz="2000" dirty="0">
                <a:solidFill>
                  <a:srgbClr val="000000"/>
                </a:solidFill>
                <a:latin typeface="Consolas" panose="020B0609020204030204" pitchFamily="49" charset="0"/>
              </a:rPr>
              <a:t>.</a:t>
            </a:r>
          </a:p>
          <a:p>
            <a:pPr marL="342900" indent="-342900">
              <a:spcBef>
                <a:spcPct val="0"/>
              </a:spcBef>
            </a:pPr>
            <a:endParaRPr lang="en-US" altLang="en-US" sz="2000" dirty="0">
              <a:solidFill>
                <a:srgbClr val="000000"/>
              </a:solidFill>
              <a:latin typeface="Consolas" panose="020B0609020204030204" pitchFamily="49" charset="0"/>
            </a:endParaRPr>
          </a:p>
          <a:p>
            <a:pPr marL="342900" indent="-342900">
              <a:spcBef>
                <a:spcPct val="0"/>
              </a:spcBef>
            </a:pPr>
            <a:r>
              <a:rPr lang="en-US" altLang="en-US" sz="2000" dirty="0">
                <a:solidFill>
                  <a:srgbClr val="000000"/>
                </a:solidFill>
                <a:latin typeface="Consolas" panose="020B0609020204030204" pitchFamily="49" charset="0"/>
              </a:rPr>
              <a:t>DBMS stores the index name and the attributes in its system catalog.</a:t>
            </a:r>
          </a:p>
          <a:p>
            <a:pPr marL="342900" indent="-342900">
              <a:spcBef>
                <a:spcPct val="0"/>
              </a:spcBef>
            </a:pPr>
            <a:endParaRPr lang="en-US" altLang="en-US" sz="2000" dirty="0">
              <a:solidFill>
                <a:srgbClr val="000000"/>
              </a:solidFill>
              <a:latin typeface="Consolas" panose="020B0609020204030204" pitchFamily="49" charset="0"/>
            </a:endParaRPr>
          </a:p>
          <a:p>
            <a:pPr marL="342900" indent="-342900">
              <a:spcBef>
                <a:spcPct val="0"/>
              </a:spcBef>
            </a:pPr>
            <a:r>
              <a:rPr lang="en-US" altLang="en-US" sz="2000" dirty="0">
                <a:solidFill>
                  <a:srgbClr val="000000"/>
                </a:solidFill>
                <a:latin typeface="Consolas" panose="020B0609020204030204" pitchFamily="49" charset="0"/>
              </a:rPr>
              <a:t>The index structure is stored in a file on disk and is updated when the values of the indexed attribute are updated/deleted/inserted</a:t>
            </a:r>
            <a:endParaRPr lang="en-US" altLang="en-US" sz="2000" dirty="0"/>
          </a:p>
        </p:txBody>
      </p:sp>
      <p:sp>
        <p:nvSpPr>
          <p:cNvPr id="7" name="Rectangle 6">
            <a:extLst>
              <a:ext uri="{FF2B5EF4-FFF2-40B4-BE49-F238E27FC236}">
                <a16:creationId xmlns:a16="http://schemas.microsoft.com/office/drawing/2014/main" id="{0D95CDC7-2F3A-4D17-9719-5B160ADAD72C}"/>
              </a:ext>
            </a:extLst>
          </p:cNvPr>
          <p:cNvSpPr/>
          <p:nvPr/>
        </p:nvSpPr>
        <p:spPr>
          <a:xfrm>
            <a:off x="3048000" y="5842337"/>
            <a:ext cx="6096000" cy="1015663"/>
          </a:xfrm>
          <a:prstGeom prst="rect">
            <a:avLst/>
          </a:prstGeom>
          <a:ln w="28575">
            <a:solidFill>
              <a:schemeClr val="tx1"/>
            </a:solidFill>
          </a:ln>
        </p:spPr>
        <p:txBody>
          <a:bodyPr>
            <a:spAutoFit/>
          </a:bodyPr>
          <a:lstStyle/>
          <a:p>
            <a:pPr>
              <a:spcBef>
                <a:spcPct val="0"/>
              </a:spcBef>
              <a:buFontTx/>
              <a:buNone/>
            </a:pPr>
            <a:r>
              <a:rPr lang="en-US" altLang="en-US" sz="2000" dirty="0">
                <a:solidFill>
                  <a:srgbClr val="7030A0"/>
                </a:solidFill>
                <a:latin typeface="Calibri" panose="020F0502020204030204" pitchFamily="34" charset="0"/>
              </a:rPr>
              <a:t>Warning! </a:t>
            </a:r>
            <a:r>
              <a:rPr lang="en-US" altLang="en-US" sz="2000" dirty="0">
                <a:latin typeface="Calibri" panose="020F0502020204030204" pitchFamily="34" charset="0"/>
              </a:rPr>
              <a:t>Do not create </a:t>
            </a:r>
            <a:r>
              <a:rPr lang="en-US" altLang="en-US" sz="2000" dirty="0">
                <a:solidFill>
                  <a:srgbClr val="FF0000"/>
                </a:solidFill>
                <a:latin typeface="Calibri" panose="020F0502020204030204" pitchFamily="34" charset="0"/>
              </a:rPr>
              <a:t>unnecessary indexes </a:t>
            </a:r>
            <a:r>
              <a:rPr lang="en-US" altLang="en-US" sz="2000" dirty="0">
                <a:latin typeface="Calibri" panose="020F0502020204030204" pitchFamily="34" charset="0"/>
              </a:rPr>
              <a:t>because there are cost associating with updating index files when records are deleted, added, and updated.</a:t>
            </a:r>
          </a:p>
        </p:txBody>
      </p:sp>
    </p:spTree>
    <p:extLst>
      <p:ext uri="{BB962C8B-B14F-4D97-AF65-F5344CB8AC3E}">
        <p14:creationId xmlns:p14="http://schemas.microsoft.com/office/powerpoint/2010/main" val="2831232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When DBMS does not consider using indexes</a:t>
            </a:r>
          </a:p>
        </p:txBody>
      </p:sp>
      <p:sp>
        <p:nvSpPr>
          <p:cNvPr id="3" name="Content Placeholder 2"/>
          <p:cNvSpPr>
            <a:spLocks noGrp="1"/>
          </p:cNvSpPr>
          <p:nvPr>
            <p:ph idx="1"/>
          </p:nvPr>
        </p:nvSpPr>
        <p:spPr/>
        <p:txBody>
          <a:bodyPr>
            <a:normAutofit lnSpcReduction="10000"/>
          </a:bodyPr>
          <a:lstStyle/>
          <a:p>
            <a:pPr marL="0" indent="0">
              <a:buNone/>
            </a:pPr>
            <a:r>
              <a:rPr lang="en-US" dirty="0"/>
              <a:t>1) When the indexed attribute is used inside a function. These functions are not the aggregate functions (min, max, …).</a:t>
            </a:r>
          </a:p>
          <a:p>
            <a:pPr lvl="1"/>
            <a:r>
              <a:rPr lang="en-US" dirty="0"/>
              <a:t>Ex: where month(</a:t>
            </a:r>
            <a:r>
              <a:rPr lang="en-US" dirty="0" err="1"/>
              <a:t>posted_date</a:t>
            </a:r>
            <a:r>
              <a:rPr lang="en-US" dirty="0"/>
              <a:t>) = 5</a:t>
            </a:r>
          </a:p>
          <a:p>
            <a:pPr lvl="1"/>
            <a:r>
              <a:rPr lang="en-US" dirty="0"/>
              <a:t>Even there is an index with </a:t>
            </a:r>
            <a:r>
              <a:rPr lang="en-US" dirty="0" err="1"/>
              <a:t>posted_date</a:t>
            </a:r>
            <a:r>
              <a:rPr lang="en-US" dirty="0"/>
              <a:t> as the first attribute, the index won’t get used since </a:t>
            </a:r>
            <a:r>
              <a:rPr lang="en-US" dirty="0" err="1"/>
              <a:t>posted_date</a:t>
            </a:r>
            <a:r>
              <a:rPr lang="en-US" dirty="0"/>
              <a:t> is inside a function month that extracts the value of month from the </a:t>
            </a:r>
            <a:r>
              <a:rPr lang="en-US" dirty="0" err="1"/>
              <a:t>posted_date</a:t>
            </a:r>
            <a:r>
              <a:rPr lang="en-US" dirty="0"/>
              <a:t> attribute</a:t>
            </a:r>
          </a:p>
          <a:p>
            <a:endParaRPr lang="en-US" dirty="0"/>
          </a:p>
        </p:txBody>
      </p:sp>
    </p:spTree>
    <p:extLst>
      <p:ext uri="{BB962C8B-B14F-4D97-AF65-F5344CB8AC3E}">
        <p14:creationId xmlns:p14="http://schemas.microsoft.com/office/powerpoint/2010/main" val="4034184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When DBMS does not consider using indexes (Cont’d) </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2) When the indexed attribute is used in a where clause with wildcard matching</a:t>
            </a:r>
          </a:p>
          <a:p>
            <a:pPr lvl="1"/>
            <a:r>
              <a:rPr lang="en-US" dirty="0"/>
              <a:t>Ex: where name like '%John‘</a:t>
            </a:r>
          </a:p>
          <a:p>
            <a:pPr marL="0" indent="0">
              <a:buNone/>
            </a:pPr>
            <a:r>
              <a:rPr lang="en-US" dirty="0"/>
              <a:t>3) When a query involves multiple attributes, but none of these attributes is the first attribute of any of the indexes associated with the relation.</a:t>
            </a:r>
          </a:p>
          <a:p>
            <a:endParaRPr lang="en-US" dirty="0"/>
          </a:p>
          <a:p>
            <a:pPr marL="0" indent="0">
              <a:buNone/>
            </a:pPr>
            <a:r>
              <a:rPr lang="en-US" dirty="0"/>
              <a:t>4) When it is more expensive to use relevant indexes than other plans</a:t>
            </a:r>
          </a:p>
          <a:p>
            <a:endParaRPr lang="en-US" dirty="0"/>
          </a:p>
          <a:p>
            <a:endParaRPr lang="en-US" dirty="0"/>
          </a:p>
        </p:txBody>
      </p:sp>
    </p:spTree>
    <p:extLst>
      <p:ext uri="{BB962C8B-B14F-4D97-AF65-F5344CB8AC3E}">
        <p14:creationId xmlns:p14="http://schemas.microsoft.com/office/powerpoint/2010/main" val="3948100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indexes</a:t>
            </a:r>
          </a:p>
        </p:txBody>
      </p:sp>
      <p:sp>
        <p:nvSpPr>
          <p:cNvPr id="3" name="Content Placeholder 2"/>
          <p:cNvSpPr>
            <a:spLocks noGrp="1"/>
          </p:cNvSpPr>
          <p:nvPr>
            <p:ph idx="1"/>
          </p:nvPr>
        </p:nvSpPr>
        <p:spPr/>
        <p:txBody>
          <a:bodyPr/>
          <a:lstStyle/>
          <a:p>
            <a:r>
              <a:rPr lang="en-US" sz="2400" dirty="0"/>
              <a:t>Tree-based indexes (ISAM index, B-Tree, </a:t>
            </a:r>
            <a:r>
              <a:rPr lang="en-US" sz="2400" dirty="0" err="1"/>
              <a:t>B+Tree</a:t>
            </a:r>
            <a:r>
              <a:rPr lang="en-US" sz="2400" dirty="0"/>
              <a:t>)</a:t>
            </a:r>
          </a:p>
          <a:p>
            <a:r>
              <a:rPr lang="en-US" sz="2400" dirty="0"/>
              <a:t>Hash-based indexes based on hashing</a:t>
            </a:r>
          </a:p>
          <a:p>
            <a:r>
              <a:rPr lang="en-US" sz="2400" dirty="0"/>
              <a:t>Inverted indexes (value, and pointer(s) to the rows that have the values) like an index at the back of a book.</a:t>
            </a:r>
          </a:p>
          <a:p>
            <a:r>
              <a:rPr lang="en-US" sz="2400" dirty="0"/>
              <a:t>Spatial indexes for points, regions (R-Tree and variants)</a:t>
            </a:r>
          </a:p>
          <a:p>
            <a:endParaRPr lang="en-US" sz="2400" dirty="0"/>
          </a:p>
        </p:txBody>
      </p:sp>
      <p:sp>
        <p:nvSpPr>
          <p:cNvPr id="4" name="Rectangle 3">
            <a:extLst>
              <a:ext uri="{FF2B5EF4-FFF2-40B4-BE49-F238E27FC236}">
                <a16:creationId xmlns:a16="http://schemas.microsoft.com/office/drawing/2014/main" id="{57E3D2EA-576F-492A-9633-B8D9193DC60D}"/>
              </a:ext>
            </a:extLst>
          </p:cNvPr>
          <p:cNvSpPr/>
          <p:nvPr/>
        </p:nvSpPr>
        <p:spPr>
          <a:xfrm>
            <a:off x="304800" y="4711005"/>
            <a:ext cx="8264859" cy="1384995"/>
          </a:xfrm>
          <a:prstGeom prst="rect">
            <a:avLst/>
          </a:prstGeom>
          <a:ln w="19050">
            <a:solidFill>
              <a:schemeClr val="accent1"/>
            </a:solidFill>
          </a:ln>
        </p:spPr>
        <p:txBody>
          <a:bodyPr wrap="square">
            <a:spAutoFit/>
          </a:bodyPr>
          <a:lstStyle/>
          <a:p>
            <a:pPr lvl="1"/>
            <a:r>
              <a:rPr lang="en-US" sz="2800" dirty="0"/>
              <a:t>DBMS may choose to implement only some types of indexes. For example, MySQL implements B-Tree and </a:t>
            </a:r>
            <a:r>
              <a:rPr lang="en-US" sz="2800" dirty="0" err="1"/>
              <a:t>B+Tree</a:t>
            </a:r>
            <a:r>
              <a:rPr lang="en-US" sz="2800" dirty="0"/>
              <a:t> index.</a:t>
            </a:r>
          </a:p>
        </p:txBody>
      </p:sp>
    </p:spTree>
    <p:extLst>
      <p:ext uri="{BB962C8B-B14F-4D97-AF65-F5344CB8AC3E}">
        <p14:creationId xmlns:p14="http://schemas.microsoft.com/office/powerpoint/2010/main" val="1592444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ChangeArrowheads="1"/>
          </p:cNvSpPr>
          <p:nvPr/>
        </p:nvSpPr>
        <p:spPr bwMode="auto">
          <a:xfrm>
            <a:off x="685800" y="6248400"/>
            <a:ext cx="1905000" cy="457200"/>
          </a:xfrm>
          <a:prstGeom prst="rect">
            <a:avLst/>
          </a:prstGeom>
          <a:noFill/>
          <a:ln w="9525">
            <a:noFill/>
            <a:miter lim="800000"/>
            <a:headEnd/>
            <a:tailEnd/>
          </a:ln>
          <a:effectLst/>
        </p:spPr>
        <p:txBody>
          <a:bodyPr wrap="none" anchor="ctr"/>
          <a:lstStyle/>
          <a:p>
            <a:endParaRPr lang="en-US">
              <a:latin typeface="Calibri" panose="020F0502020204030204" pitchFamily="34" charset="0"/>
              <a:cs typeface="Calibri" panose="020F0502020204030204" pitchFamily="34" charset="0"/>
            </a:endParaRPr>
          </a:p>
        </p:txBody>
      </p:sp>
      <p:sp>
        <p:nvSpPr>
          <p:cNvPr id="349188" name="Rectangle 4"/>
          <p:cNvSpPr>
            <a:spLocks noGrp="1" noChangeArrowheads="1"/>
          </p:cNvSpPr>
          <p:nvPr>
            <p:ph type="title"/>
          </p:nvPr>
        </p:nvSpPr>
        <p:spPr>
          <a:xfrm>
            <a:off x="685800" y="152400"/>
            <a:ext cx="7772400" cy="1143000"/>
          </a:xfrm>
          <a:noFill/>
          <a:ln/>
        </p:spPr>
        <p:txBody>
          <a:bodyPr lIns="90488" tIns="44450" rIns="90488" bIns="44450"/>
          <a:lstStyle/>
          <a:p>
            <a:r>
              <a:rPr lang="en-US" sz="3600" dirty="0">
                <a:latin typeface="Calibri" panose="020F0502020204030204" pitchFamily="34" charset="0"/>
                <a:cs typeface="Calibri" panose="020F0502020204030204" pitchFamily="34" charset="0"/>
              </a:rPr>
              <a:t>Two-Way External Merge Sort</a:t>
            </a:r>
          </a:p>
        </p:txBody>
      </p:sp>
      <p:sp>
        <p:nvSpPr>
          <p:cNvPr id="349189" name="Rectangle 5"/>
          <p:cNvSpPr>
            <a:spLocks noGrp="1" noChangeArrowheads="1"/>
          </p:cNvSpPr>
          <p:nvPr>
            <p:ph type="body" sz="half" idx="1"/>
          </p:nvPr>
        </p:nvSpPr>
        <p:spPr>
          <a:xfrm>
            <a:off x="152400" y="1524000"/>
            <a:ext cx="3886200" cy="4800600"/>
          </a:xfrm>
          <a:noFill/>
          <a:ln/>
        </p:spPr>
        <p:txBody>
          <a:bodyPr lIns="90488" tIns="44450" rIns="90488" bIns="44450"/>
          <a:lstStyle/>
          <a:p>
            <a:r>
              <a:rPr lang="en-US" sz="2400" dirty="0">
                <a:latin typeface="Calibri" panose="020F0502020204030204" pitchFamily="34" charset="0"/>
                <a:cs typeface="Calibri" panose="020F0502020204030204" pitchFamily="34" charset="0"/>
              </a:rPr>
              <a:t>Each pass we read + write each page in file.</a:t>
            </a:r>
          </a:p>
          <a:p>
            <a:r>
              <a:rPr lang="en-US" sz="2400" dirty="0">
                <a:latin typeface="Calibri" panose="020F0502020204030204" pitchFamily="34" charset="0"/>
                <a:cs typeface="Calibri" panose="020F0502020204030204" pitchFamily="34" charset="0"/>
              </a:rPr>
              <a:t>N pages in the file =&gt; the number of passes</a:t>
            </a:r>
          </a:p>
          <a:p>
            <a:pPr>
              <a:buFontTx/>
              <a:buNone/>
            </a:pP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So total cost is:</a:t>
            </a:r>
          </a:p>
          <a:p>
            <a:pPr>
              <a:buFontTx/>
              <a:buNone/>
            </a:pPr>
            <a:endParaRPr lang="en-US" sz="2400" dirty="0">
              <a:latin typeface="Calibri" panose="020F0502020204030204" pitchFamily="34" charset="0"/>
              <a:cs typeface="Calibri" panose="020F0502020204030204" pitchFamily="34" charset="0"/>
            </a:endParaRPr>
          </a:p>
          <a:p>
            <a:pPr>
              <a:buFontTx/>
              <a:buNone/>
            </a:pPr>
            <a:r>
              <a:rPr lang="en-US" sz="2400" dirty="0">
                <a:latin typeface="Calibri" panose="020F0502020204030204" pitchFamily="34" charset="0"/>
                <a:cs typeface="Calibri" panose="020F0502020204030204" pitchFamily="34" charset="0"/>
              </a:rPr>
              <a:t> </a:t>
            </a:r>
          </a:p>
          <a:p>
            <a:r>
              <a:rPr lang="en-US" sz="2400" i="1" u="sng" dirty="0">
                <a:latin typeface="Calibri" panose="020F0502020204030204" pitchFamily="34" charset="0"/>
                <a:cs typeface="Calibri" panose="020F0502020204030204" pitchFamily="34" charset="0"/>
              </a:rPr>
              <a:t>Idea:</a:t>
            </a:r>
            <a:r>
              <a:rPr lang="en-US" sz="2400" i="1" dirty="0">
                <a:latin typeface="Calibri" panose="020F0502020204030204" pitchFamily="34" charset="0"/>
                <a:cs typeface="Calibri" panose="020F0502020204030204" pitchFamily="34" charset="0"/>
              </a:rPr>
              <a:t>  </a:t>
            </a:r>
            <a:r>
              <a:rPr lang="en-US" sz="2400" b="1" i="1" dirty="0">
                <a:latin typeface="Calibri" panose="020F0502020204030204" pitchFamily="34" charset="0"/>
                <a:cs typeface="Calibri" panose="020F0502020204030204" pitchFamily="34" charset="0"/>
              </a:rPr>
              <a:t>Divide and conquer: </a:t>
            </a:r>
            <a:r>
              <a:rPr lang="en-US" sz="2400" dirty="0">
                <a:latin typeface="Calibri" panose="020F0502020204030204" pitchFamily="34" charset="0"/>
                <a:cs typeface="Calibri" panose="020F0502020204030204" pitchFamily="34" charset="0"/>
              </a:rPr>
              <a:t>sort </a:t>
            </a:r>
            <a:r>
              <a:rPr lang="en-US" sz="2400" dirty="0" err="1">
                <a:latin typeface="Calibri" panose="020F0502020204030204" pitchFamily="34" charset="0"/>
                <a:cs typeface="Calibri" panose="020F0502020204030204" pitchFamily="34" charset="0"/>
              </a:rPr>
              <a:t>subfiles</a:t>
            </a:r>
            <a:r>
              <a:rPr lang="en-US" sz="2400" dirty="0">
                <a:latin typeface="Calibri" panose="020F0502020204030204" pitchFamily="34" charset="0"/>
                <a:cs typeface="Calibri" panose="020F0502020204030204" pitchFamily="34" charset="0"/>
              </a:rPr>
              <a:t> and merge</a:t>
            </a:r>
          </a:p>
        </p:txBody>
      </p:sp>
      <p:graphicFrame>
        <p:nvGraphicFramePr>
          <p:cNvPr id="349190" name="Object 6">
            <a:hlinkClick r:id="" action="ppaction://ole?verb=0"/>
          </p:cNvPr>
          <p:cNvGraphicFramePr>
            <a:graphicFrameLocks/>
          </p:cNvGraphicFramePr>
          <p:nvPr>
            <p:extLst>
              <p:ext uri="{D42A27DB-BD31-4B8C-83A1-F6EECF244321}">
                <p14:modId xmlns:p14="http://schemas.microsoft.com/office/powerpoint/2010/main" val="1791075291"/>
              </p:ext>
            </p:extLst>
          </p:nvPr>
        </p:nvGraphicFramePr>
        <p:xfrm>
          <a:off x="914400" y="3124200"/>
          <a:ext cx="2641600" cy="563562"/>
        </p:xfrm>
        <a:graphic>
          <a:graphicData uri="http://schemas.openxmlformats.org/presentationml/2006/ole">
            <mc:AlternateContent xmlns:mc="http://schemas.openxmlformats.org/markup-compatibility/2006">
              <mc:Choice xmlns:v="urn:schemas-microsoft-com:vml" Requires="v">
                <p:oleObj spid="_x0000_s349687" name="Equation" r:id="rId4" imgW="2641320" imgH="563400" progId="Equation.3">
                  <p:embed/>
                </p:oleObj>
              </mc:Choice>
              <mc:Fallback>
                <p:oleObj name="Equation" r:id="rId4" imgW="2641320" imgH="563400" progId="Equation.3">
                  <p:embed/>
                  <p:pic>
                    <p:nvPicPr>
                      <p:cNvPr id="0" name="Picture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124200"/>
                        <a:ext cx="2641600" cy="5635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49191" name="Object 7">
            <a:hlinkClick r:id="" action="ppaction://ole?verb=0"/>
          </p:cNvPr>
          <p:cNvGraphicFramePr>
            <a:graphicFrameLocks/>
          </p:cNvGraphicFramePr>
          <p:nvPr>
            <p:extLst>
              <p:ext uri="{D42A27DB-BD31-4B8C-83A1-F6EECF244321}">
                <p14:modId xmlns:p14="http://schemas.microsoft.com/office/powerpoint/2010/main" val="1902954423"/>
              </p:ext>
            </p:extLst>
          </p:nvPr>
        </p:nvGraphicFramePr>
        <p:xfrm>
          <a:off x="762000" y="4114800"/>
          <a:ext cx="2817813" cy="750887"/>
        </p:xfrm>
        <a:graphic>
          <a:graphicData uri="http://schemas.openxmlformats.org/presentationml/2006/ole">
            <mc:AlternateContent xmlns:mc="http://schemas.openxmlformats.org/markup-compatibility/2006">
              <mc:Choice xmlns:v="urn:schemas-microsoft-com:vml" Requires="v">
                <p:oleObj spid="_x0000_s349688" name="Equation" r:id="rId6" imgW="2817720" imgH="750600" progId="Equation.3">
                  <p:embed/>
                </p:oleObj>
              </mc:Choice>
              <mc:Fallback>
                <p:oleObj name="Equation" r:id="rId6" imgW="2817720" imgH="750600" progId="Equation.3">
                  <p:embed/>
                  <p:pic>
                    <p:nvPicPr>
                      <p:cNvPr id="0" name="Picture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4114800"/>
                        <a:ext cx="2817813" cy="75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49192" name="Rectangle 8"/>
          <p:cNvSpPr>
            <a:spLocks noChangeArrowheads="1"/>
          </p:cNvSpPr>
          <p:nvPr/>
        </p:nvSpPr>
        <p:spPr bwMode="auto">
          <a:xfrm>
            <a:off x="7937500" y="1403350"/>
            <a:ext cx="857608"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Input file</a:t>
            </a:r>
          </a:p>
        </p:txBody>
      </p:sp>
      <p:sp>
        <p:nvSpPr>
          <p:cNvPr id="349193" name="Rectangle 9"/>
          <p:cNvSpPr>
            <a:spLocks noChangeArrowheads="1"/>
          </p:cNvSpPr>
          <p:nvPr/>
        </p:nvSpPr>
        <p:spPr bwMode="auto">
          <a:xfrm>
            <a:off x="7937500" y="1916113"/>
            <a:ext cx="1054457"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1-page runs</a:t>
            </a:r>
          </a:p>
        </p:txBody>
      </p:sp>
      <p:sp>
        <p:nvSpPr>
          <p:cNvPr id="349194" name="Rectangle 10"/>
          <p:cNvSpPr>
            <a:spLocks noChangeArrowheads="1"/>
          </p:cNvSpPr>
          <p:nvPr/>
        </p:nvSpPr>
        <p:spPr bwMode="auto">
          <a:xfrm>
            <a:off x="7937500" y="2514600"/>
            <a:ext cx="1054457"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2-page runs</a:t>
            </a:r>
          </a:p>
        </p:txBody>
      </p:sp>
      <p:sp>
        <p:nvSpPr>
          <p:cNvPr id="349195" name="Rectangle 11"/>
          <p:cNvSpPr>
            <a:spLocks noChangeArrowheads="1"/>
          </p:cNvSpPr>
          <p:nvPr/>
        </p:nvSpPr>
        <p:spPr bwMode="auto">
          <a:xfrm>
            <a:off x="7937500" y="3541713"/>
            <a:ext cx="1054457"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4-page runs</a:t>
            </a:r>
          </a:p>
        </p:txBody>
      </p:sp>
      <p:sp>
        <p:nvSpPr>
          <p:cNvPr id="349196" name="Rectangle 12"/>
          <p:cNvSpPr>
            <a:spLocks noChangeArrowheads="1"/>
          </p:cNvSpPr>
          <p:nvPr/>
        </p:nvSpPr>
        <p:spPr bwMode="auto">
          <a:xfrm>
            <a:off x="8023225" y="5338763"/>
            <a:ext cx="1054457"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8-page runs</a:t>
            </a:r>
          </a:p>
        </p:txBody>
      </p:sp>
      <p:sp>
        <p:nvSpPr>
          <p:cNvPr id="349197" name="Rectangle 13"/>
          <p:cNvSpPr>
            <a:spLocks noChangeArrowheads="1"/>
          </p:cNvSpPr>
          <p:nvPr/>
        </p:nvSpPr>
        <p:spPr bwMode="auto">
          <a:xfrm>
            <a:off x="7853363" y="1662113"/>
            <a:ext cx="677109"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latin typeface="Calibri" panose="020F0502020204030204" pitchFamily="34" charset="0"/>
                <a:cs typeface="Calibri" panose="020F0502020204030204" pitchFamily="34" charset="0"/>
              </a:rPr>
              <a:t>PASS 0</a:t>
            </a:r>
          </a:p>
        </p:txBody>
      </p:sp>
      <p:sp>
        <p:nvSpPr>
          <p:cNvPr id="349198" name="Rectangle 14"/>
          <p:cNvSpPr>
            <a:spLocks noChangeArrowheads="1"/>
          </p:cNvSpPr>
          <p:nvPr/>
        </p:nvSpPr>
        <p:spPr bwMode="auto">
          <a:xfrm>
            <a:off x="7853363" y="2174875"/>
            <a:ext cx="677109"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latin typeface="Calibri" panose="020F0502020204030204" pitchFamily="34" charset="0"/>
                <a:cs typeface="Calibri" panose="020F0502020204030204" pitchFamily="34" charset="0"/>
              </a:rPr>
              <a:t>PASS 1</a:t>
            </a:r>
          </a:p>
        </p:txBody>
      </p:sp>
      <p:sp>
        <p:nvSpPr>
          <p:cNvPr id="349199" name="Rectangle 15"/>
          <p:cNvSpPr>
            <a:spLocks noChangeArrowheads="1"/>
          </p:cNvSpPr>
          <p:nvPr/>
        </p:nvSpPr>
        <p:spPr bwMode="auto">
          <a:xfrm>
            <a:off x="7853363" y="2944813"/>
            <a:ext cx="677109"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latin typeface="Calibri" panose="020F0502020204030204" pitchFamily="34" charset="0"/>
                <a:cs typeface="Calibri" panose="020F0502020204030204" pitchFamily="34" charset="0"/>
              </a:rPr>
              <a:t>PASS 2</a:t>
            </a:r>
          </a:p>
        </p:txBody>
      </p:sp>
      <p:sp>
        <p:nvSpPr>
          <p:cNvPr id="349200" name="Rectangle 16"/>
          <p:cNvSpPr>
            <a:spLocks noChangeArrowheads="1"/>
          </p:cNvSpPr>
          <p:nvPr/>
        </p:nvSpPr>
        <p:spPr bwMode="auto">
          <a:xfrm>
            <a:off x="7853363" y="4229100"/>
            <a:ext cx="677109"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latin typeface="Calibri" panose="020F0502020204030204" pitchFamily="34" charset="0"/>
                <a:cs typeface="Calibri" panose="020F0502020204030204" pitchFamily="34" charset="0"/>
              </a:rPr>
              <a:t>PASS 3</a:t>
            </a:r>
          </a:p>
        </p:txBody>
      </p:sp>
      <p:sp>
        <p:nvSpPr>
          <p:cNvPr id="349201" name="Freeform 17"/>
          <p:cNvSpPr>
            <a:spLocks/>
          </p:cNvSpPr>
          <p:nvPr/>
        </p:nvSpPr>
        <p:spPr bwMode="auto">
          <a:xfrm>
            <a:off x="4146550" y="1919288"/>
            <a:ext cx="317500" cy="257175"/>
          </a:xfrm>
          <a:custGeom>
            <a:avLst/>
            <a:gdLst/>
            <a:ahLst/>
            <a:cxnLst>
              <a:cxn ang="0">
                <a:pos x="0" y="161"/>
              </a:cxn>
              <a:cxn ang="0">
                <a:pos x="0" y="0"/>
              </a:cxn>
              <a:cxn ang="0">
                <a:pos x="199" y="0"/>
              </a:cxn>
              <a:cxn ang="0">
                <a:pos x="199" y="161"/>
              </a:cxn>
              <a:cxn ang="0">
                <a:pos x="0" y="161"/>
              </a:cxn>
            </a:cxnLst>
            <a:rect l="0" t="0" r="r" b="b"/>
            <a:pathLst>
              <a:path w="200" h="162">
                <a:moveTo>
                  <a:pt x="0" y="161"/>
                </a:moveTo>
                <a:lnTo>
                  <a:pt x="0" y="0"/>
                </a:lnTo>
                <a:lnTo>
                  <a:pt x="199" y="0"/>
                </a:lnTo>
                <a:lnTo>
                  <a:pt x="199" y="161"/>
                </a:lnTo>
                <a:lnTo>
                  <a:pt x="0" y="161"/>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02" name="Freeform 18"/>
          <p:cNvSpPr>
            <a:spLocks/>
          </p:cNvSpPr>
          <p:nvPr/>
        </p:nvSpPr>
        <p:spPr bwMode="auto">
          <a:xfrm>
            <a:off x="4621213" y="1919288"/>
            <a:ext cx="319087" cy="257175"/>
          </a:xfrm>
          <a:custGeom>
            <a:avLst/>
            <a:gdLst/>
            <a:ahLst/>
            <a:cxnLst>
              <a:cxn ang="0">
                <a:pos x="0" y="161"/>
              </a:cxn>
              <a:cxn ang="0">
                <a:pos x="0" y="0"/>
              </a:cxn>
              <a:cxn ang="0">
                <a:pos x="200" y="0"/>
              </a:cxn>
              <a:cxn ang="0">
                <a:pos x="200" y="161"/>
              </a:cxn>
              <a:cxn ang="0">
                <a:pos x="0" y="161"/>
              </a:cxn>
            </a:cxnLst>
            <a:rect l="0" t="0" r="r" b="b"/>
            <a:pathLst>
              <a:path w="201" h="162">
                <a:moveTo>
                  <a:pt x="0" y="161"/>
                </a:moveTo>
                <a:lnTo>
                  <a:pt x="0" y="0"/>
                </a:lnTo>
                <a:lnTo>
                  <a:pt x="200" y="0"/>
                </a:lnTo>
                <a:lnTo>
                  <a:pt x="200" y="161"/>
                </a:lnTo>
                <a:lnTo>
                  <a:pt x="0" y="161"/>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03" name="Freeform 19"/>
          <p:cNvSpPr>
            <a:spLocks/>
          </p:cNvSpPr>
          <p:nvPr/>
        </p:nvSpPr>
        <p:spPr bwMode="auto">
          <a:xfrm>
            <a:off x="5097463" y="1919288"/>
            <a:ext cx="319087" cy="257175"/>
          </a:xfrm>
          <a:custGeom>
            <a:avLst/>
            <a:gdLst/>
            <a:ahLst/>
            <a:cxnLst>
              <a:cxn ang="0">
                <a:pos x="0" y="161"/>
              </a:cxn>
              <a:cxn ang="0">
                <a:pos x="0" y="0"/>
              </a:cxn>
              <a:cxn ang="0">
                <a:pos x="200" y="0"/>
              </a:cxn>
              <a:cxn ang="0">
                <a:pos x="200" y="161"/>
              </a:cxn>
              <a:cxn ang="0">
                <a:pos x="0" y="161"/>
              </a:cxn>
            </a:cxnLst>
            <a:rect l="0" t="0" r="r" b="b"/>
            <a:pathLst>
              <a:path w="201" h="162">
                <a:moveTo>
                  <a:pt x="0" y="161"/>
                </a:moveTo>
                <a:lnTo>
                  <a:pt x="0" y="0"/>
                </a:lnTo>
                <a:lnTo>
                  <a:pt x="200" y="0"/>
                </a:lnTo>
                <a:lnTo>
                  <a:pt x="200" y="161"/>
                </a:lnTo>
                <a:lnTo>
                  <a:pt x="0" y="161"/>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04" name="Freeform 20"/>
          <p:cNvSpPr>
            <a:spLocks/>
          </p:cNvSpPr>
          <p:nvPr/>
        </p:nvSpPr>
        <p:spPr bwMode="auto">
          <a:xfrm>
            <a:off x="5573713" y="1919288"/>
            <a:ext cx="319087" cy="257175"/>
          </a:xfrm>
          <a:custGeom>
            <a:avLst/>
            <a:gdLst/>
            <a:ahLst/>
            <a:cxnLst>
              <a:cxn ang="0">
                <a:pos x="0" y="161"/>
              </a:cxn>
              <a:cxn ang="0">
                <a:pos x="0" y="0"/>
              </a:cxn>
              <a:cxn ang="0">
                <a:pos x="200" y="0"/>
              </a:cxn>
              <a:cxn ang="0">
                <a:pos x="200" y="161"/>
              </a:cxn>
              <a:cxn ang="0">
                <a:pos x="0" y="161"/>
              </a:cxn>
            </a:cxnLst>
            <a:rect l="0" t="0" r="r" b="b"/>
            <a:pathLst>
              <a:path w="201" h="162">
                <a:moveTo>
                  <a:pt x="0" y="161"/>
                </a:moveTo>
                <a:lnTo>
                  <a:pt x="0" y="0"/>
                </a:lnTo>
                <a:lnTo>
                  <a:pt x="200" y="0"/>
                </a:lnTo>
                <a:lnTo>
                  <a:pt x="200" y="161"/>
                </a:lnTo>
                <a:lnTo>
                  <a:pt x="0" y="161"/>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05" name="Freeform 21"/>
          <p:cNvSpPr>
            <a:spLocks/>
          </p:cNvSpPr>
          <p:nvPr/>
        </p:nvSpPr>
        <p:spPr bwMode="auto">
          <a:xfrm>
            <a:off x="6049963" y="1919288"/>
            <a:ext cx="319087" cy="257175"/>
          </a:xfrm>
          <a:custGeom>
            <a:avLst/>
            <a:gdLst/>
            <a:ahLst/>
            <a:cxnLst>
              <a:cxn ang="0">
                <a:pos x="0" y="161"/>
              </a:cxn>
              <a:cxn ang="0">
                <a:pos x="0" y="0"/>
              </a:cxn>
              <a:cxn ang="0">
                <a:pos x="200" y="0"/>
              </a:cxn>
              <a:cxn ang="0">
                <a:pos x="200" y="161"/>
              </a:cxn>
              <a:cxn ang="0">
                <a:pos x="0" y="161"/>
              </a:cxn>
            </a:cxnLst>
            <a:rect l="0" t="0" r="r" b="b"/>
            <a:pathLst>
              <a:path w="201" h="162">
                <a:moveTo>
                  <a:pt x="0" y="161"/>
                </a:moveTo>
                <a:lnTo>
                  <a:pt x="0" y="0"/>
                </a:lnTo>
                <a:lnTo>
                  <a:pt x="200" y="0"/>
                </a:lnTo>
                <a:lnTo>
                  <a:pt x="200" y="161"/>
                </a:lnTo>
                <a:lnTo>
                  <a:pt x="0" y="161"/>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06" name="Freeform 22"/>
          <p:cNvSpPr>
            <a:spLocks/>
          </p:cNvSpPr>
          <p:nvPr/>
        </p:nvSpPr>
        <p:spPr bwMode="auto">
          <a:xfrm>
            <a:off x="6526213" y="1919288"/>
            <a:ext cx="317500" cy="257175"/>
          </a:xfrm>
          <a:custGeom>
            <a:avLst/>
            <a:gdLst/>
            <a:ahLst/>
            <a:cxnLst>
              <a:cxn ang="0">
                <a:pos x="0" y="161"/>
              </a:cxn>
              <a:cxn ang="0">
                <a:pos x="0" y="0"/>
              </a:cxn>
              <a:cxn ang="0">
                <a:pos x="199" y="0"/>
              </a:cxn>
              <a:cxn ang="0">
                <a:pos x="199" y="161"/>
              </a:cxn>
              <a:cxn ang="0">
                <a:pos x="0" y="161"/>
              </a:cxn>
            </a:cxnLst>
            <a:rect l="0" t="0" r="r" b="b"/>
            <a:pathLst>
              <a:path w="200" h="162">
                <a:moveTo>
                  <a:pt x="0" y="161"/>
                </a:moveTo>
                <a:lnTo>
                  <a:pt x="0" y="0"/>
                </a:lnTo>
                <a:lnTo>
                  <a:pt x="199" y="0"/>
                </a:lnTo>
                <a:lnTo>
                  <a:pt x="199" y="161"/>
                </a:lnTo>
                <a:lnTo>
                  <a:pt x="0" y="161"/>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07" name="Freeform 23"/>
          <p:cNvSpPr>
            <a:spLocks/>
          </p:cNvSpPr>
          <p:nvPr/>
        </p:nvSpPr>
        <p:spPr bwMode="auto">
          <a:xfrm>
            <a:off x="7002463" y="1919288"/>
            <a:ext cx="317500" cy="257175"/>
          </a:xfrm>
          <a:custGeom>
            <a:avLst/>
            <a:gdLst/>
            <a:ahLst/>
            <a:cxnLst>
              <a:cxn ang="0">
                <a:pos x="0" y="161"/>
              </a:cxn>
              <a:cxn ang="0">
                <a:pos x="0" y="0"/>
              </a:cxn>
              <a:cxn ang="0">
                <a:pos x="199" y="0"/>
              </a:cxn>
              <a:cxn ang="0">
                <a:pos x="199" y="161"/>
              </a:cxn>
              <a:cxn ang="0">
                <a:pos x="0" y="161"/>
              </a:cxn>
            </a:cxnLst>
            <a:rect l="0" t="0" r="r" b="b"/>
            <a:pathLst>
              <a:path w="200" h="162">
                <a:moveTo>
                  <a:pt x="0" y="161"/>
                </a:moveTo>
                <a:lnTo>
                  <a:pt x="0" y="0"/>
                </a:lnTo>
                <a:lnTo>
                  <a:pt x="199" y="0"/>
                </a:lnTo>
                <a:lnTo>
                  <a:pt x="199" y="161"/>
                </a:lnTo>
                <a:lnTo>
                  <a:pt x="0" y="161"/>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08" name="Freeform 24"/>
          <p:cNvSpPr>
            <a:spLocks/>
          </p:cNvSpPr>
          <p:nvPr/>
        </p:nvSpPr>
        <p:spPr bwMode="auto">
          <a:xfrm>
            <a:off x="7477125" y="1919288"/>
            <a:ext cx="319088" cy="257175"/>
          </a:xfrm>
          <a:custGeom>
            <a:avLst/>
            <a:gdLst/>
            <a:ahLst/>
            <a:cxnLst>
              <a:cxn ang="0">
                <a:pos x="0" y="161"/>
              </a:cxn>
              <a:cxn ang="0">
                <a:pos x="0" y="0"/>
              </a:cxn>
              <a:cxn ang="0">
                <a:pos x="200" y="0"/>
              </a:cxn>
              <a:cxn ang="0">
                <a:pos x="200" y="161"/>
              </a:cxn>
              <a:cxn ang="0">
                <a:pos x="0" y="161"/>
              </a:cxn>
            </a:cxnLst>
            <a:rect l="0" t="0" r="r" b="b"/>
            <a:pathLst>
              <a:path w="201" h="162">
                <a:moveTo>
                  <a:pt x="0" y="161"/>
                </a:moveTo>
                <a:lnTo>
                  <a:pt x="0" y="0"/>
                </a:lnTo>
                <a:lnTo>
                  <a:pt x="200" y="0"/>
                </a:lnTo>
                <a:lnTo>
                  <a:pt x="200" y="161"/>
                </a:lnTo>
                <a:lnTo>
                  <a:pt x="0" y="161"/>
                </a:lnTo>
              </a:path>
            </a:pathLst>
          </a:custGeom>
          <a:solidFill>
            <a:schemeClr val="tx2"/>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09" name="Freeform 25"/>
          <p:cNvSpPr>
            <a:spLocks/>
          </p:cNvSpPr>
          <p:nvPr/>
        </p:nvSpPr>
        <p:spPr bwMode="auto">
          <a:xfrm>
            <a:off x="4383088" y="2433638"/>
            <a:ext cx="319087" cy="257175"/>
          </a:xfrm>
          <a:custGeom>
            <a:avLst/>
            <a:gdLst/>
            <a:ahLst/>
            <a:cxnLst>
              <a:cxn ang="0">
                <a:pos x="0" y="161"/>
              </a:cxn>
              <a:cxn ang="0">
                <a:pos x="0" y="0"/>
              </a:cxn>
              <a:cxn ang="0">
                <a:pos x="200" y="0"/>
              </a:cxn>
              <a:cxn ang="0">
                <a:pos x="200" y="161"/>
              </a:cxn>
              <a:cxn ang="0">
                <a:pos x="0" y="161"/>
              </a:cxn>
            </a:cxnLst>
            <a:rect l="0" t="0" r="r" b="b"/>
            <a:pathLst>
              <a:path w="201" h="162">
                <a:moveTo>
                  <a:pt x="0" y="161"/>
                </a:moveTo>
                <a:lnTo>
                  <a:pt x="0" y="0"/>
                </a:lnTo>
                <a:lnTo>
                  <a:pt x="200" y="0"/>
                </a:lnTo>
                <a:lnTo>
                  <a:pt x="200" y="161"/>
                </a:lnTo>
                <a:lnTo>
                  <a:pt x="0" y="161"/>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10" name="Freeform 26"/>
          <p:cNvSpPr>
            <a:spLocks/>
          </p:cNvSpPr>
          <p:nvPr/>
        </p:nvSpPr>
        <p:spPr bwMode="auto">
          <a:xfrm>
            <a:off x="4383088" y="2689225"/>
            <a:ext cx="319087" cy="258763"/>
          </a:xfrm>
          <a:custGeom>
            <a:avLst/>
            <a:gdLst/>
            <a:ahLst/>
            <a:cxnLst>
              <a:cxn ang="0">
                <a:pos x="0" y="162"/>
              </a:cxn>
              <a:cxn ang="0">
                <a:pos x="0" y="0"/>
              </a:cxn>
              <a:cxn ang="0">
                <a:pos x="200" y="0"/>
              </a:cxn>
              <a:cxn ang="0">
                <a:pos x="200" y="162"/>
              </a:cxn>
              <a:cxn ang="0">
                <a:pos x="0" y="162"/>
              </a:cxn>
            </a:cxnLst>
            <a:rect l="0" t="0" r="r" b="b"/>
            <a:pathLst>
              <a:path w="201" h="163">
                <a:moveTo>
                  <a:pt x="0" y="162"/>
                </a:moveTo>
                <a:lnTo>
                  <a:pt x="0" y="0"/>
                </a:lnTo>
                <a:lnTo>
                  <a:pt x="200" y="0"/>
                </a:lnTo>
                <a:lnTo>
                  <a:pt x="200" y="162"/>
                </a:lnTo>
                <a:lnTo>
                  <a:pt x="0" y="162"/>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11" name="Freeform 27"/>
          <p:cNvSpPr>
            <a:spLocks/>
          </p:cNvSpPr>
          <p:nvPr/>
        </p:nvSpPr>
        <p:spPr bwMode="auto">
          <a:xfrm>
            <a:off x="5335588" y="2433638"/>
            <a:ext cx="319087" cy="257175"/>
          </a:xfrm>
          <a:custGeom>
            <a:avLst/>
            <a:gdLst/>
            <a:ahLst/>
            <a:cxnLst>
              <a:cxn ang="0">
                <a:pos x="0" y="161"/>
              </a:cxn>
              <a:cxn ang="0">
                <a:pos x="0" y="0"/>
              </a:cxn>
              <a:cxn ang="0">
                <a:pos x="200" y="0"/>
              </a:cxn>
              <a:cxn ang="0">
                <a:pos x="200" y="161"/>
              </a:cxn>
              <a:cxn ang="0">
                <a:pos x="0" y="161"/>
              </a:cxn>
            </a:cxnLst>
            <a:rect l="0" t="0" r="r" b="b"/>
            <a:pathLst>
              <a:path w="201" h="162">
                <a:moveTo>
                  <a:pt x="0" y="161"/>
                </a:moveTo>
                <a:lnTo>
                  <a:pt x="0" y="0"/>
                </a:lnTo>
                <a:lnTo>
                  <a:pt x="200" y="0"/>
                </a:lnTo>
                <a:lnTo>
                  <a:pt x="200" y="161"/>
                </a:lnTo>
                <a:lnTo>
                  <a:pt x="0" y="161"/>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12" name="Freeform 28"/>
          <p:cNvSpPr>
            <a:spLocks/>
          </p:cNvSpPr>
          <p:nvPr/>
        </p:nvSpPr>
        <p:spPr bwMode="auto">
          <a:xfrm>
            <a:off x="5335588" y="2689225"/>
            <a:ext cx="319087" cy="258763"/>
          </a:xfrm>
          <a:custGeom>
            <a:avLst/>
            <a:gdLst/>
            <a:ahLst/>
            <a:cxnLst>
              <a:cxn ang="0">
                <a:pos x="0" y="162"/>
              </a:cxn>
              <a:cxn ang="0">
                <a:pos x="0" y="0"/>
              </a:cxn>
              <a:cxn ang="0">
                <a:pos x="200" y="0"/>
              </a:cxn>
              <a:cxn ang="0">
                <a:pos x="200" y="162"/>
              </a:cxn>
              <a:cxn ang="0">
                <a:pos x="0" y="162"/>
              </a:cxn>
            </a:cxnLst>
            <a:rect l="0" t="0" r="r" b="b"/>
            <a:pathLst>
              <a:path w="201" h="163">
                <a:moveTo>
                  <a:pt x="0" y="162"/>
                </a:moveTo>
                <a:lnTo>
                  <a:pt x="0" y="0"/>
                </a:lnTo>
                <a:lnTo>
                  <a:pt x="200" y="0"/>
                </a:lnTo>
                <a:lnTo>
                  <a:pt x="200" y="162"/>
                </a:lnTo>
                <a:lnTo>
                  <a:pt x="0" y="162"/>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13" name="Freeform 29"/>
          <p:cNvSpPr>
            <a:spLocks/>
          </p:cNvSpPr>
          <p:nvPr/>
        </p:nvSpPr>
        <p:spPr bwMode="auto">
          <a:xfrm>
            <a:off x="6288088" y="2433638"/>
            <a:ext cx="319087" cy="257175"/>
          </a:xfrm>
          <a:custGeom>
            <a:avLst/>
            <a:gdLst/>
            <a:ahLst/>
            <a:cxnLst>
              <a:cxn ang="0">
                <a:pos x="0" y="161"/>
              </a:cxn>
              <a:cxn ang="0">
                <a:pos x="0" y="0"/>
              </a:cxn>
              <a:cxn ang="0">
                <a:pos x="200" y="0"/>
              </a:cxn>
              <a:cxn ang="0">
                <a:pos x="200" y="161"/>
              </a:cxn>
              <a:cxn ang="0">
                <a:pos x="0" y="161"/>
              </a:cxn>
            </a:cxnLst>
            <a:rect l="0" t="0" r="r" b="b"/>
            <a:pathLst>
              <a:path w="201" h="162">
                <a:moveTo>
                  <a:pt x="0" y="161"/>
                </a:moveTo>
                <a:lnTo>
                  <a:pt x="0" y="0"/>
                </a:lnTo>
                <a:lnTo>
                  <a:pt x="200" y="0"/>
                </a:lnTo>
                <a:lnTo>
                  <a:pt x="200" y="161"/>
                </a:lnTo>
                <a:lnTo>
                  <a:pt x="0" y="161"/>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14" name="Freeform 30"/>
          <p:cNvSpPr>
            <a:spLocks/>
          </p:cNvSpPr>
          <p:nvPr/>
        </p:nvSpPr>
        <p:spPr bwMode="auto">
          <a:xfrm>
            <a:off x="6288088" y="2689225"/>
            <a:ext cx="319087" cy="258763"/>
          </a:xfrm>
          <a:custGeom>
            <a:avLst/>
            <a:gdLst/>
            <a:ahLst/>
            <a:cxnLst>
              <a:cxn ang="0">
                <a:pos x="0" y="162"/>
              </a:cxn>
              <a:cxn ang="0">
                <a:pos x="0" y="0"/>
              </a:cxn>
              <a:cxn ang="0">
                <a:pos x="200" y="0"/>
              </a:cxn>
              <a:cxn ang="0">
                <a:pos x="200" y="162"/>
              </a:cxn>
              <a:cxn ang="0">
                <a:pos x="0" y="162"/>
              </a:cxn>
            </a:cxnLst>
            <a:rect l="0" t="0" r="r" b="b"/>
            <a:pathLst>
              <a:path w="201" h="163">
                <a:moveTo>
                  <a:pt x="0" y="162"/>
                </a:moveTo>
                <a:lnTo>
                  <a:pt x="0" y="0"/>
                </a:lnTo>
                <a:lnTo>
                  <a:pt x="200" y="0"/>
                </a:lnTo>
                <a:lnTo>
                  <a:pt x="200" y="162"/>
                </a:lnTo>
                <a:lnTo>
                  <a:pt x="0" y="162"/>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15" name="Freeform 31"/>
          <p:cNvSpPr>
            <a:spLocks/>
          </p:cNvSpPr>
          <p:nvPr/>
        </p:nvSpPr>
        <p:spPr bwMode="auto">
          <a:xfrm>
            <a:off x="7240588" y="2433638"/>
            <a:ext cx="317500" cy="257175"/>
          </a:xfrm>
          <a:custGeom>
            <a:avLst/>
            <a:gdLst/>
            <a:ahLst/>
            <a:cxnLst>
              <a:cxn ang="0">
                <a:pos x="0" y="161"/>
              </a:cxn>
              <a:cxn ang="0">
                <a:pos x="0" y="0"/>
              </a:cxn>
              <a:cxn ang="0">
                <a:pos x="199" y="0"/>
              </a:cxn>
              <a:cxn ang="0">
                <a:pos x="199" y="161"/>
              </a:cxn>
              <a:cxn ang="0">
                <a:pos x="0" y="161"/>
              </a:cxn>
            </a:cxnLst>
            <a:rect l="0" t="0" r="r" b="b"/>
            <a:pathLst>
              <a:path w="200" h="162">
                <a:moveTo>
                  <a:pt x="0" y="161"/>
                </a:moveTo>
                <a:lnTo>
                  <a:pt x="0" y="0"/>
                </a:lnTo>
                <a:lnTo>
                  <a:pt x="199" y="0"/>
                </a:lnTo>
                <a:lnTo>
                  <a:pt x="199" y="161"/>
                </a:lnTo>
                <a:lnTo>
                  <a:pt x="0" y="161"/>
                </a:lnTo>
              </a:path>
            </a:pathLst>
          </a:custGeom>
          <a:solidFill>
            <a:schemeClr val="tx2"/>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16" name="Freeform 32"/>
          <p:cNvSpPr>
            <a:spLocks/>
          </p:cNvSpPr>
          <p:nvPr/>
        </p:nvSpPr>
        <p:spPr bwMode="auto">
          <a:xfrm>
            <a:off x="7240588" y="2689225"/>
            <a:ext cx="317500" cy="258763"/>
          </a:xfrm>
          <a:custGeom>
            <a:avLst/>
            <a:gdLst/>
            <a:ahLst/>
            <a:cxnLst>
              <a:cxn ang="0">
                <a:pos x="0" y="162"/>
              </a:cxn>
              <a:cxn ang="0">
                <a:pos x="0" y="0"/>
              </a:cxn>
              <a:cxn ang="0">
                <a:pos x="199" y="0"/>
              </a:cxn>
              <a:cxn ang="0">
                <a:pos x="199" y="162"/>
              </a:cxn>
              <a:cxn ang="0">
                <a:pos x="0" y="162"/>
              </a:cxn>
            </a:cxnLst>
            <a:rect l="0" t="0" r="r" b="b"/>
            <a:pathLst>
              <a:path w="200" h="163">
                <a:moveTo>
                  <a:pt x="0" y="162"/>
                </a:moveTo>
                <a:lnTo>
                  <a:pt x="0" y="0"/>
                </a:lnTo>
                <a:lnTo>
                  <a:pt x="199" y="0"/>
                </a:lnTo>
                <a:lnTo>
                  <a:pt x="199" y="162"/>
                </a:lnTo>
                <a:lnTo>
                  <a:pt x="0" y="162"/>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17" name="Freeform 33"/>
          <p:cNvSpPr>
            <a:spLocks/>
          </p:cNvSpPr>
          <p:nvPr/>
        </p:nvSpPr>
        <p:spPr bwMode="auto">
          <a:xfrm>
            <a:off x="4859338" y="3459163"/>
            <a:ext cx="320675" cy="258762"/>
          </a:xfrm>
          <a:custGeom>
            <a:avLst/>
            <a:gdLst/>
            <a:ahLst/>
            <a:cxnLst>
              <a:cxn ang="0">
                <a:pos x="0" y="162"/>
              </a:cxn>
              <a:cxn ang="0">
                <a:pos x="0" y="0"/>
              </a:cxn>
              <a:cxn ang="0">
                <a:pos x="201" y="0"/>
              </a:cxn>
              <a:cxn ang="0">
                <a:pos x="201" y="162"/>
              </a:cxn>
              <a:cxn ang="0">
                <a:pos x="0" y="162"/>
              </a:cxn>
            </a:cxnLst>
            <a:rect l="0" t="0" r="r" b="b"/>
            <a:pathLst>
              <a:path w="202" h="163">
                <a:moveTo>
                  <a:pt x="0" y="162"/>
                </a:moveTo>
                <a:lnTo>
                  <a:pt x="0" y="0"/>
                </a:lnTo>
                <a:lnTo>
                  <a:pt x="201" y="0"/>
                </a:lnTo>
                <a:lnTo>
                  <a:pt x="201" y="162"/>
                </a:lnTo>
                <a:lnTo>
                  <a:pt x="0" y="162"/>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18" name="Freeform 34"/>
          <p:cNvSpPr>
            <a:spLocks/>
          </p:cNvSpPr>
          <p:nvPr/>
        </p:nvSpPr>
        <p:spPr bwMode="auto">
          <a:xfrm>
            <a:off x="4859338" y="3716338"/>
            <a:ext cx="320675" cy="257175"/>
          </a:xfrm>
          <a:custGeom>
            <a:avLst/>
            <a:gdLst/>
            <a:ahLst/>
            <a:cxnLst>
              <a:cxn ang="0">
                <a:pos x="0" y="161"/>
              </a:cxn>
              <a:cxn ang="0">
                <a:pos x="0" y="0"/>
              </a:cxn>
              <a:cxn ang="0">
                <a:pos x="201" y="0"/>
              </a:cxn>
              <a:cxn ang="0">
                <a:pos x="201" y="161"/>
              </a:cxn>
              <a:cxn ang="0">
                <a:pos x="0" y="161"/>
              </a:cxn>
            </a:cxnLst>
            <a:rect l="0" t="0" r="r" b="b"/>
            <a:pathLst>
              <a:path w="202" h="162">
                <a:moveTo>
                  <a:pt x="0" y="161"/>
                </a:moveTo>
                <a:lnTo>
                  <a:pt x="0" y="0"/>
                </a:lnTo>
                <a:lnTo>
                  <a:pt x="201" y="0"/>
                </a:lnTo>
                <a:lnTo>
                  <a:pt x="201" y="161"/>
                </a:lnTo>
                <a:lnTo>
                  <a:pt x="0" y="161"/>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19" name="Freeform 35"/>
          <p:cNvSpPr>
            <a:spLocks/>
          </p:cNvSpPr>
          <p:nvPr/>
        </p:nvSpPr>
        <p:spPr bwMode="auto">
          <a:xfrm>
            <a:off x="4859338" y="3971925"/>
            <a:ext cx="320675" cy="258763"/>
          </a:xfrm>
          <a:custGeom>
            <a:avLst/>
            <a:gdLst/>
            <a:ahLst/>
            <a:cxnLst>
              <a:cxn ang="0">
                <a:pos x="0" y="162"/>
              </a:cxn>
              <a:cxn ang="0">
                <a:pos x="0" y="0"/>
              </a:cxn>
              <a:cxn ang="0">
                <a:pos x="201" y="0"/>
              </a:cxn>
              <a:cxn ang="0">
                <a:pos x="201" y="162"/>
              </a:cxn>
              <a:cxn ang="0">
                <a:pos x="0" y="162"/>
              </a:cxn>
            </a:cxnLst>
            <a:rect l="0" t="0" r="r" b="b"/>
            <a:pathLst>
              <a:path w="202" h="163">
                <a:moveTo>
                  <a:pt x="0" y="162"/>
                </a:moveTo>
                <a:lnTo>
                  <a:pt x="0" y="0"/>
                </a:lnTo>
                <a:lnTo>
                  <a:pt x="201" y="0"/>
                </a:lnTo>
                <a:lnTo>
                  <a:pt x="201" y="162"/>
                </a:lnTo>
                <a:lnTo>
                  <a:pt x="0" y="162"/>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20" name="Freeform 36"/>
          <p:cNvSpPr>
            <a:spLocks/>
          </p:cNvSpPr>
          <p:nvPr/>
        </p:nvSpPr>
        <p:spPr bwMode="auto">
          <a:xfrm>
            <a:off x="6762750" y="3201988"/>
            <a:ext cx="320675" cy="258762"/>
          </a:xfrm>
          <a:custGeom>
            <a:avLst/>
            <a:gdLst/>
            <a:ahLst/>
            <a:cxnLst>
              <a:cxn ang="0">
                <a:pos x="0" y="162"/>
              </a:cxn>
              <a:cxn ang="0">
                <a:pos x="0" y="0"/>
              </a:cxn>
              <a:cxn ang="0">
                <a:pos x="201" y="0"/>
              </a:cxn>
              <a:cxn ang="0">
                <a:pos x="201" y="162"/>
              </a:cxn>
              <a:cxn ang="0">
                <a:pos x="0" y="162"/>
              </a:cxn>
            </a:cxnLst>
            <a:rect l="0" t="0" r="r" b="b"/>
            <a:pathLst>
              <a:path w="202" h="163">
                <a:moveTo>
                  <a:pt x="0" y="162"/>
                </a:moveTo>
                <a:lnTo>
                  <a:pt x="0" y="0"/>
                </a:lnTo>
                <a:lnTo>
                  <a:pt x="201" y="0"/>
                </a:lnTo>
                <a:lnTo>
                  <a:pt x="201" y="162"/>
                </a:lnTo>
                <a:lnTo>
                  <a:pt x="0" y="162"/>
                </a:lnTo>
              </a:path>
            </a:pathLst>
          </a:custGeom>
          <a:solidFill>
            <a:schemeClr val="tx2"/>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21" name="Freeform 37"/>
          <p:cNvSpPr>
            <a:spLocks/>
          </p:cNvSpPr>
          <p:nvPr/>
        </p:nvSpPr>
        <p:spPr bwMode="auto">
          <a:xfrm>
            <a:off x="6762750" y="3459163"/>
            <a:ext cx="320675" cy="258762"/>
          </a:xfrm>
          <a:custGeom>
            <a:avLst/>
            <a:gdLst/>
            <a:ahLst/>
            <a:cxnLst>
              <a:cxn ang="0">
                <a:pos x="0" y="162"/>
              </a:cxn>
              <a:cxn ang="0">
                <a:pos x="0" y="0"/>
              </a:cxn>
              <a:cxn ang="0">
                <a:pos x="201" y="0"/>
              </a:cxn>
              <a:cxn ang="0">
                <a:pos x="201" y="162"/>
              </a:cxn>
              <a:cxn ang="0">
                <a:pos x="0" y="162"/>
              </a:cxn>
            </a:cxnLst>
            <a:rect l="0" t="0" r="r" b="b"/>
            <a:pathLst>
              <a:path w="202" h="163">
                <a:moveTo>
                  <a:pt x="0" y="162"/>
                </a:moveTo>
                <a:lnTo>
                  <a:pt x="0" y="0"/>
                </a:lnTo>
                <a:lnTo>
                  <a:pt x="201" y="0"/>
                </a:lnTo>
                <a:lnTo>
                  <a:pt x="201" y="162"/>
                </a:lnTo>
                <a:lnTo>
                  <a:pt x="0" y="162"/>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22" name="Freeform 38"/>
          <p:cNvSpPr>
            <a:spLocks/>
          </p:cNvSpPr>
          <p:nvPr/>
        </p:nvSpPr>
        <p:spPr bwMode="auto">
          <a:xfrm>
            <a:off x="6762750" y="3716338"/>
            <a:ext cx="320675" cy="257175"/>
          </a:xfrm>
          <a:custGeom>
            <a:avLst/>
            <a:gdLst/>
            <a:ahLst/>
            <a:cxnLst>
              <a:cxn ang="0">
                <a:pos x="0" y="161"/>
              </a:cxn>
              <a:cxn ang="0">
                <a:pos x="0" y="0"/>
              </a:cxn>
              <a:cxn ang="0">
                <a:pos x="201" y="0"/>
              </a:cxn>
              <a:cxn ang="0">
                <a:pos x="201" y="161"/>
              </a:cxn>
              <a:cxn ang="0">
                <a:pos x="0" y="161"/>
              </a:cxn>
            </a:cxnLst>
            <a:rect l="0" t="0" r="r" b="b"/>
            <a:pathLst>
              <a:path w="202" h="162">
                <a:moveTo>
                  <a:pt x="0" y="161"/>
                </a:moveTo>
                <a:lnTo>
                  <a:pt x="0" y="0"/>
                </a:lnTo>
                <a:lnTo>
                  <a:pt x="201" y="0"/>
                </a:lnTo>
                <a:lnTo>
                  <a:pt x="201" y="161"/>
                </a:lnTo>
                <a:lnTo>
                  <a:pt x="0" y="161"/>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23" name="Freeform 39"/>
          <p:cNvSpPr>
            <a:spLocks/>
          </p:cNvSpPr>
          <p:nvPr/>
        </p:nvSpPr>
        <p:spPr bwMode="auto">
          <a:xfrm>
            <a:off x="6762750" y="3971925"/>
            <a:ext cx="320675" cy="258763"/>
          </a:xfrm>
          <a:custGeom>
            <a:avLst/>
            <a:gdLst/>
            <a:ahLst/>
            <a:cxnLst>
              <a:cxn ang="0">
                <a:pos x="0" y="162"/>
              </a:cxn>
              <a:cxn ang="0">
                <a:pos x="0" y="0"/>
              </a:cxn>
              <a:cxn ang="0">
                <a:pos x="201" y="0"/>
              </a:cxn>
              <a:cxn ang="0">
                <a:pos x="201" y="162"/>
              </a:cxn>
              <a:cxn ang="0">
                <a:pos x="0" y="162"/>
              </a:cxn>
            </a:cxnLst>
            <a:rect l="0" t="0" r="r" b="b"/>
            <a:pathLst>
              <a:path w="202" h="163">
                <a:moveTo>
                  <a:pt x="0" y="162"/>
                </a:moveTo>
                <a:lnTo>
                  <a:pt x="0" y="0"/>
                </a:lnTo>
                <a:lnTo>
                  <a:pt x="201" y="0"/>
                </a:lnTo>
                <a:lnTo>
                  <a:pt x="201" y="162"/>
                </a:lnTo>
                <a:lnTo>
                  <a:pt x="0" y="162"/>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24" name="Freeform 40"/>
          <p:cNvSpPr>
            <a:spLocks/>
          </p:cNvSpPr>
          <p:nvPr/>
        </p:nvSpPr>
        <p:spPr bwMode="auto">
          <a:xfrm>
            <a:off x="5811838" y="4486275"/>
            <a:ext cx="319087" cy="257175"/>
          </a:xfrm>
          <a:custGeom>
            <a:avLst/>
            <a:gdLst/>
            <a:ahLst/>
            <a:cxnLst>
              <a:cxn ang="0">
                <a:pos x="0" y="161"/>
              </a:cxn>
              <a:cxn ang="0">
                <a:pos x="0" y="0"/>
              </a:cxn>
              <a:cxn ang="0">
                <a:pos x="200" y="0"/>
              </a:cxn>
              <a:cxn ang="0">
                <a:pos x="200" y="161"/>
              </a:cxn>
              <a:cxn ang="0">
                <a:pos x="0" y="161"/>
              </a:cxn>
            </a:cxnLst>
            <a:rect l="0" t="0" r="r" b="b"/>
            <a:pathLst>
              <a:path w="201" h="162">
                <a:moveTo>
                  <a:pt x="0" y="161"/>
                </a:moveTo>
                <a:lnTo>
                  <a:pt x="0" y="0"/>
                </a:lnTo>
                <a:lnTo>
                  <a:pt x="200" y="0"/>
                </a:lnTo>
                <a:lnTo>
                  <a:pt x="200" y="161"/>
                </a:lnTo>
                <a:lnTo>
                  <a:pt x="0" y="161"/>
                </a:lnTo>
              </a:path>
            </a:pathLst>
          </a:custGeom>
          <a:solidFill>
            <a:schemeClr val="tx2"/>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25" name="Freeform 41"/>
          <p:cNvSpPr>
            <a:spLocks/>
          </p:cNvSpPr>
          <p:nvPr/>
        </p:nvSpPr>
        <p:spPr bwMode="auto">
          <a:xfrm>
            <a:off x="5811838" y="4741863"/>
            <a:ext cx="319087" cy="258762"/>
          </a:xfrm>
          <a:custGeom>
            <a:avLst/>
            <a:gdLst/>
            <a:ahLst/>
            <a:cxnLst>
              <a:cxn ang="0">
                <a:pos x="0" y="162"/>
              </a:cxn>
              <a:cxn ang="0">
                <a:pos x="0" y="0"/>
              </a:cxn>
              <a:cxn ang="0">
                <a:pos x="200" y="0"/>
              </a:cxn>
              <a:cxn ang="0">
                <a:pos x="200" y="162"/>
              </a:cxn>
              <a:cxn ang="0">
                <a:pos x="0" y="162"/>
              </a:cxn>
            </a:cxnLst>
            <a:rect l="0" t="0" r="r" b="b"/>
            <a:pathLst>
              <a:path w="201" h="163">
                <a:moveTo>
                  <a:pt x="0" y="162"/>
                </a:moveTo>
                <a:lnTo>
                  <a:pt x="0" y="0"/>
                </a:lnTo>
                <a:lnTo>
                  <a:pt x="200" y="0"/>
                </a:lnTo>
                <a:lnTo>
                  <a:pt x="200" y="162"/>
                </a:lnTo>
                <a:lnTo>
                  <a:pt x="0" y="162"/>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26" name="Freeform 42"/>
          <p:cNvSpPr>
            <a:spLocks/>
          </p:cNvSpPr>
          <p:nvPr/>
        </p:nvSpPr>
        <p:spPr bwMode="auto">
          <a:xfrm>
            <a:off x="5811838" y="4999038"/>
            <a:ext cx="319087" cy="258762"/>
          </a:xfrm>
          <a:custGeom>
            <a:avLst/>
            <a:gdLst/>
            <a:ahLst/>
            <a:cxnLst>
              <a:cxn ang="0">
                <a:pos x="0" y="162"/>
              </a:cxn>
              <a:cxn ang="0">
                <a:pos x="0" y="0"/>
              </a:cxn>
              <a:cxn ang="0">
                <a:pos x="200" y="0"/>
              </a:cxn>
              <a:cxn ang="0">
                <a:pos x="200" y="162"/>
              </a:cxn>
              <a:cxn ang="0">
                <a:pos x="0" y="162"/>
              </a:cxn>
            </a:cxnLst>
            <a:rect l="0" t="0" r="r" b="b"/>
            <a:pathLst>
              <a:path w="201" h="163">
                <a:moveTo>
                  <a:pt x="0" y="162"/>
                </a:moveTo>
                <a:lnTo>
                  <a:pt x="0" y="0"/>
                </a:lnTo>
                <a:lnTo>
                  <a:pt x="200" y="0"/>
                </a:lnTo>
                <a:lnTo>
                  <a:pt x="200" y="162"/>
                </a:lnTo>
                <a:lnTo>
                  <a:pt x="0" y="162"/>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27" name="Freeform 43"/>
          <p:cNvSpPr>
            <a:spLocks/>
          </p:cNvSpPr>
          <p:nvPr/>
        </p:nvSpPr>
        <p:spPr bwMode="auto">
          <a:xfrm>
            <a:off x="5811838" y="5256213"/>
            <a:ext cx="319087" cy="257175"/>
          </a:xfrm>
          <a:custGeom>
            <a:avLst/>
            <a:gdLst/>
            <a:ahLst/>
            <a:cxnLst>
              <a:cxn ang="0">
                <a:pos x="0" y="161"/>
              </a:cxn>
              <a:cxn ang="0">
                <a:pos x="0" y="0"/>
              </a:cxn>
              <a:cxn ang="0">
                <a:pos x="200" y="0"/>
              </a:cxn>
              <a:cxn ang="0">
                <a:pos x="200" y="161"/>
              </a:cxn>
              <a:cxn ang="0">
                <a:pos x="0" y="161"/>
              </a:cxn>
            </a:cxnLst>
            <a:rect l="0" t="0" r="r" b="b"/>
            <a:pathLst>
              <a:path w="201" h="162">
                <a:moveTo>
                  <a:pt x="0" y="161"/>
                </a:moveTo>
                <a:lnTo>
                  <a:pt x="0" y="0"/>
                </a:lnTo>
                <a:lnTo>
                  <a:pt x="200" y="0"/>
                </a:lnTo>
                <a:lnTo>
                  <a:pt x="200" y="161"/>
                </a:lnTo>
                <a:lnTo>
                  <a:pt x="0" y="161"/>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28" name="Freeform 44"/>
          <p:cNvSpPr>
            <a:spLocks/>
          </p:cNvSpPr>
          <p:nvPr/>
        </p:nvSpPr>
        <p:spPr bwMode="auto">
          <a:xfrm>
            <a:off x="5811838" y="5511800"/>
            <a:ext cx="319087" cy="258763"/>
          </a:xfrm>
          <a:custGeom>
            <a:avLst/>
            <a:gdLst/>
            <a:ahLst/>
            <a:cxnLst>
              <a:cxn ang="0">
                <a:pos x="0" y="162"/>
              </a:cxn>
              <a:cxn ang="0">
                <a:pos x="0" y="0"/>
              </a:cxn>
              <a:cxn ang="0">
                <a:pos x="200" y="0"/>
              </a:cxn>
              <a:cxn ang="0">
                <a:pos x="200" y="162"/>
              </a:cxn>
              <a:cxn ang="0">
                <a:pos x="0" y="162"/>
              </a:cxn>
            </a:cxnLst>
            <a:rect l="0" t="0" r="r" b="b"/>
            <a:pathLst>
              <a:path w="201" h="163">
                <a:moveTo>
                  <a:pt x="0" y="162"/>
                </a:moveTo>
                <a:lnTo>
                  <a:pt x="0" y="0"/>
                </a:lnTo>
                <a:lnTo>
                  <a:pt x="200" y="0"/>
                </a:lnTo>
                <a:lnTo>
                  <a:pt x="200" y="162"/>
                </a:lnTo>
                <a:lnTo>
                  <a:pt x="0" y="162"/>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29" name="Freeform 45"/>
          <p:cNvSpPr>
            <a:spLocks/>
          </p:cNvSpPr>
          <p:nvPr/>
        </p:nvSpPr>
        <p:spPr bwMode="auto">
          <a:xfrm>
            <a:off x="5811838" y="5768975"/>
            <a:ext cx="319087" cy="258763"/>
          </a:xfrm>
          <a:custGeom>
            <a:avLst/>
            <a:gdLst/>
            <a:ahLst/>
            <a:cxnLst>
              <a:cxn ang="0">
                <a:pos x="0" y="162"/>
              </a:cxn>
              <a:cxn ang="0">
                <a:pos x="0" y="0"/>
              </a:cxn>
              <a:cxn ang="0">
                <a:pos x="200" y="0"/>
              </a:cxn>
              <a:cxn ang="0">
                <a:pos x="200" y="162"/>
              </a:cxn>
              <a:cxn ang="0">
                <a:pos x="0" y="162"/>
              </a:cxn>
            </a:cxnLst>
            <a:rect l="0" t="0" r="r" b="b"/>
            <a:pathLst>
              <a:path w="201" h="163">
                <a:moveTo>
                  <a:pt x="0" y="162"/>
                </a:moveTo>
                <a:lnTo>
                  <a:pt x="0" y="0"/>
                </a:lnTo>
                <a:lnTo>
                  <a:pt x="200" y="0"/>
                </a:lnTo>
                <a:lnTo>
                  <a:pt x="200" y="162"/>
                </a:lnTo>
                <a:lnTo>
                  <a:pt x="0" y="162"/>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30" name="Freeform 46"/>
          <p:cNvSpPr>
            <a:spLocks/>
          </p:cNvSpPr>
          <p:nvPr/>
        </p:nvSpPr>
        <p:spPr bwMode="auto">
          <a:xfrm>
            <a:off x="5811838" y="6026150"/>
            <a:ext cx="319087" cy="257175"/>
          </a:xfrm>
          <a:custGeom>
            <a:avLst/>
            <a:gdLst/>
            <a:ahLst/>
            <a:cxnLst>
              <a:cxn ang="0">
                <a:pos x="0" y="161"/>
              </a:cxn>
              <a:cxn ang="0">
                <a:pos x="0" y="0"/>
              </a:cxn>
              <a:cxn ang="0">
                <a:pos x="200" y="0"/>
              </a:cxn>
              <a:cxn ang="0">
                <a:pos x="200" y="161"/>
              </a:cxn>
              <a:cxn ang="0">
                <a:pos x="0" y="161"/>
              </a:cxn>
            </a:cxnLst>
            <a:rect l="0" t="0" r="r" b="b"/>
            <a:pathLst>
              <a:path w="201" h="162">
                <a:moveTo>
                  <a:pt x="0" y="161"/>
                </a:moveTo>
                <a:lnTo>
                  <a:pt x="0" y="0"/>
                </a:lnTo>
                <a:lnTo>
                  <a:pt x="200" y="0"/>
                </a:lnTo>
                <a:lnTo>
                  <a:pt x="200" y="161"/>
                </a:lnTo>
                <a:lnTo>
                  <a:pt x="0" y="161"/>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31" name="Freeform 47"/>
          <p:cNvSpPr>
            <a:spLocks/>
          </p:cNvSpPr>
          <p:nvPr/>
        </p:nvSpPr>
        <p:spPr bwMode="auto">
          <a:xfrm>
            <a:off x="5811838" y="6281738"/>
            <a:ext cx="319087" cy="258762"/>
          </a:xfrm>
          <a:custGeom>
            <a:avLst/>
            <a:gdLst/>
            <a:ahLst/>
            <a:cxnLst>
              <a:cxn ang="0">
                <a:pos x="0" y="162"/>
              </a:cxn>
              <a:cxn ang="0">
                <a:pos x="0" y="0"/>
              </a:cxn>
              <a:cxn ang="0">
                <a:pos x="200" y="0"/>
              </a:cxn>
              <a:cxn ang="0">
                <a:pos x="200" y="162"/>
              </a:cxn>
              <a:cxn ang="0">
                <a:pos x="0" y="162"/>
              </a:cxn>
            </a:cxnLst>
            <a:rect l="0" t="0" r="r" b="b"/>
            <a:pathLst>
              <a:path w="201" h="163">
                <a:moveTo>
                  <a:pt x="0" y="162"/>
                </a:moveTo>
                <a:lnTo>
                  <a:pt x="0" y="0"/>
                </a:lnTo>
                <a:lnTo>
                  <a:pt x="200" y="0"/>
                </a:lnTo>
                <a:lnTo>
                  <a:pt x="200" y="162"/>
                </a:lnTo>
                <a:lnTo>
                  <a:pt x="0" y="162"/>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32" name="Rectangle 48"/>
          <p:cNvSpPr>
            <a:spLocks noChangeArrowheads="1"/>
          </p:cNvSpPr>
          <p:nvPr/>
        </p:nvSpPr>
        <p:spPr bwMode="auto">
          <a:xfrm>
            <a:off x="5826125" y="6280150"/>
            <a:ext cx="274115"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9</a:t>
            </a:r>
          </a:p>
        </p:txBody>
      </p:sp>
      <p:sp>
        <p:nvSpPr>
          <p:cNvPr id="349233" name="Freeform 49"/>
          <p:cNvSpPr>
            <a:spLocks/>
          </p:cNvSpPr>
          <p:nvPr/>
        </p:nvSpPr>
        <p:spPr bwMode="auto">
          <a:xfrm>
            <a:off x="4621213" y="1404938"/>
            <a:ext cx="319087" cy="258762"/>
          </a:xfrm>
          <a:custGeom>
            <a:avLst/>
            <a:gdLst/>
            <a:ahLst/>
            <a:cxnLst>
              <a:cxn ang="0">
                <a:pos x="0" y="162"/>
              </a:cxn>
              <a:cxn ang="0">
                <a:pos x="0" y="0"/>
              </a:cxn>
              <a:cxn ang="0">
                <a:pos x="200" y="0"/>
              </a:cxn>
              <a:cxn ang="0">
                <a:pos x="200" y="162"/>
              </a:cxn>
              <a:cxn ang="0">
                <a:pos x="0" y="162"/>
              </a:cxn>
            </a:cxnLst>
            <a:rect l="0" t="0" r="r" b="b"/>
            <a:pathLst>
              <a:path w="201" h="163">
                <a:moveTo>
                  <a:pt x="0" y="162"/>
                </a:moveTo>
                <a:lnTo>
                  <a:pt x="0" y="0"/>
                </a:lnTo>
                <a:lnTo>
                  <a:pt x="200" y="0"/>
                </a:lnTo>
                <a:lnTo>
                  <a:pt x="200" y="162"/>
                </a:lnTo>
                <a:lnTo>
                  <a:pt x="0" y="162"/>
                </a:lnTo>
              </a:path>
            </a:pathLst>
          </a:custGeom>
          <a:solidFill>
            <a:srgbClr val="F6BF69"/>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34" name="Freeform 50"/>
          <p:cNvSpPr>
            <a:spLocks/>
          </p:cNvSpPr>
          <p:nvPr/>
        </p:nvSpPr>
        <p:spPr bwMode="auto">
          <a:xfrm>
            <a:off x="5097463" y="1404938"/>
            <a:ext cx="319087" cy="258762"/>
          </a:xfrm>
          <a:custGeom>
            <a:avLst/>
            <a:gdLst/>
            <a:ahLst/>
            <a:cxnLst>
              <a:cxn ang="0">
                <a:pos x="0" y="162"/>
              </a:cxn>
              <a:cxn ang="0">
                <a:pos x="0" y="0"/>
              </a:cxn>
              <a:cxn ang="0">
                <a:pos x="200" y="0"/>
              </a:cxn>
              <a:cxn ang="0">
                <a:pos x="200" y="162"/>
              </a:cxn>
              <a:cxn ang="0">
                <a:pos x="0" y="162"/>
              </a:cxn>
            </a:cxnLst>
            <a:rect l="0" t="0" r="r" b="b"/>
            <a:pathLst>
              <a:path w="201" h="163">
                <a:moveTo>
                  <a:pt x="0" y="162"/>
                </a:moveTo>
                <a:lnTo>
                  <a:pt x="0" y="0"/>
                </a:lnTo>
                <a:lnTo>
                  <a:pt x="200" y="0"/>
                </a:lnTo>
                <a:lnTo>
                  <a:pt x="200" y="162"/>
                </a:lnTo>
                <a:lnTo>
                  <a:pt x="0" y="162"/>
                </a:lnTo>
              </a:path>
            </a:pathLst>
          </a:custGeom>
          <a:solidFill>
            <a:srgbClr val="F6BF69"/>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35" name="Freeform 51"/>
          <p:cNvSpPr>
            <a:spLocks/>
          </p:cNvSpPr>
          <p:nvPr/>
        </p:nvSpPr>
        <p:spPr bwMode="auto">
          <a:xfrm>
            <a:off x="5573713" y="1404938"/>
            <a:ext cx="319087" cy="258762"/>
          </a:xfrm>
          <a:custGeom>
            <a:avLst/>
            <a:gdLst/>
            <a:ahLst/>
            <a:cxnLst>
              <a:cxn ang="0">
                <a:pos x="0" y="162"/>
              </a:cxn>
              <a:cxn ang="0">
                <a:pos x="0" y="0"/>
              </a:cxn>
              <a:cxn ang="0">
                <a:pos x="200" y="0"/>
              </a:cxn>
              <a:cxn ang="0">
                <a:pos x="200" y="162"/>
              </a:cxn>
              <a:cxn ang="0">
                <a:pos x="0" y="162"/>
              </a:cxn>
            </a:cxnLst>
            <a:rect l="0" t="0" r="r" b="b"/>
            <a:pathLst>
              <a:path w="201" h="163">
                <a:moveTo>
                  <a:pt x="0" y="162"/>
                </a:moveTo>
                <a:lnTo>
                  <a:pt x="0" y="0"/>
                </a:lnTo>
                <a:lnTo>
                  <a:pt x="200" y="0"/>
                </a:lnTo>
                <a:lnTo>
                  <a:pt x="200" y="162"/>
                </a:lnTo>
                <a:lnTo>
                  <a:pt x="0" y="162"/>
                </a:lnTo>
              </a:path>
            </a:pathLst>
          </a:custGeom>
          <a:solidFill>
            <a:srgbClr val="F6BF69"/>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36" name="Freeform 52"/>
          <p:cNvSpPr>
            <a:spLocks/>
          </p:cNvSpPr>
          <p:nvPr/>
        </p:nvSpPr>
        <p:spPr bwMode="auto">
          <a:xfrm>
            <a:off x="6049963" y="1404938"/>
            <a:ext cx="319087" cy="258762"/>
          </a:xfrm>
          <a:custGeom>
            <a:avLst/>
            <a:gdLst/>
            <a:ahLst/>
            <a:cxnLst>
              <a:cxn ang="0">
                <a:pos x="0" y="162"/>
              </a:cxn>
              <a:cxn ang="0">
                <a:pos x="0" y="0"/>
              </a:cxn>
              <a:cxn ang="0">
                <a:pos x="200" y="0"/>
              </a:cxn>
              <a:cxn ang="0">
                <a:pos x="200" y="162"/>
              </a:cxn>
              <a:cxn ang="0">
                <a:pos x="0" y="162"/>
              </a:cxn>
            </a:cxnLst>
            <a:rect l="0" t="0" r="r" b="b"/>
            <a:pathLst>
              <a:path w="201" h="163">
                <a:moveTo>
                  <a:pt x="0" y="162"/>
                </a:moveTo>
                <a:lnTo>
                  <a:pt x="0" y="0"/>
                </a:lnTo>
                <a:lnTo>
                  <a:pt x="200" y="0"/>
                </a:lnTo>
                <a:lnTo>
                  <a:pt x="200" y="162"/>
                </a:lnTo>
                <a:lnTo>
                  <a:pt x="0" y="162"/>
                </a:lnTo>
              </a:path>
            </a:pathLst>
          </a:custGeom>
          <a:solidFill>
            <a:srgbClr val="F6BF69"/>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37" name="Freeform 53"/>
          <p:cNvSpPr>
            <a:spLocks/>
          </p:cNvSpPr>
          <p:nvPr/>
        </p:nvSpPr>
        <p:spPr bwMode="auto">
          <a:xfrm>
            <a:off x="6526213" y="1404938"/>
            <a:ext cx="317500" cy="258762"/>
          </a:xfrm>
          <a:custGeom>
            <a:avLst/>
            <a:gdLst/>
            <a:ahLst/>
            <a:cxnLst>
              <a:cxn ang="0">
                <a:pos x="0" y="162"/>
              </a:cxn>
              <a:cxn ang="0">
                <a:pos x="0" y="0"/>
              </a:cxn>
              <a:cxn ang="0">
                <a:pos x="199" y="0"/>
              </a:cxn>
              <a:cxn ang="0">
                <a:pos x="199" y="162"/>
              </a:cxn>
              <a:cxn ang="0">
                <a:pos x="0" y="162"/>
              </a:cxn>
            </a:cxnLst>
            <a:rect l="0" t="0" r="r" b="b"/>
            <a:pathLst>
              <a:path w="200" h="163">
                <a:moveTo>
                  <a:pt x="0" y="162"/>
                </a:moveTo>
                <a:lnTo>
                  <a:pt x="0" y="0"/>
                </a:lnTo>
                <a:lnTo>
                  <a:pt x="199" y="0"/>
                </a:lnTo>
                <a:lnTo>
                  <a:pt x="199" y="162"/>
                </a:lnTo>
                <a:lnTo>
                  <a:pt x="0" y="162"/>
                </a:lnTo>
              </a:path>
            </a:pathLst>
          </a:custGeom>
          <a:solidFill>
            <a:srgbClr val="F6BF69"/>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38" name="Freeform 54"/>
          <p:cNvSpPr>
            <a:spLocks/>
          </p:cNvSpPr>
          <p:nvPr/>
        </p:nvSpPr>
        <p:spPr bwMode="auto">
          <a:xfrm>
            <a:off x="7002463" y="1404938"/>
            <a:ext cx="317500" cy="258762"/>
          </a:xfrm>
          <a:custGeom>
            <a:avLst/>
            <a:gdLst/>
            <a:ahLst/>
            <a:cxnLst>
              <a:cxn ang="0">
                <a:pos x="0" y="162"/>
              </a:cxn>
              <a:cxn ang="0">
                <a:pos x="0" y="0"/>
              </a:cxn>
              <a:cxn ang="0">
                <a:pos x="199" y="0"/>
              </a:cxn>
              <a:cxn ang="0">
                <a:pos x="199" y="162"/>
              </a:cxn>
              <a:cxn ang="0">
                <a:pos x="0" y="162"/>
              </a:cxn>
            </a:cxnLst>
            <a:rect l="0" t="0" r="r" b="b"/>
            <a:pathLst>
              <a:path w="200" h="163">
                <a:moveTo>
                  <a:pt x="0" y="162"/>
                </a:moveTo>
                <a:lnTo>
                  <a:pt x="0" y="0"/>
                </a:lnTo>
                <a:lnTo>
                  <a:pt x="199" y="0"/>
                </a:lnTo>
                <a:lnTo>
                  <a:pt x="199" y="162"/>
                </a:lnTo>
                <a:lnTo>
                  <a:pt x="0" y="162"/>
                </a:lnTo>
              </a:path>
            </a:pathLst>
          </a:custGeom>
          <a:solidFill>
            <a:srgbClr val="F6BF69"/>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39" name="Freeform 55"/>
          <p:cNvSpPr>
            <a:spLocks/>
          </p:cNvSpPr>
          <p:nvPr/>
        </p:nvSpPr>
        <p:spPr bwMode="auto">
          <a:xfrm>
            <a:off x="7477125" y="1404938"/>
            <a:ext cx="319088" cy="258762"/>
          </a:xfrm>
          <a:custGeom>
            <a:avLst/>
            <a:gdLst/>
            <a:ahLst/>
            <a:cxnLst>
              <a:cxn ang="0">
                <a:pos x="0" y="162"/>
              </a:cxn>
              <a:cxn ang="0">
                <a:pos x="0" y="0"/>
              </a:cxn>
              <a:cxn ang="0">
                <a:pos x="200" y="0"/>
              </a:cxn>
              <a:cxn ang="0">
                <a:pos x="200" y="162"/>
              </a:cxn>
              <a:cxn ang="0">
                <a:pos x="0" y="162"/>
              </a:cxn>
            </a:cxnLst>
            <a:rect l="0" t="0" r="r" b="b"/>
            <a:pathLst>
              <a:path w="201" h="163">
                <a:moveTo>
                  <a:pt x="0" y="162"/>
                </a:moveTo>
                <a:lnTo>
                  <a:pt x="0" y="0"/>
                </a:lnTo>
                <a:lnTo>
                  <a:pt x="200" y="0"/>
                </a:lnTo>
                <a:lnTo>
                  <a:pt x="200" y="162"/>
                </a:lnTo>
                <a:lnTo>
                  <a:pt x="0" y="162"/>
                </a:lnTo>
              </a:path>
            </a:pathLst>
          </a:custGeom>
          <a:solidFill>
            <a:schemeClr val="tx2"/>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40" name="Freeform 56"/>
          <p:cNvSpPr>
            <a:spLocks/>
          </p:cNvSpPr>
          <p:nvPr/>
        </p:nvSpPr>
        <p:spPr bwMode="auto">
          <a:xfrm>
            <a:off x="4146550" y="1404938"/>
            <a:ext cx="317500" cy="258762"/>
          </a:xfrm>
          <a:custGeom>
            <a:avLst/>
            <a:gdLst/>
            <a:ahLst/>
            <a:cxnLst>
              <a:cxn ang="0">
                <a:pos x="0" y="162"/>
              </a:cxn>
              <a:cxn ang="0">
                <a:pos x="0" y="0"/>
              </a:cxn>
              <a:cxn ang="0">
                <a:pos x="199" y="0"/>
              </a:cxn>
              <a:cxn ang="0">
                <a:pos x="199" y="162"/>
              </a:cxn>
              <a:cxn ang="0">
                <a:pos x="0" y="162"/>
              </a:cxn>
            </a:cxnLst>
            <a:rect l="0" t="0" r="r" b="b"/>
            <a:pathLst>
              <a:path w="200" h="163">
                <a:moveTo>
                  <a:pt x="0" y="162"/>
                </a:moveTo>
                <a:lnTo>
                  <a:pt x="0" y="0"/>
                </a:lnTo>
                <a:lnTo>
                  <a:pt x="199" y="0"/>
                </a:lnTo>
                <a:lnTo>
                  <a:pt x="199" y="162"/>
                </a:lnTo>
                <a:lnTo>
                  <a:pt x="0" y="162"/>
                </a:lnTo>
              </a:path>
            </a:pathLst>
          </a:custGeom>
          <a:solidFill>
            <a:srgbClr val="F6BF69"/>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41" name="Rectangle 57"/>
          <p:cNvSpPr>
            <a:spLocks noChangeArrowheads="1"/>
          </p:cNvSpPr>
          <p:nvPr/>
        </p:nvSpPr>
        <p:spPr bwMode="auto">
          <a:xfrm>
            <a:off x="4108450" y="1414463"/>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3,4</a:t>
            </a:r>
          </a:p>
        </p:txBody>
      </p:sp>
      <p:sp>
        <p:nvSpPr>
          <p:cNvPr id="349242" name="Rectangle 58"/>
          <p:cNvSpPr>
            <a:spLocks noChangeArrowheads="1"/>
          </p:cNvSpPr>
          <p:nvPr/>
        </p:nvSpPr>
        <p:spPr bwMode="auto">
          <a:xfrm>
            <a:off x="4575175" y="1403350"/>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6,2</a:t>
            </a:r>
          </a:p>
        </p:txBody>
      </p:sp>
      <p:sp>
        <p:nvSpPr>
          <p:cNvPr id="349243" name="Rectangle 59"/>
          <p:cNvSpPr>
            <a:spLocks noChangeArrowheads="1"/>
          </p:cNvSpPr>
          <p:nvPr/>
        </p:nvSpPr>
        <p:spPr bwMode="auto">
          <a:xfrm>
            <a:off x="5051425" y="1414463"/>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9,4</a:t>
            </a:r>
          </a:p>
        </p:txBody>
      </p:sp>
      <p:sp>
        <p:nvSpPr>
          <p:cNvPr id="349244" name="Rectangle 60"/>
          <p:cNvSpPr>
            <a:spLocks noChangeArrowheads="1"/>
          </p:cNvSpPr>
          <p:nvPr/>
        </p:nvSpPr>
        <p:spPr bwMode="auto">
          <a:xfrm>
            <a:off x="5527675" y="1414463"/>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8,7</a:t>
            </a:r>
          </a:p>
        </p:txBody>
      </p:sp>
      <p:sp>
        <p:nvSpPr>
          <p:cNvPr id="349245" name="Rectangle 61"/>
          <p:cNvSpPr>
            <a:spLocks noChangeArrowheads="1"/>
          </p:cNvSpPr>
          <p:nvPr/>
        </p:nvSpPr>
        <p:spPr bwMode="auto">
          <a:xfrm>
            <a:off x="6003925" y="1414463"/>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5,6</a:t>
            </a:r>
          </a:p>
        </p:txBody>
      </p:sp>
      <p:sp>
        <p:nvSpPr>
          <p:cNvPr id="349246" name="Rectangle 62"/>
          <p:cNvSpPr>
            <a:spLocks noChangeArrowheads="1"/>
          </p:cNvSpPr>
          <p:nvPr/>
        </p:nvSpPr>
        <p:spPr bwMode="auto">
          <a:xfrm>
            <a:off x="6480175" y="1414463"/>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3,1</a:t>
            </a:r>
          </a:p>
        </p:txBody>
      </p:sp>
      <p:sp>
        <p:nvSpPr>
          <p:cNvPr id="349247" name="Rectangle 63"/>
          <p:cNvSpPr>
            <a:spLocks noChangeArrowheads="1"/>
          </p:cNvSpPr>
          <p:nvPr/>
        </p:nvSpPr>
        <p:spPr bwMode="auto">
          <a:xfrm>
            <a:off x="7026275" y="1403350"/>
            <a:ext cx="274115"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2</a:t>
            </a:r>
          </a:p>
        </p:txBody>
      </p:sp>
      <p:sp>
        <p:nvSpPr>
          <p:cNvPr id="349248" name="Rectangle 64"/>
          <p:cNvSpPr>
            <a:spLocks noChangeArrowheads="1"/>
          </p:cNvSpPr>
          <p:nvPr/>
        </p:nvSpPr>
        <p:spPr bwMode="auto">
          <a:xfrm>
            <a:off x="4098925" y="1928813"/>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3,4</a:t>
            </a:r>
          </a:p>
        </p:txBody>
      </p:sp>
      <p:sp>
        <p:nvSpPr>
          <p:cNvPr id="349249" name="Rectangle 65"/>
          <p:cNvSpPr>
            <a:spLocks noChangeArrowheads="1"/>
          </p:cNvSpPr>
          <p:nvPr/>
        </p:nvSpPr>
        <p:spPr bwMode="auto">
          <a:xfrm>
            <a:off x="6003925" y="1928813"/>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5,6</a:t>
            </a:r>
          </a:p>
        </p:txBody>
      </p:sp>
      <p:sp>
        <p:nvSpPr>
          <p:cNvPr id="349250" name="Rectangle 66"/>
          <p:cNvSpPr>
            <a:spLocks noChangeArrowheads="1"/>
          </p:cNvSpPr>
          <p:nvPr/>
        </p:nvSpPr>
        <p:spPr bwMode="auto">
          <a:xfrm>
            <a:off x="4575175" y="1928813"/>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2,6</a:t>
            </a:r>
          </a:p>
        </p:txBody>
      </p:sp>
      <p:sp>
        <p:nvSpPr>
          <p:cNvPr id="349251" name="Rectangle 67"/>
          <p:cNvSpPr>
            <a:spLocks noChangeArrowheads="1"/>
          </p:cNvSpPr>
          <p:nvPr/>
        </p:nvSpPr>
        <p:spPr bwMode="auto">
          <a:xfrm>
            <a:off x="5051425" y="1928813"/>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4,9</a:t>
            </a:r>
          </a:p>
        </p:txBody>
      </p:sp>
      <p:sp>
        <p:nvSpPr>
          <p:cNvPr id="349252" name="Rectangle 68"/>
          <p:cNvSpPr>
            <a:spLocks noChangeArrowheads="1"/>
          </p:cNvSpPr>
          <p:nvPr/>
        </p:nvSpPr>
        <p:spPr bwMode="auto">
          <a:xfrm>
            <a:off x="5537200" y="1928813"/>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7,8</a:t>
            </a:r>
          </a:p>
        </p:txBody>
      </p:sp>
      <p:sp>
        <p:nvSpPr>
          <p:cNvPr id="349253" name="Rectangle 69"/>
          <p:cNvSpPr>
            <a:spLocks noChangeArrowheads="1"/>
          </p:cNvSpPr>
          <p:nvPr/>
        </p:nvSpPr>
        <p:spPr bwMode="auto">
          <a:xfrm>
            <a:off x="6470650" y="1916113"/>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1,3</a:t>
            </a:r>
          </a:p>
        </p:txBody>
      </p:sp>
      <p:sp>
        <p:nvSpPr>
          <p:cNvPr id="349254" name="Rectangle 70"/>
          <p:cNvSpPr>
            <a:spLocks noChangeArrowheads="1"/>
          </p:cNvSpPr>
          <p:nvPr/>
        </p:nvSpPr>
        <p:spPr bwMode="auto">
          <a:xfrm>
            <a:off x="7015163" y="1916113"/>
            <a:ext cx="274115"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2</a:t>
            </a:r>
          </a:p>
        </p:txBody>
      </p:sp>
      <p:sp>
        <p:nvSpPr>
          <p:cNvPr id="349255" name="Rectangle 71"/>
          <p:cNvSpPr>
            <a:spLocks noChangeArrowheads="1"/>
          </p:cNvSpPr>
          <p:nvPr/>
        </p:nvSpPr>
        <p:spPr bwMode="auto">
          <a:xfrm>
            <a:off x="4327525" y="2451100"/>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2,3</a:t>
            </a:r>
          </a:p>
        </p:txBody>
      </p:sp>
      <p:sp>
        <p:nvSpPr>
          <p:cNvPr id="349256" name="Rectangle 72"/>
          <p:cNvSpPr>
            <a:spLocks noChangeArrowheads="1"/>
          </p:cNvSpPr>
          <p:nvPr/>
        </p:nvSpPr>
        <p:spPr bwMode="auto">
          <a:xfrm>
            <a:off x="4337050" y="2697163"/>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4,6</a:t>
            </a:r>
          </a:p>
        </p:txBody>
      </p:sp>
      <p:sp>
        <p:nvSpPr>
          <p:cNvPr id="349257" name="Rectangle 73"/>
          <p:cNvSpPr>
            <a:spLocks noChangeArrowheads="1"/>
          </p:cNvSpPr>
          <p:nvPr/>
        </p:nvSpPr>
        <p:spPr bwMode="auto">
          <a:xfrm>
            <a:off x="5289550" y="2398713"/>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4,7</a:t>
            </a:r>
          </a:p>
        </p:txBody>
      </p:sp>
      <p:sp>
        <p:nvSpPr>
          <p:cNvPr id="349258" name="Rectangle 74"/>
          <p:cNvSpPr>
            <a:spLocks noChangeArrowheads="1"/>
          </p:cNvSpPr>
          <p:nvPr/>
        </p:nvSpPr>
        <p:spPr bwMode="auto">
          <a:xfrm>
            <a:off x="5280025" y="2665413"/>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8,9</a:t>
            </a:r>
          </a:p>
        </p:txBody>
      </p:sp>
      <p:sp>
        <p:nvSpPr>
          <p:cNvPr id="349259" name="Rectangle 75"/>
          <p:cNvSpPr>
            <a:spLocks noChangeArrowheads="1"/>
          </p:cNvSpPr>
          <p:nvPr/>
        </p:nvSpPr>
        <p:spPr bwMode="auto">
          <a:xfrm>
            <a:off x="6262688" y="2419350"/>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1,3</a:t>
            </a:r>
          </a:p>
        </p:txBody>
      </p:sp>
      <p:sp>
        <p:nvSpPr>
          <p:cNvPr id="349260" name="Rectangle 76"/>
          <p:cNvSpPr>
            <a:spLocks noChangeArrowheads="1"/>
          </p:cNvSpPr>
          <p:nvPr/>
        </p:nvSpPr>
        <p:spPr bwMode="auto">
          <a:xfrm>
            <a:off x="6251575" y="2665413"/>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5,6</a:t>
            </a:r>
          </a:p>
        </p:txBody>
      </p:sp>
      <p:sp>
        <p:nvSpPr>
          <p:cNvPr id="349261" name="Rectangle 77"/>
          <p:cNvSpPr>
            <a:spLocks noChangeArrowheads="1"/>
          </p:cNvSpPr>
          <p:nvPr/>
        </p:nvSpPr>
        <p:spPr bwMode="auto">
          <a:xfrm>
            <a:off x="7253288" y="2665413"/>
            <a:ext cx="274115"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2</a:t>
            </a:r>
          </a:p>
        </p:txBody>
      </p:sp>
      <p:sp>
        <p:nvSpPr>
          <p:cNvPr id="349262" name="Rectangle 78"/>
          <p:cNvSpPr>
            <a:spLocks noChangeArrowheads="1"/>
          </p:cNvSpPr>
          <p:nvPr/>
        </p:nvSpPr>
        <p:spPr bwMode="auto">
          <a:xfrm>
            <a:off x="4813300" y="3209925"/>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2,3</a:t>
            </a:r>
          </a:p>
        </p:txBody>
      </p:sp>
      <p:sp>
        <p:nvSpPr>
          <p:cNvPr id="349263" name="Rectangle 79"/>
          <p:cNvSpPr>
            <a:spLocks noChangeArrowheads="1"/>
          </p:cNvSpPr>
          <p:nvPr/>
        </p:nvSpPr>
        <p:spPr bwMode="auto">
          <a:xfrm>
            <a:off x="4813300" y="3478213"/>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4,4</a:t>
            </a:r>
          </a:p>
        </p:txBody>
      </p:sp>
      <p:sp>
        <p:nvSpPr>
          <p:cNvPr id="349264" name="Rectangle 80"/>
          <p:cNvSpPr>
            <a:spLocks noChangeArrowheads="1"/>
          </p:cNvSpPr>
          <p:nvPr/>
        </p:nvSpPr>
        <p:spPr bwMode="auto">
          <a:xfrm>
            <a:off x="4822825" y="3724275"/>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6,7</a:t>
            </a:r>
          </a:p>
        </p:txBody>
      </p:sp>
      <p:sp>
        <p:nvSpPr>
          <p:cNvPr id="349265" name="Rectangle 81"/>
          <p:cNvSpPr>
            <a:spLocks noChangeArrowheads="1"/>
          </p:cNvSpPr>
          <p:nvPr/>
        </p:nvSpPr>
        <p:spPr bwMode="auto">
          <a:xfrm>
            <a:off x="4813300" y="3990975"/>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8,9</a:t>
            </a:r>
          </a:p>
        </p:txBody>
      </p:sp>
      <p:sp>
        <p:nvSpPr>
          <p:cNvPr id="349266" name="Rectangle 82"/>
          <p:cNvSpPr>
            <a:spLocks noChangeArrowheads="1"/>
          </p:cNvSpPr>
          <p:nvPr/>
        </p:nvSpPr>
        <p:spPr bwMode="auto">
          <a:xfrm>
            <a:off x="6719888" y="3478213"/>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1,2</a:t>
            </a:r>
          </a:p>
        </p:txBody>
      </p:sp>
      <p:sp>
        <p:nvSpPr>
          <p:cNvPr id="349267" name="Rectangle 83"/>
          <p:cNvSpPr>
            <a:spLocks noChangeArrowheads="1"/>
          </p:cNvSpPr>
          <p:nvPr/>
        </p:nvSpPr>
        <p:spPr bwMode="auto">
          <a:xfrm>
            <a:off x="6719888" y="3724275"/>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3,5</a:t>
            </a:r>
          </a:p>
        </p:txBody>
      </p:sp>
      <p:sp>
        <p:nvSpPr>
          <p:cNvPr id="349268" name="Rectangle 84"/>
          <p:cNvSpPr>
            <a:spLocks noChangeArrowheads="1"/>
          </p:cNvSpPr>
          <p:nvPr/>
        </p:nvSpPr>
        <p:spPr bwMode="auto">
          <a:xfrm>
            <a:off x="6799263" y="3959225"/>
            <a:ext cx="274115"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6</a:t>
            </a:r>
          </a:p>
        </p:txBody>
      </p:sp>
      <p:sp>
        <p:nvSpPr>
          <p:cNvPr id="349269" name="Rectangle 85"/>
          <p:cNvSpPr>
            <a:spLocks noChangeArrowheads="1"/>
          </p:cNvSpPr>
          <p:nvPr/>
        </p:nvSpPr>
        <p:spPr bwMode="auto">
          <a:xfrm>
            <a:off x="5765800" y="4749800"/>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1,2</a:t>
            </a:r>
          </a:p>
        </p:txBody>
      </p:sp>
      <p:sp>
        <p:nvSpPr>
          <p:cNvPr id="349270" name="Rectangle 86"/>
          <p:cNvSpPr>
            <a:spLocks noChangeArrowheads="1"/>
          </p:cNvSpPr>
          <p:nvPr/>
        </p:nvSpPr>
        <p:spPr bwMode="auto">
          <a:xfrm>
            <a:off x="5765800" y="4997450"/>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2,3</a:t>
            </a:r>
          </a:p>
        </p:txBody>
      </p:sp>
      <p:sp>
        <p:nvSpPr>
          <p:cNvPr id="349271" name="Rectangle 87"/>
          <p:cNvSpPr>
            <a:spLocks noChangeArrowheads="1"/>
          </p:cNvSpPr>
          <p:nvPr/>
        </p:nvSpPr>
        <p:spPr bwMode="auto">
          <a:xfrm>
            <a:off x="5765800" y="5253038"/>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3,4</a:t>
            </a:r>
          </a:p>
        </p:txBody>
      </p:sp>
      <p:sp>
        <p:nvSpPr>
          <p:cNvPr id="349272" name="Rectangle 88"/>
          <p:cNvSpPr>
            <a:spLocks noChangeArrowheads="1"/>
          </p:cNvSpPr>
          <p:nvPr/>
        </p:nvSpPr>
        <p:spPr bwMode="auto">
          <a:xfrm>
            <a:off x="5765800" y="5521325"/>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4,5</a:t>
            </a:r>
          </a:p>
        </p:txBody>
      </p:sp>
      <p:sp>
        <p:nvSpPr>
          <p:cNvPr id="349273" name="Rectangle 89"/>
          <p:cNvSpPr>
            <a:spLocks noChangeArrowheads="1"/>
          </p:cNvSpPr>
          <p:nvPr/>
        </p:nvSpPr>
        <p:spPr bwMode="auto">
          <a:xfrm>
            <a:off x="5765800" y="5767388"/>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6,6</a:t>
            </a:r>
          </a:p>
        </p:txBody>
      </p:sp>
      <p:sp>
        <p:nvSpPr>
          <p:cNvPr id="349274" name="Rectangle 90"/>
          <p:cNvSpPr>
            <a:spLocks noChangeArrowheads="1"/>
          </p:cNvSpPr>
          <p:nvPr/>
        </p:nvSpPr>
        <p:spPr bwMode="auto">
          <a:xfrm>
            <a:off x="5765800" y="6022975"/>
            <a:ext cx="411973"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solidFill>
                  <a:srgbClr val="000000"/>
                </a:solidFill>
                <a:latin typeface="Calibri" panose="020F0502020204030204" pitchFamily="34" charset="0"/>
                <a:cs typeface="Calibri" panose="020F0502020204030204" pitchFamily="34" charset="0"/>
              </a:rPr>
              <a:t>7,8</a:t>
            </a:r>
          </a:p>
        </p:txBody>
      </p:sp>
      <p:sp>
        <p:nvSpPr>
          <p:cNvPr id="349275" name="Freeform 91"/>
          <p:cNvSpPr>
            <a:spLocks/>
          </p:cNvSpPr>
          <p:nvPr/>
        </p:nvSpPr>
        <p:spPr bwMode="auto">
          <a:xfrm>
            <a:off x="4859338" y="3209925"/>
            <a:ext cx="320675" cy="258763"/>
          </a:xfrm>
          <a:custGeom>
            <a:avLst/>
            <a:gdLst/>
            <a:ahLst/>
            <a:cxnLst>
              <a:cxn ang="0">
                <a:pos x="0" y="162"/>
              </a:cxn>
              <a:cxn ang="0">
                <a:pos x="0" y="0"/>
              </a:cxn>
              <a:cxn ang="0">
                <a:pos x="201" y="0"/>
              </a:cxn>
              <a:cxn ang="0">
                <a:pos x="201" y="162"/>
              </a:cxn>
              <a:cxn ang="0">
                <a:pos x="0" y="162"/>
              </a:cxn>
            </a:cxnLst>
            <a:rect l="0" t="0" r="r" b="b"/>
            <a:pathLst>
              <a:path w="202" h="163">
                <a:moveTo>
                  <a:pt x="0" y="162"/>
                </a:moveTo>
                <a:lnTo>
                  <a:pt x="0" y="0"/>
                </a:lnTo>
                <a:lnTo>
                  <a:pt x="201" y="0"/>
                </a:lnTo>
                <a:lnTo>
                  <a:pt x="201" y="162"/>
                </a:lnTo>
                <a:lnTo>
                  <a:pt x="0" y="162"/>
                </a:lnTo>
              </a:path>
            </a:pathLst>
          </a:custGeom>
          <a:no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76" name="Line 92"/>
          <p:cNvSpPr>
            <a:spLocks noChangeShapeType="1"/>
          </p:cNvSpPr>
          <p:nvPr/>
        </p:nvSpPr>
        <p:spPr bwMode="auto">
          <a:xfrm>
            <a:off x="4038600" y="1828800"/>
            <a:ext cx="3814763" cy="0"/>
          </a:xfrm>
          <a:prstGeom prst="line">
            <a:avLst/>
          </a:prstGeom>
          <a:noFill/>
          <a:ln w="12700">
            <a:solidFill>
              <a:schemeClr val="tx1"/>
            </a:solidFill>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77" name="Line 93"/>
          <p:cNvSpPr>
            <a:spLocks noChangeShapeType="1"/>
          </p:cNvSpPr>
          <p:nvPr/>
        </p:nvSpPr>
        <p:spPr bwMode="auto">
          <a:xfrm>
            <a:off x="4038600" y="2286000"/>
            <a:ext cx="3814763" cy="0"/>
          </a:xfrm>
          <a:prstGeom prst="line">
            <a:avLst/>
          </a:prstGeom>
          <a:noFill/>
          <a:ln w="12700">
            <a:solidFill>
              <a:schemeClr val="tx1"/>
            </a:solidFill>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78" name="Line 94"/>
          <p:cNvSpPr>
            <a:spLocks noChangeShapeType="1"/>
          </p:cNvSpPr>
          <p:nvPr/>
        </p:nvSpPr>
        <p:spPr bwMode="auto">
          <a:xfrm>
            <a:off x="4110038" y="3048000"/>
            <a:ext cx="3814762" cy="0"/>
          </a:xfrm>
          <a:prstGeom prst="line">
            <a:avLst/>
          </a:prstGeom>
          <a:noFill/>
          <a:ln w="12700">
            <a:solidFill>
              <a:schemeClr val="tx1"/>
            </a:solidFill>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79" name="Line 95"/>
          <p:cNvSpPr>
            <a:spLocks noChangeShapeType="1"/>
          </p:cNvSpPr>
          <p:nvPr/>
        </p:nvSpPr>
        <p:spPr bwMode="auto">
          <a:xfrm>
            <a:off x="4110038" y="4343400"/>
            <a:ext cx="3814762" cy="0"/>
          </a:xfrm>
          <a:prstGeom prst="line">
            <a:avLst/>
          </a:prstGeom>
          <a:noFill/>
          <a:ln w="12700">
            <a:solidFill>
              <a:schemeClr val="tx1"/>
            </a:solidFill>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349280" name="Line 96"/>
          <p:cNvSpPr>
            <a:spLocks noChangeShapeType="1"/>
          </p:cNvSpPr>
          <p:nvPr/>
        </p:nvSpPr>
        <p:spPr bwMode="auto">
          <a:xfrm>
            <a:off x="4321175" y="1676400"/>
            <a:ext cx="0" cy="2286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9281" name="Line 97"/>
          <p:cNvSpPr>
            <a:spLocks noChangeShapeType="1"/>
          </p:cNvSpPr>
          <p:nvPr/>
        </p:nvSpPr>
        <p:spPr bwMode="auto">
          <a:xfrm>
            <a:off x="4745038" y="1676400"/>
            <a:ext cx="0" cy="2286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9282" name="Line 98"/>
          <p:cNvSpPr>
            <a:spLocks noChangeShapeType="1"/>
          </p:cNvSpPr>
          <p:nvPr/>
        </p:nvSpPr>
        <p:spPr bwMode="auto">
          <a:xfrm>
            <a:off x="5240338" y="1676400"/>
            <a:ext cx="0" cy="2286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9283" name="Line 99"/>
          <p:cNvSpPr>
            <a:spLocks noChangeShapeType="1"/>
          </p:cNvSpPr>
          <p:nvPr/>
        </p:nvSpPr>
        <p:spPr bwMode="auto">
          <a:xfrm>
            <a:off x="5734050" y="1676400"/>
            <a:ext cx="0" cy="2286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9284" name="Line 100"/>
          <p:cNvSpPr>
            <a:spLocks noChangeShapeType="1"/>
          </p:cNvSpPr>
          <p:nvPr/>
        </p:nvSpPr>
        <p:spPr bwMode="auto">
          <a:xfrm>
            <a:off x="6229350" y="1676400"/>
            <a:ext cx="0" cy="2286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9285" name="Line 101"/>
          <p:cNvSpPr>
            <a:spLocks noChangeShapeType="1"/>
          </p:cNvSpPr>
          <p:nvPr/>
        </p:nvSpPr>
        <p:spPr bwMode="auto">
          <a:xfrm>
            <a:off x="6653213" y="1676400"/>
            <a:ext cx="0" cy="2286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9286" name="Line 102"/>
          <p:cNvSpPr>
            <a:spLocks noChangeShapeType="1"/>
          </p:cNvSpPr>
          <p:nvPr/>
        </p:nvSpPr>
        <p:spPr bwMode="auto">
          <a:xfrm>
            <a:off x="7146925" y="1676400"/>
            <a:ext cx="0" cy="2286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9287" name="Line 103"/>
          <p:cNvSpPr>
            <a:spLocks noChangeShapeType="1"/>
          </p:cNvSpPr>
          <p:nvPr/>
        </p:nvSpPr>
        <p:spPr bwMode="auto">
          <a:xfrm>
            <a:off x="7642225" y="1676400"/>
            <a:ext cx="0" cy="2286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9288" name="Line 104"/>
          <p:cNvSpPr>
            <a:spLocks noChangeShapeType="1"/>
          </p:cNvSpPr>
          <p:nvPr/>
        </p:nvSpPr>
        <p:spPr bwMode="auto">
          <a:xfrm>
            <a:off x="4251325" y="2209800"/>
            <a:ext cx="211138" cy="2286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9289" name="Line 105"/>
          <p:cNvSpPr>
            <a:spLocks noChangeShapeType="1"/>
          </p:cNvSpPr>
          <p:nvPr/>
        </p:nvSpPr>
        <p:spPr bwMode="auto">
          <a:xfrm flipH="1">
            <a:off x="4533900" y="2209800"/>
            <a:ext cx="211138" cy="2286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9290" name="Line 106"/>
          <p:cNvSpPr>
            <a:spLocks noChangeShapeType="1"/>
          </p:cNvSpPr>
          <p:nvPr/>
        </p:nvSpPr>
        <p:spPr bwMode="auto">
          <a:xfrm>
            <a:off x="5240338" y="2209800"/>
            <a:ext cx="211137" cy="2286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9291" name="Line 107"/>
          <p:cNvSpPr>
            <a:spLocks noChangeShapeType="1"/>
          </p:cNvSpPr>
          <p:nvPr/>
        </p:nvSpPr>
        <p:spPr bwMode="auto">
          <a:xfrm flipH="1">
            <a:off x="5522913" y="2209800"/>
            <a:ext cx="211137" cy="2286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9292" name="Line 108"/>
          <p:cNvSpPr>
            <a:spLocks noChangeShapeType="1"/>
          </p:cNvSpPr>
          <p:nvPr/>
        </p:nvSpPr>
        <p:spPr bwMode="auto">
          <a:xfrm>
            <a:off x="6229350" y="2209800"/>
            <a:ext cx="211138" cy="2286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9293" name="Line 109"/>
          <p:cNvSpPr>
            <a:spLocks noChangeShapeType="1"/>
          </p:cNvSpPr>
          <p:nvPr/>
        </p:nvSpPr>
        <p:spPr bwMode="auto">
          <a:xfrm flipH="1">
            <a:off x="6511925" y="2209800"/>
            <a:ext cx="211138" cy="2286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9294" name="Line 110"/>
          <p:cNvSpPr>
            <a:spLocks noChangeShapeType="1"/>
          </p:cNvSpPr>
          <p:nvPr/>
        </p:nvSpPr>
        <p:spPr bwMode="auto">
          <a:xfrm>
            <a:off x="7146925" y="2209800"/>
            <a:ext cx="212725" cy="2286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9295" name="Line 111"/>
          <p:cNvSpPr>
            <a:spLocks noChangeShapeType="1"/>
          </p:cNvSpPr>
          <p:nvPr/>
        </p:nvSpPr>
        <p:spPr bwMode="auto">
          <a:xfrm flipH="1">
            <a:off x="7429500" y="2209800"/>
            <a:ext cx="212725" cy="2286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9296" name="Line 112"/>
          <p:cNvSpPr>
            <a:spLocks noChangeShapeType="1"/>
          </p:cNvSpPr>
          <p:nvPr/>
        </p:nvSpPr>
        <p:spPr bwMode="auto">
          <a:xfrm>
            <a:off x="4533900" y="2971800"/>
            <a:ext cx="423863" cy="2286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9297" name="Line 113"/>
          <p:cNvSpPr>
            <a:spLocks noChangeShapeType="1"/>
          </p:cNvSpPr>
          <p:nvPr/>
        </p:nvSpPr>
        <p:spPr bwMode="auto">
          <a:xfrm flipH="1">
            <a:off x="5099050" y="2971800"/>
            <a:ext cx="352425" cy="2286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9298" name="Line 114"/>
          <p:cNvSpPr>
            <a:spLocks noChangeShapeType="1"/>
          </p:cNvSpPr>
          <p:nvPr/>
        </p:nvSpPr>
        <p:spPr bwMode="auto">
          <a:xfrm>
            <a:off x="6440488" y="2971800"/>
            <a:ext cx="423862" cy="2286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9299" name="Line 115"/>
          <p:cNvSpPr>
            <a:spLocks noChangeShapeType="1"/>
          </p:cNvSpPr>
          <p:nvPr/>
        </p:nvSpPr>
        <p:spPr bwMode="auto">
          <a:xfrm flipH="1">
            <a:off x="7005638" y="2971800"/>
            <a:ext cx="354012" cy="2286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9300" name="Line 116"/>
          <p:cNvSpPr>
            <a:spLocks noChangeShapeType="1"/>
          </p:cNvSpPr>
          <p:nvPr/>
        </p:nvSpPr>
        <p:spPr bwMode="auto">
          <a:xfrm>
            <a:off x="5027613" y="4267200"/>
            <a:ext cx="847725" cy="2286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9301" name="Line 117"/>
          <p:cNvSpPr>
            <a:spLocks noChangeShapeType="1"/>
          </p:cNvSpPr>
          <p:nvPr/>
        </p:nvSpPr>
        <p:spPr bwMode="auto">
          <a:xfrm flipH="1">
            <a:off x="6016625" y="4267200"/>
            <a:ext cx="919163" cy="228600"/>
          </a:xfrm>
          <a:prstGeom prst="line">
            <a:avLst/>
          </a:prstGeom>
          <a:noFill/>
          <a:ln w="12700">
            <a:solidFill>
              <a:schemeClr val="tx2"/>
            </a:solidFill>
            <a:round/>
            <a:headEnd type="none" w="sm" len="sm"/>
            <a:tailEnd type="stealth" w="med" len="med"/>
          </a:ln>
          <a:effectLst/>
        </p:spPr>
        <p:txBody>
          <a:bodyPr/>
          <a:lstStyle/>
          <a:p>
            <a:endParaRPr lang="en-US">
              <a:latin typeface="Calibri" panose="020F0502020204030204" pitchFamily="34" charset="0"/>
              <a:cs typeface="Calibri" panose="020F0502020204030204" pitchFamily="34" charset="0"/>
            </a:endParaRPr>
          </a:p>
        </p:txBody>
      </p:sp>
      <p:sp>
        <p:nvSpPr>
          <p:cNvPr id="349302" name="Line 118"/>
          <p:cNvSpPr>
            <a:spLocks noChangeShapeType="1"/>
          </p:cNvSpPr>
          <p:nvPr/>
        </p:nvSpPr>
        <p:spPr bwMode="auto">
          <a:xfrm>
            <a:off x="4038600" y="1219200"/>
            <a:ext cx="0" cy="5486400"/>
          </a:xfrm>
          <a:prstGeom prst="line">
            <a:avLst/>
          </a:prstGeom>
          <a:noFill/>
          <a:ln w="12700">
            <a:solidFill>
              <a:schemeClr val="tx2"/>
            </a:solidFill>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1219200" y="334963"/>
            <a:ext cx="5883277" cy="584775"/>
          </a:xfrm>
          <a:prstGeom prst="rect">
            <a:avLst/>
          </a:prstGeom>
          <a:noFill/>
          <a:ln w="9525">
            <a:noFill/>
            <a:miter lim="800000"/>
            <a:headEnd/>
            <a:tailEnd/>
          </a:ln>
          <a:effectLst/>
        </p:spPr>
        <p:txBody>
          <a:bodyPr wrap="none">
            <a:spAutoFit/>
          </a:bodyPr>
          <a:lstStyle/>
          <a:p>
            <a:r>
              <a:rPr lang="en-US" sz="3200" dirty="0">
                <a:latin typeface="Calibri" panose="020F0502020204030204" pitchFamily="34" charset="0"/>
                <a:cs typeface="Calibri" panose="020F0502020204030204" pitchFamily="34" charset="0"/>
              </a:rPr>
              <a:t>Two-Phase Multi-Way Merge-Sort</a:t>
            </a:r>
          </a:p>
        </p:txBody>
      </p:sp>
      <p:sp>
        <p:nvSpPr>
          <p:cNvPr id="99331" name="Text Box 3"/>
          <p:cNvSpPr txBox="1">
            <a:spLocks noChangeArrowheads="1"/>
          </p:cNvSpPr>
          <p:nvPr/>
        </p:nvSpPr>
        <p:spPr bwMode="auto">
          <a:xfrm>
            <a:off x="685800" y="1600200"/>
            <a:ext cx="7788275" cy="3140075"/>
          </a:xfrm>
          <a:prstGeom prst="rect">
            <a:avLst/>
          </a:prstGeom>
          <a:noFill/>
          <a:ln w="9525">
            <a:noFill/>
            <a:miter lim="800000"/>
            <a:headEnd/>
            <a:tailEnd/>
          </a:ln>
          <a:effectLst/>
        </p:spPr>
        <p:txBody>
          <a:bodyPr>
            <a:spAutoFit/>
          </a:bodyPr>
          <a:lstStyle/>
          <a:p>
            <a:pPr marL="457200" indent="-457200"/>
            <a:r>
              <a:rPr lang="en-US">
                <a:solidFill>
                  <a:schemeClr val="accent2"/>
                </a:solidFill>
                <a:latin typeface="Calibri" panose="020F0502020204030204" pitchFamily="34" charset="0"/>
                <a:cs typeface="Calibri" panose="020F0502020204030204" pitchFamily="34" charset="0"/>
              </a:rPr>
              <a:t>Phase 1</a:t>
            </a:r>
            <a:r>
              <a:rPr lang="en-US">
                <a:latin typeface="Calibri" panose="020F0502020204030204" pitchFamily="34" charset="0"/>
                <a:cs typeface="Calibri" panose="020F0502020204030204" pitchFamily="34" charset="0"/>
              </a:rPr>
              <a:t>: </a:t>
            </a:r>
          </a:p>
          <a:p>
            <a:pPr marL="914400" lvl="1" indent="-457200">
              <a:buFontTx/>
              <a:buAutoNum type="arabicPeriod"/>
            </a:pPr>
            <a:r>
              <a:rPr lang="en-US">
                <a:latin typeface="Calibri" panose="020F0502020204030204" pitchFamily="34" charset="0"/>
                <a:cs typeface="Calibri" panose="020F0502020204030204" pitchFamily="34" charset="0"/>
              </a:rPr>
              <a:t>Fill all available main memory with blocks from the original relation to be sorted. </a:t>
            </a:r>
          </a:p>
          <a:p>
            <a:pPr marL="914400" lvl="1" indent="-457200">
              <a:buFontTx/>
              <a:buAutoNum type="arabicPeriod"/>
            </a:pPr>
            <a:r>
              <a:rPr lang="en-US">
                <a:latin typeface="Calibri" panose="020F0502020204030204" pitchFamily="34" charset="0"/>
                <a:cs typeface="Calibri" panose="020F0502020204030204" pitchFamily="34" charset="0"/>
              </a:rPr>
              <a:t>Sort the records in main memory using main memory sorting techniques.  </a:t>
            </a:r>
          </a:p>
          <a:p>
            <a:pPr marL="914400" lvl="1" indent="-457200">
              <a:buFontTx/>
              <a:buAutoNum type="arabicPeriod"/>
            </a:pPr>
            <a:r>
              <a:rPr lang="en-US">
                <a:latin typeface="Calibri" panose="020F0502020204030204" pitchFamily="34" charset="0"/>
                <a:cs typeface="Calibri" panose="020F0502020204030204" pitchFamily="34" charset="0"/>
              </a:rPr>
              <a:t>Write the sorted records from main memory onto new blocks of secondary memory, forming one sorted sublist.  (There may be any number of these sorted sublists, which we merge in the next phase).</a:t>
            </a:r>
          </a:p>
          <a:p>
            <a:pPr marL="457200" indent="-457200"/>
            <a:endParaRPr lang="en-US">
              <a:latin typeface="Calibri" panose="020F0502020204030204" pitchFamily="34" charset="0"/>
              <a:cs typeface="Calibri" panose="020F0502020204030204" pitchFamily="34" charset="0"/>
            </a:endParaRPr>
          </a:p>
        </p:txBody>
      </p:sp>
      <p:sp>
        <p:nvSpPr>
          <p:cNvPr id="99332" name="Rectangle 4"/>
          <p:cNvSpPr>
            <a:spLocks noChangeArrowheads="1"/>
          </p:cNvSpPr>
          <p:nvPr/>
        </p:nvSpPr>
        <p:spPr bwMode="auto">
          <a:xfrm>
            <a:off x="381000" y="990600"/>
            <a:ext cx="8043870" cy="520655"/>
          </a:xfrm>
          <a:prstGeom prst="rect">
            <a:avLst/>
          </a:prstGeom>
          <a:noFill/>
          <a:ln w="9525">
            <a:noFill/>
            <a:miter lim="800000"/>
            <a:headEnd/>
            <a:tailEnd/>
          </a:ln>
          <a:effectLst/>
        </p:spPr>
        <p:txBody>
          <a:bodyPr wrap="none" lIns="90488" tIns="44450" rIns="90488" bIns="44450">
            <a:spAutoFit/>
          </a:bodyPr>
          <a:lstStyle/>
          <a:p>
            <a:pPr eaLnBrk="0" hangingPunct="0"/>
            <a:r>
              <a:rPr lang="en-US" sz="2800" i="1">
                <a:solidFill>
                  <a:srgbClr val="006666"/>
                </a:solidFill>
                <a:latin typeface="Calibri" panose="020F0502020204030204" pitchFamily="34" charset="0"/>
                <a:cs typeface="Calibri" panose="020F0502020204030204" pitchFamily="34" charset="0"/>
              </a:rPr>
              <a:t> More than 3 buffer pages.  How can we utilize them?</a:t>
            </a:r>
          </a:p>
        </p:txBody>
      </p:sp>
      <p:sp>
        <p:nvSpPr>
          <p:cNvPr id="99333" name="Rectangle 5"/>
          <p:cNvSpPr>
            <a:spLocks noChangeArrowheads="1"/>
          </p:cNvSpPr>
          <p:nvPr/>
        </p:nvSpPr>
        <p:spPr bwMode="auto">
          <a:xfrm>
            <a:off x="685800" y="5486400"/>
            <a:ext cx="3124200" cy="457200"/>
          </a:xfrm>
          <a:prstGeom prst="rect">
            <a:avLst/>
          </a:prstGeom>
          <a:solidFill>
            <a:schemeClr val="accent1"/>
          </a:solidFill>
          <a:ln w="9525">
            <a:solidFill>
              <a:schemeClr val="tx1"/>
            </a:solidFill>
            <a:miter lim="800000"/>
            <a:headEnd/>
            <a:tailEnd/>
          </a:ln>
          <a:effectLst/>
        </p:spPr>
        <p:txBody>
          <a:bodyPr wrap="none" anchor="ctr"/>
          <a:lstStyle/>
          <a:p>
            <a:pPr algn="ctr"/>
            <a:r>
              <a:rPr lang="en-US" sz="2400">
                <a:latin typeface="Calibri" panose="020F0502020204030204" pitchFamily="34" charset="0"/>
                <a:cs typeface="Calibri" panose="020F0502020204030204" pitchFamily="34" charset="0"/>
              </a:rPr>
              <a:t>File to be sorted</a:t>
            </a:r>
          </a:p>
        </p:txBody>
      </p:sp>
      <p:sp>
        <p:nvSpPr>
          <p:cNvPr id="99334" name="Rectangle 6"/>
          <p:cNvSpPr>
            <a:spLocks noChangeArrowheads="1"/>
          </p:cNvSpPr>
          <p:nvPr/>
        </p:nvSpPr>
        <p:spPr bwMode="auto">
          <a:xfrm>
            <a:off x="4724400" y="5029200"/>
            <a:ext cx="609600" cy="1295400"/>
          </a:xfrm>
          <a:prstGeom prst="rect">
            <a:avLst/>
          </a:prstGeom>
          <a:solidFill>
            <a:schemeClr val="accent1"/>
          </a:solidFill>
          <a:ln w="9525">
            <a:solidFill>
              <a:schemeClr val="tx1"/>
            </a:solidFill>
            <a:miter lim="800000"/>
            <a:headEnd/>
            <a:tailEnd/>
          </a:ln>
          <a:effectLst/>
        </p:spPr>
        <p:txBody>
          <a:bodyPr wrap="none" anchor="ctr"/>
          <a:lstStyle/>
          <a:p>
            <a:pPr algn="ctr"/>
            <a:r>
              <a:rPr lang="en-US" sz="2400">
                <a:latin typeface="Calibri" panose="020F0502020204030204" pitchFamily="34" charset="0"/>
                <a:cs typeface="Calibri" panose="020F0502020204030204" pitchFamily="34" charset="0"/>
              </a:rPr>
              <a:t>MM</a:t>
            </a:r>
          </a:p>
        </p:txBody>
      </p:sp>
      <p:sp>
        <p:nvSpPr>
          <p:cNvPr id="99335" name="Line 7"/>
          <p:cNvSpPr>
            <a:spLocks noChangeShapeType="1"/>
          </p:cNvSpPr>
          <p:nvPr/>
        </p:nvSpPr>
        <p:spPr bwMode="auto">
          <a:xfrm>
            <a:off x="4038600" y="5715000"/>
            <a:ext cx="533400" cy="0"/>
          </a:xfrm>
          <a:prstGeom prst="line">
            <a:avLst/>
          </a:prstGeom>
          <a:noFill/>
          <a:ln w="9525">
            <a:solidFill>
              <a:schemeClr val="tx1"/>
            </a:solidFill>
            <a:round/>
            <a:headEnd/>
            <a:tailEnd type="triangle" w="med" len="med"/>
          </a:ln>
          <a:effectLst/>
        </p:spPr>
        <p:txBody>
          <a:bodyPr/>
          <a:lstStyle/>
          <a:p>
            <a:endParaRPr lang="en-US">
              <a:latin typeface="Calibri" panose="020F0502020204030204" pitchFamily="34" charset="0"/>
              <a:cs typeface="Calibri" panose="020F0502020204030204" pitchFamily="34" charset="0"/>
            </a:endParaRPr>
          </a:p>
        </p:txBody>
      </p:sp>
      <p:sp>
        <p:nvSpPr>
          <p:cNvPr id="99336" name="Rectangle 8"/>
          <p:cNvSpPr>
            <a:spLocks noChangeArrowheads="1"/>
          </p:cNvSpPr>
          <p:nvPr/>
        </p:nvSpPr>
        <p:spPr bwMode="auto">
          <a:xfrm>
            <a:off x="6248400" y="4876800"/>
            <a:ext cx="20574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a:latin typeface="Calibri" panose="020F0502020204030204" pitchFamily="34" charset="0"/>
                <a:cs typeface="Calibri" panose="020F0502020204030204" pitchFamily="34" charset="0"/>
              </a:rPr>
              <a:t>Sorted f1</a:t>
            </a:r>
          </a:p>
        </p:txBody>
      </p:sp>
      <p:sp>
        <p:nvSpPr>
          <p:cNvPr id="99337" name="Rectangle 9"/>
          <p:cNvSpPr>
            <a:spLocks noChangeArrowheads="1"/>
          </p:cNvSpPr>
          <p:nvPr/>
        </p:nvSpPr>
        <p:spPr bwMode="auto">
          <a:xfrm>
            <a:off x="6248400" y="5334000"/>
            <a:ext cx="20574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a:latin typeface="Calibri" panose="020F0502020204030204" pitchFamily="34" charset="0"/>
                <a:cs typeface="Calibri" panose="020F0502020204030204" pitchFamily="34" charset="0"/>
              </a:rPr>
              <a:t>Sorted f2</a:t>
            </a:r>
          </a:p>
        </p:txBody>
      </p:sp>
      <p:sp>
        <p:nvSpPr>
          <p:cNvPr id="99338" name="Rectangle 10"/>
          <p:cNvSpPr>
            <a:spLocks noChangeArrowheads="1"/>
          </p:cNvSpPr>
          <p:nvPr/>
        </p:nvSpPr>
        <p:spPr bwMode="auto">
          <a:xfrm>
            <a:off x="6248400" y="6019800"/>
            <a:ext cx="20574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a:latin typeface="Calibri" panose="020F0502020204030204" pitchFamily="34" charset="0"/>
                <a:cs typeface="Calibri" panose="020F0502020204030204" pitchFamily="34" charset="0"/>
              </a:rPr>
              <a:t>Sorted fn</a:t>
            </a:r>
          </a:p>
        </p:txBody>
      </p:sp>
      <p:sp>
        <p:nvSpPr>
          <p:cNvPr id="99339" name="Line 11"/>
          <p:cNvSpPr>
            <a:spLocks noChangeShapeType="1"/>
          </p:cNvSpPr>
          <p:nvPr/>
        </p:nvSpPr>
        <p:spPr bwMode="auto">
          <a:xfrm>
            <a:off x="5486400" y="5715000"/>
            <a:ext cx="533400" cy="0"/>
          </a:xfrm>
          <a:prstGeom prst="line">
            <a:avLst/>
          </a:prstGeom>
          <a:noFill/>
          <a:ln w="9525">
            <a:solidFill>
              <a:schemeClr val="tx1"/>
            </a:solidFill>
            <a:round/>
            <a:headEnd/>
            <a:tailEnd type="triangle" w="med" len="med"/>
          </a:ln>
          <a:effectLst/>
        </p:spPr>
        <p:txBody>
          <a:bodyPr/>
          <a:lstStyle/>
          <a:p>
            <a:endParaRPr lang="en-US">
              <a:latin typeface="Calibri" panose="020F0502020204030204" pitchFamily="34" charset="0"/>
              <a:cs typeface="Calibri" panose="020F0502020204030204" pitchFamily="34" charset="0"/>
            </a:endParaRPr>
          </a:p>
        </p:txBody>
      </p:sp>
      <p:sp>
        <p:nvSpPr>
          <p:cNvPr id="99340" name="Text Box 12"/>
          <p:cNvSpPr txBox="1">
            <a:spLocks noChangeArrowheads="1"/>
          </p:cNvSpPr>
          <p:nvPr/>
        </p:nvSpPr>
        <p:spPr bwMode="auto">
          <a:xfrm>
            <a:off x="7070725" y="5638800"/>
            <a:ext cx="274638" cy="457200"/>
          </a:xfrm>
          <a:prstGeom prst="rect">
            <a:avLst/>
          </a:prstGeom>
          <a:noFill/>
          <a:ln w="9525">
            <a:noFill/>
            <a:miter lim="800000"/>
            <a:headEnd/>
            <a:tailEnd/>
          </a:ln>
          <a:effectLst/>
        </p:spPr>
        <p:txBody>
          <a:bodyPr wrap="none">
            <a:spAutoFit/>
          </a:bodyPr>
          <a:lstStyle/>
          <a:p>
            <a:r>
              <a:rPr lang="en-US" sz="2400">
                <a:latin typeface="Calibri" panose="020F0502020204030204" pitchFamily="34" charset="0"/>
                <a:cs typeface="Calibri" panose="020F0502020204030204" pitchFamily="34"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2"/>
          <p:cNvSpPr txBox="1">
            <a:spLocks noChangeArrowheads="1"/>
          </p:cNvSpPr>
          <p:nvPr/>
        </p:nvSpPr>
        <p:spPr bwMode="auto">
          <a:xfrm>
            <a:off x="1676400" y="228600"/>
            <a:ext cx="5250733" cy="584775"/>
          </a:xfrm>
          <a:prstGeom prst="rect">
            <a:avLst/>
          </a:prstGeom>
          <a:noFill/>
          <a:ln w="9525">
            <a:noFill/>
            <a:miter lim="800000"/>
            <a:headEnd/>
            <a:tailEnd/>
          </a:ln>
          <a:effectLst/>
        </p:spPr>
        <p:txBody>
          <a:bodyPr wrap="none">
            <a:spAutoFit/>
          </a:bodyPr>
          <a:lstStyle/>
          <a:p>
            <a:r>
              <a:rPr lang="en-US" sz="3200">
                <a:solidFill>
                  <a:schemeClr val="accent2"/>
                </a:solidFill>
                <a:latin typeface="Calibri" panose="020F0502020204030204" pitchFamily="34" charset="0"/>
                <a:cs typeface="Calibri" panose="020F0502020204030204" pitchFamily="34" charset="0"/>
              </a:rPr>
              <a:t>Phase 2: Multiway Merge-Sort</a:t>
            </a:r>
          </a:p>
        </p:txBody>
      </p:sp>
      <p:sp>
        <p:nvSpPr>
          <p:cNvPr id="97283" name="Rectangle 3"/>
          <p:cNvSpPr>
            <a:spLocks noChangeArrowheads="1"/>
          </p:cNvSpPr>
          <p:nvPr/>
        </p:nvSpPr>
        <p:spPr bwMode="auto">
          <a:xfrm>
            <a:off x="1539875" y="3273425"/>
            <a:ext cx="1600200" cy="381000"/>
          </a:xfrm>
          <a:prstGeom prst="rect">
            <a:avLst/>
          </a:prstGeom>
          <a:noFill/>
          <a:ln w="9525">
            <a:solidFill>
              <a:schemeClr val="tx1"/>
            </a:solidFill>
            <a:miter lim="800000"/>
            <a:headEnd/>
            <a:tailEnd/>
          </a:ln>
          <a:effectLst/>
        </p:spPr>
        <p:txBody>
          <a:bodyPr wrap="none" anchor="ctr"/>
          <a:lstStyle/>
          <a:p>
            <a:endParaRPr lang="en-US">
              <a:latin typeface="Calibri" panose="020F0502020204030204" pitchFamily="34" charset="0"/>
              <a:cs typeface="Calibri" panose="020F0502020204030204" pitchFamily="34" charset="0"/>
            </a:endParaRPr>
          </a:p>
        </p:txBody>
      </p:sp>
      <p:sp>
        <p:nvSpPr>
          <p:cNvPr id="97284" name="Rectangle 4"/>
          <p:cNvSpPr>
            <a:spLocks noChangeArrowheads="1"/>
          </p:cNvSpPr>
          <p:nvPr/>
        </p:nvSpPr>
        <p:spPr bwMode="auto">
          <a:xfrm>
            <a:off x="1539875" y="4035425"/>
            <a:ext cx="1600200" cy="381000"/>
          </a:xfrm>
          <a:prstGeom prst="rect">
            <a:avLst/>
          </a:prstGeom>
          <a:noFill/>
          <a:ln w="9525">
            <a:solidFill>
              <a:schemeClr val="tx1"/>
            </a:solidFill>
            <a:miter lim="800000"/>
            <a:headEnd/>
            <a:tailEnd/>
          </a:ln>
          <a:effectLst/>
        </p:spPr>
        <p:txBody>
          <a:bodyPr wrap="none" anchor="ctr"/>
          <a:lstStyle/>
          <a:p>
            <a:endParaRPr lang="en-US">
              <a:latin typeface="Calibri" panose="020F0502020204030204" pitchFamily="34" charset="0"/>
              <a:cs typeface="Calibri" panose="020F0502020204030204" pitchFamily="34" charset="0"/>
            </a:endParaRPr>
          </a:p>
        </p:txBody>
      </p:sp>
      <p:sp>
        <p:nvSpPr>
          <p:cNvPr id="97285" name="Rectangle 5"/>
          <p:cNvSpPr>
            <a:spLocks noChangeArrowheads="1"/>
          </p:cNvSpPr>
          <p:nvPr/>
        </p:nvSpPr>
        <p:spPr bwMode="auto">
          <a:xfrm>
            <a:off x="1539875" y="4797425"/>
            <a:ext cx="1600200" cy="381000"/>
          </a:xfrm>
          <a:prstGeom prst="rect">
            <a:avLst/>
          </a:prstGeom>
          <a:noFill/>
          <a:ln w="9525">
            <a:solidFill>
              <a:schemeClr val="tx1"/>
            </a:solidFill>
            <a:miter lim="800000"/>
            <a:headEnd/>
            <a:tailEnd/>
          </a:ln>
          <a:effectLst/>
        </p:spPr>
        <p:txBody>
          <a:bodyPr wrap="none" anchor="ctr"/>
          <a:lstStyle/>
          <a:p>
            <a:endParaRPr lang="en-US">
              <a:latin typeface="Calibri" panose="020F0502020204030204" pitchFamily="34" charset="0"/>
              <a:cs typeface="Calibri" panose="020F0502020204030204" pitchFamily="34" charset="0"/>
            </a:endParaRPr>
          </a:p>
        </p:txBody>
      </p:sp>
      <p:sp>
        <p:nvSpPr>
          <p:cNvPr id="97287" name="Text Box 7"/>
          <p:cNvSpPr txBox="1">
            <a:spLocks noChangeArrowheads="1"/>
          </p:cNvSpPr>
          <p:nvPr/>
        </p:nvSpPr>
        <p:spPr bwMode="auto">
          <a:xfrm>
            <a:off x="1066800" y="2209800"/>
            <a:ext cx="1752600" cy="915988"/>
          </a:xfrm>
          <a:prstGeom prst="rect">
            <a:avLst/>
          </a:prstGeom>
          <a:noFill/>
          <a:ln w="9525">
            <a:noFill/>
            <a:miter lim="800000"/>
            <a:headEnd/>
            <a:tailEnd/>
          </a:ln>
          <a:effectLst/>
        </p:spPr>
        <p:txBody>
          <a:bodyPr>
            <a:spAutoFit/>
          </a:bodyPr>
          <a:lstStyle/>
          <a:p>
            <a:r>
              <a:rPr lang="en-US" sz="1800">
                <a:latin typeface="Calibri" panose="020F0502020204030204" pitchFamily="34" charset="0"/>
                <a:cs typeface="Calibri" panose="020F0502020204030204" pitchFamily="34" charset="0"/>
              </a:rPr>
              <a:t>Pointers to first unchosen records</a:t>
            </a:r>
          </a:p>
        </p:txBody>
      </p:sp>
      <p:sp>
        <p:nvSpPr>
          <p:cNvPr id="97288" name="Line 8"/>
          <p:cNvSpPr>
            <a:spLocks noChangeShapeType="1"/>
          </p:cNvSpPr>
          <p:nvPr/>
        </p:nvSpPr>
        <p:spPr bwMode="auto">
          <a:xfrm>
            <a:off x="2667000" y="2862263"/>
            <a:ext cx="0" cy="381000"/>
          </a:xfrm>
          <a:prstGeom prst="line">
            <a:avLst/>
          </a:prstGeom>
          <a:noFill/>
          <a:ln w="28575">
            <a:solidFill>
              <a:schemeClr val="accent2"/>
            </a:solidFill>
            <a:round/>
            <a:headEnd/>
            <a:tailEnd type="triangle" w="med" len="med"/>
          </a:ln>
          <a:effectLst/>
        </p:spPr>
        <p:txBody>
          <a:bodyPr/>
          <a:lstStyle/>
          <a:p>
            <a:endParaRPr lang="en-US">
              <a:latin typeface="Calibri" panose="020F0502020204030204" pitchFamily="34" charset="0"/>
              <a:cs typeface="Calibri" panose="020F0502020204030204" pitchFamily="34" charset="0"/>
            </a:endParaRPr>
          </a:p>
        </p:txBody>
      </p:sp>
      <p:sp>
        <p:nvSpPr>
          <p:cNvPr id="97289" name="Line 9"/>
          <p:cNvSpPr>
            <a:spLocks noChangeShapeType="1"/>
          </p:cNvSpPr>
          <p:nvPr/>
        </p:nvSpPr>
        <p:spPr bwMode="auto">
          <a:xfrm>
            <a:off x="2514600" y="3776663"/>
            <a:ext cx="0" cy="228600"/>
          </a:xfrm>
          <a:prstGeom prst="line">
            <a:avLst/>
          </a:prstGeom>
          <a:noFill/>
          <a:ln w="28575">
            <a:solidFill>
              <a:schemeClr val="accent2"/>
            </a:solidFill>
            <a:round/>
            <a:headEnd/>
            <a:tailEnd type="triangle" w="med" len="med"/>
          </a:ln>
          <a:effectLst/>
        </p:spPr>
        <p:txBody>
          <a:bodyPr/>
          <a:lstStyle/>
          <a:p>
            <a:endParaRPr lang="en-US">
              <a:latin typeface="Calibri" panose="020F0502020204030204" pitchFamily="34" charset="0"/>
              <a:cs typeface="Calibri" panose="020F0502020204030204" pitchFamily="34" charset="0"/>
            </a:endParaRPr>
          </a:p>
        </p:txBody>
      </p:sp>
      <p:sp>
        <p:nvSpPr>
          <p:cNvPr id="97290" name="Line 10"/>
          <p:cNvSpPr>
            <a:spLocks noChangeShapeType="1"/>
          </p:cNvSpPr>
          <p:nvPr/>
        </p:nvSpPr>
        <p:spPr bwMode="auto">
          <a:xfrm>
            <a:off x="2209800" y="4538663"/>
            <a:ext cx="0" cy="228600"/>
          </a:xfrm>
          <a:prstGeom prst="line">
            <a:avLst/>
          </a:prstGeom>
          <a:noFill/>
          <a:ln w="28575">
            <a:solidFill>
              <a:schemeClr val="accent2"/>
            </a:solidFill>
            <a:round/>
            <a:headEnd/>
            <a:tailEnd type="triangle" w="med" len="med"/>
          </a:ln>
          <a:effectLst/>
        </p:spPr>
        <p:txBody>
          <a:bodyPr/>
          <a:lstStyle/>
          <a:p>
            <a:endParaRPr lang="en-US">
              <a:latin typeface="Calibri" panose="020F0502020204030204" pitchFamily="34" charset="0"/>
              <a:cs typeface="Calibri" panose="020F0502020204030204" pitchFamily="34" charset="0"/>
            </a:endParaRPr>
          </a:p>
        </p:txBody>
      </p:sp>
      <p:sp>
        <p:nvSpPr>
          <p:cNvPr id="97291" name="Text Box 11"/>
          <p:cNvSpPr txBox="1">
            <a:spLocks noChangeArrowheads="1"/>
          </p:cNvSpPr>
          <p:nvPr/>
        </p:nvSpPr>
        <p:spPr bwMode="auto">
          <a:xfrm>
            <a:off x="4343400" y="3167063"/>
            <a:ext cx="1295400" cy="1938992"/>
          </a:xfrm>
          <a:prstGeom prst="rect">
            <a:avLst/>
          </a:prstGeom>
          <a:noFill/>
          <a:ln w="9525">
            <a:noFill/>
            <a:miter lim="800000"/>
            <a:headEnd/>
            <a:tailEnd/>
          </a:ln>
          <a:effectLst/>
        </p:spPr>
        <p:txBody>
          <a:bodyPr>
            <a:spAutoFit/>
          </a:bodyPr>
          <a:lstStyle/>
          <a:p>
            <a:r>
              <a:rPr lang="en-US">
                <a:latin typeface="Calibri" panose="020F0502020204030204" pitchFamily="34" charset="0"/>
                <a:cs typeface="Calibri" panose="020F0502020204030204" pitchFamily="34" charset="0"/>
              </a:rPr>
              <a:t>Select smallest unchosen key from the list for output</a:t>
            </a:r>
          </a:p>
        </p:txBody>
      </p:sp>
      <p:sp>
        <p:nvSpPr>
          <p:cNvPr id="97293" name="Line 13"/>
          <p:cNvSpPr>
            <a:spLocks noChangeShapeType="1"/>
          </p:cNvSpPr>
          <p:nvPr/>
        </p:nvSpPr>
        <p:spPr bwMode="auto">
          <a:xfrm>
            <a:off x="4267200" y="2938463"/>
            <a:ext cx="0" cy="2590800"/>
          </a:xfrm>
          <a:prstGeom prst="line">
            <a:avLst/>
          </a:prstGeom>
          <a:noFill/>
          <a:ln w="9525">
            <a:solidFill>
              <a:schemeClr val="tx1"/>
            </a:solidFill>
            <a:round/>
            <a:headEnd/>
            <a:tailEnd/>
          </a:ln>
          <a:effectLst/>
        </p:spPr>
        <p:txBody>
          <a:bodyPr/>
          <a:lstStyle/>
          <a:p>
            <a:endParaRPr lang="en-US">
              <a:latin typeface="Calibri" panose="020F0502020204030204" pitchFamily="34" charset="0"/>
              <a:cs typeface="Calibri" panose="020F0502020204030204" pitchFamily="34" charset="0"/>
            </a:endParaRPr>
          </a:p>
        </p:txBody>
      </p:sp>
      <p:sp>
        <p:nvSpPr>
          <p:cNvPr id="97294" name="Line 14"/>
          <p:cNvSpPr>
            <a:spLocks noChangeShapeType="1"/>
          </p:cNvSpPr>
          <p:nvPr/>
        </p:nvSpPr>
        <p:spPr bwMode="auto">
          <a:xfrm>
            <a:off x="4267200" y="2938463"/>
            <a:ext cx="1447800" cy="304800"/>
          </a:xfrm>
          <a:prstGeom prst="line">
            <a:avLst/>
          </a:prstGeom>
          <a:noFill/>
          <a:ln w="9525">
            <a:solidFill>
              <a:schemeClr val="tx1"/>
            </a:solidFill>
            <a:round/>
            <a:headEnd/>
            <a:tailEnd/>
          </a:ln>
          <a:effectLst/>
        </p:spPr>
        <p:txBody>
          <a:bodyPr/>
          <a:lstStyle/>
          <a:p>
            <a:endParaRPr lang="en-US">
              <a:latin typeface="Calibri" panose="020F0502020204030204" pitchFamily="34" charset="0"/>
              <a:cs typeface="Calibri" panose="020F0502020204030204" pitchFamily="34" charset="0"/>
            </a:endParaRPr>
          </a:p>
        </p:txBody>
      </p:sp>
      <p:sp>
        <p:nvSpPr>
          <p:cNvPr id="97295" name="Line 15"/>
          <p:cNvSpPr>
            <a:spLocks noChangeShapeType="1"/>
          </p:cNvSpPr>
          <p:nvPr/>
        </p:nvSpPr>
        <p:spPr bwMode="auto">
          <a:xfrm flipV="1">
            <a:off x="4267200" y="5224463"/>
            <a:ext cx="1447800" cy="304800"/>
          </a:xfrm>
          <a:prstGeom prst="line">
            <a:avLst/>
          </a:prstGeom>
          <a:noFill/>
          <a:ln w="9525">
            <a:solidFill>
              <a:schemeClr val="tx1"/>
            </a:solidFill>
            <a:round/>
            <a:headEnd/>
            <a:tailEnd/>
          </a:ln>
          <a:effectLst/>
        </p:spPr>
        <p:txBody>
          <a:bodyPr/>
          <a:lstStyle/>
          <a:p>
            <a:endParaRPr lang="en-US">
              <a:latin typeface="Calibri" panose="020F0502020204030204" pitchFamily="34" charset="0"/>
              <a:cs typeface="Calibri" panose="020F0502020204030204" pitchFamily="34" charset="0"/>
            </a:endParaRPr>
          </a:p>
        </p:txBody>
      </p:sp>
      <p:sp>
        <p:nvSpPr>
          <p:cNvPr id="97296" name="Line 16"/>
          <p:cNvSpPr>
            <a:spLocks noChangeShapeType="1"/>
          </p:cNvSpPr>
          <p:nvPr/>
        </p:nvSpPr>
        <p:spPr bwMode="auto">
          <a:xfrm>
            <a:off x="5715000" y="3243263"/>
            <a:ext cx="0" cy="1981200"/>
          </a:xfrm>
          <a:prstGeom prst="line">
            <a:avLst/>
          </a:prstGeom>
          <a:noFill/>
          <a:ln w="9525">
            <a:solidFill>
              <a:schemeClr val="tx1"/>
            </a:solidFill>
            <a:round/>
            <a:headEnd/>
            <a:tailEnd/>
          </a:ln>
          <a:effectLst/>
        </p:spPr>
        <p:txBody>
          <a:bodyPr/>
          <a:lstStyle/>
          <a:p>
            <a:endParaRPr lang="en-US">
              <a:latin typeface="Calibri" panose="020F0502020204030204" pitchFamily="34" charset="0"/>
              <a:cs typeface="Calibri" panose="020F0502020204030204" pitchFamily="34" charset="0"/>
            </a:endParaRPr>
          </a:p>
        </p:txBody>
      </p:sp>
      <p:sp>
        <p:nvSpPr>
          <p:cNvPr id="97297" name="Rectangle 17"/>
          <p:cNvSpPr>
            <a:spLocks noChangeArrowheads="1"/>
          </p:cNvSpPr>
          <p:nvPr/>
        </p:nvSpPr>
        <p:spPr bwMode="auto">
          <a:xfrm>
            <a:off x="6477000" y="4081463"/>
            <a:ext cx="1752600" cy="381000"/>
          </a:xfrm>
          <a:prstGeom prst="rect">
            <a:avLst/>
          </a:prstGeom>
          <a:noFill/>
          <a:ln w="9525">
            <a:solidFill>
              <a:schemeClr val="tx1"/>
            </a:solidFill>
            <a:miter lim="800000"/>
            <a:headEnd/>
            <a:tailEnd/>
          </a:ln>
          <a:effectLst/>
        </p:spPr>
        <p:txBody>
          <a:bodyPr wrap="none" anchor="ctr"/>
          <a:lstStyle/>
          <a:p>
            <a:endParaRPr lang="en-US">
              <a:latin typeface="Calibri" panose="020F0502020204030204" pitchFamily="34" charset="0"/>
              <a:cs typeface="Calibri" panose="020F0502020204030204" pitchFamily="34" charset="0"/>
            </a:endParaRPr>
          </a:p>
        </p:txBody>
      </p:sp>
      <p:sp>
        <p:nvSpPr>
          <p:cNvPr id="97298" name="Line 18"/>
          <p:cNvSpPr>
            <a:spLocks noChangeShapeType="1"/>
          </p:cNvSpPr>
          <p:nvPr/>
        </p:nvSpPr>
        <p:spPr bwMode="auto">
          <a:xfrm>
            <a:off x="5943600" y="4233863"/>
            <a:ext cx="381000" cy="0"/>
          </a:xfrm>
          <a:prstGeom prst="line">
            <a:avLst/>
          </a:prstGeom>
          <a:noFill/>
          <a:ln w="9525">
            <a:solidFill>
              <a:schemeClr val="tx1"/>
            </a:solidFill>
            <a:round/>
            <a:headEnd/>
            <a:tailEnd type="triangle" w="med" len="med"/>
          </a:ln>
          <a:effectLst/>
        </p:spPr>
        <p:txBody>
          <a:bodyPr/>
          <a:lstStyle/>
          <a:p>
            <a:endParaRPr lang="en-US">
              <a:latin typeface="Calibri" panose="020F0502020204030204" pitchFamily="34" charset="0"/>
              <a:cs typeface="Calibri" panose="020F0502020204030204" pitchFamily="34" charset="0"/>
            </a:endParaRPr>
          </a:p>
        </p:txBody>
      </p:sp>
      <p:sp>
        <p:nvSpPr>
          <p:cNvPr id="97299" name="Line 19"/>
          <p:cNvSpPr>
            <a:spLocks noChangeShapeType="1"/>
          </p:cNvSpPr>
          <p:nvPr/>
        </p:nvSpPr>
        <p:spPr bwMode="auto">
          <a:xfrm>
            <a:off x="3581400" y="3471863"/>
            <a:ext cx="457200" cy="0"/>
          </a:xfrm>
          <a:prstGeom prst="line">
            <a:avLst/>
          </a:prstGeom>
          <a:noFill/>
          <a:ln w="9525">
            <a:solidFill>
              <a:schemeClr val="tx1"/>
            </a:solidFill>
            <a:round/>
            <a:headEnd/>
            <a:tailEnd type="triangle" w="med" len="med"/>
          </a:ln>
          <a:effectLst/>
        </p:spPr>
        <p:txBody>
          <a:bodyPr/>
          <a:lstStyle/>
          <a:p>
            <a:endParaRPr lang="en-US">
              <a:latin typeface="Calibri" panose="020F0502020204030204" pitchFamily="34" charset="0"/>
              <a:cs typeface="Calibri" panose="020F0502020204030204" pitchFamily="34" charset="0"/>
            </a:endParaRPr>
          </a:p>
        </p:txBody>
      </p:sp>
      <p:sp>
        <p:nvSpPr>
          <p:cNvPr id="97300" name="Line 20"/>
          <p:cNvSpPr>
            <a:spLocks noChangeShapeType="1"/>
          </p:cNvSpPr>
          <p:nvPr/>
        </p:nvSpPr>
        <p:spPr bwMode="auto">
          <a:xfrm>
            <a:off x="3657600" y="4233863"/>
            <a:ext cx="381000" cy="0"/>
          </a:xfrm>
          <a:prstGeom prst="line">
            <a:avLst/>
          </a:prstGeom>
          <a:noFill/>
          <a:ln w="9525">
            <a:solidFill>
              <a:schemeClr val="tx1"/>
            </a:solidFill>
            <a:round/>
            <a:headEnd/>
            <a:tailEnd type="triangle" w="med" len="med"/>
          </a:ln>
          <a:effectLst/>
        </p:spPr>
        <p:txBody>
          <a:bodyPr/>
          <a:lstStyle/>
          <a:p>
            <a:endParaRPr lang="en-US">
              <a:latin typeface="Calibri" panose="020F0502020204030204" pitchFamily="34" charset="0"/>
              <a:cs typeface="Calibri" panose="020F0502020204030204" pitchFamily="34" charset="0"/>
            </a:endParaRPr>
          </a:p>
        </p:txBody>
      </p:sp>
      <p:sp>
        <p:nvSpPr>
          <p:cNvPr id="97301" name="Line 21"/>
          <p:cNvSpPr>
            <a:spLocks noChangeShapeType="1"/>
          </p:cNvSpPr>
          <p:nvPr/>
        </p:nvSpPr>
        <p:spPr bwMode="auto">
          <a:xfrm>
            <a:off x="3581400" y="4919663"/>
            <a:ext cx="457200" cy="0"/>
          </a:xfrm>
          <a:prstGeom prst="line">
            <a:avLst/>
          </a:prstGeom>
          <a:noFill/>
          <a:ln w="9525">
            <a:solidFill>
              <a:schemeClr val="tx1"/>
            </a:solidFill>
            <a:round/>
            <a:headEnd/>
            <a:tailEnd type="triangle" w="med" len="med"/>
          </a:ln>
          <a:effectLst/>
        </p:spPr>
        <p:txBody>
          <a:bodyPr/>
          <a:lstStyle/>
          <a:p>
            <a:endParaRPr lang="en-US">
              <a:latin typeface="Calibri" panose="020F0502020204030204" pitchFamily="34" charset="0"/>
              <a:cs typeface="Calibri" panose="020F0502020204030204" pitchFamily="34" charset="0"/>
            </a:endParaRPr>
          </a:p>
        </p:txBody>
      </p:sp>
      <p:sp>
        <p:nvSpPr>
          <p:cNvPr id="97302" name="Line 22"/>
          <p:cNvSpPr>
            <a:spLocks noChangeShapeType="1"/>
          </p:cNvSpPr>
          <p:nvPr/>
        </p:nvSpPr>
        <p:spPr bwMode="auto">
          <a:xfrm flipV="1">
            <a:off x="7543800" y="4462463"/>
            <a:ext cx="0" cy="457200"/>
          </a:xfrm>
          <a:prstGeom prst="line">
            <a:avLst/>
          </a:prstGeom>
          <a:noFill/>
          <a:ln w="28575">
            <a:solidFill>
              <a:schemeClr val="accent2"/>
            </a:solidFill>
            <a:round/>
            <a:headEnd/>
            <a:tailEnd type="triangle" w="med" len="med"/>
          </a:ln>
          <a:effectLst/>
        </p:spPr>
        <p:txBody>
          <a:bodyPr/>
          <a:lstStyle/>
          <a:p>
            <a:endParaRPr lang="en-US">
              <a:latin typeface="Calibri" panose="020F0502020204030204" pitchFamily="34" charset="0"/>
              <a:cs typeface="Calibri" panose="020F0502020204030204" pitchFamily="34" charset="0"/>
            </a:endParaRPr>
          </a:p>
        </p:txBody>
      </p:sp>
      <p:sp>
        <p:nvSpPr>
          <p:cNvPr id="97303" name="Text Box 23"/>
          <p:cNvSpPr txBox="1">
            <a:spLocks noChangeArrowheads="1"/>
          </p:cNvSpPr>
          <p:nvPr/>
        </p:nvSpPr>
        <p:spPr bwMode="auto">
          <a:xfrm>
            <a:off x="7086600" y="4995863"/>
            <a:ext cx="1371600" cy="701675"/>
          </a:xfrm>
          <a:prstGeom prst="rect">
            <a:avLst/>
          </a:prstGeom>
          <a:noFill/>
          <a:ln w="9525">
            <a:noFill/>
            <a:miter lim="800000"/>
            <a:headEnd/>
            <a:tailEnd/>
          </a:ln>
          <a:effectLst/>
        </p:spPr>
        <p:txBody>
          <a:bodyPr>
            <a:spAutoFit/>
          </a:bodyPr>
          <a:lstStyle/>
          <a:p>
            <a:r>
              <a:rPr lang="en-US">
                <a:latin typeface="Calibri" panose="020F0502020204030204" pitchFamily="34" charset="0"/>
                <a:cs typeface="Calibri" panose="020F0502020204030204" pitchFamily="34" charset="0"/>
              </a:rPr>
              <a:t>Output buffer</a:t>
            </a:r>
          </a:p>
        </p:txBody>
      </p:sp>
      <p:sp>
        <p:nvSpPr>
          <p:cNvPr id="97304" name="Text Box 24"/>
          <p:cNvSpPr txBox="1">
            <a:spLocks noChangeArrowheads="1"/>
          </p:cNvSpPr>
          <p:nvPr/>
        </p:nvSpPr>
        <p:spPr bwMode="auto">
          <a:xfrm>
            <a:off x="1371600" y="5453063"/>
            <a:ext cx="1676400" cy="915987"/>
          </a:xfrm>
          <a:prstGeom prst="rect">
            <a:avLst/>
          </a:prstGeom>
          <a:noFill/>
          <a:ln w="9525">
            <a:noFill/>
            <a:miter lim="800000"/>
            <a:headEnd/>
            <a:tailEnd/>
          </a:ln>
          <a:effectLst/>
        </p:spPr>
        <p:txBody>
          <a:bodyPr>
            <a:spAutoFit/>
          </a:bodyPr>
          <a:lstStyle/>
          <a:p>
            <a:r>
              <a:rPr lang="en-US" sz="1800">
                <a:solidFill>
                  <a:schemeClr val="accent2"/>
                </a:solidFill>
                <a:latin typeface="Calibri" panose="020F0502020204030204" pitchFamily="34" charset="0"/>
                <a:cs typeface="Calibri" panose="020F0502020204030204" pitchFamily="34" charset="0"/>
              </a:rPr>
              <a:t>Input buffer, one for each sorted list</a:t>
            </a:r>
          </a:p>
        </p:txBody>
      </p:sp>
      <p:sp>
        <p:nvSpPr>
          <p:cNvPr id="97305" name="AutoShape 25"/>
          <p:cNvSpPr>
            <a:spLocks/>
          </p:cNvSpPr>
          <p:nvPr/>
        </p:nvSpPr>
        <p:spPr bwMode="auto">
          <a:xfrm>
            <a:off x="1143000" y="3243263"/>
            <a:ext cx="228600" cy="1981200"/>
          </a:xfrm>
          <a:prstGeom prst="leftBrace">
            <a:avLst>
              <a:gd name="adj1" fmla="val 72222"/>
              <a:gd name="adj2" fmla="val 50000"/>
            </a:avLst>
          </a:prstGeom>
          <a:noFill/>
          <a:ln w="9525">
            <a:solidFill>
              <a:schemeClr val="accent2"/>
            </a:solidFill>
            <a:round/>
            <a:headEnd/>
            <a:tailEnd/>
          </a:ln>
          <a:effectLst/>
        </p:spPr>
        <p:txBody>
          <a:bodyPr wrap="none" anchor="ctr"/>
          <a:lstStyle/>
          <a:p>
            <a:endParaRPr lang="en-US">
              <a:latin typeface="Calibri" panose="020F0502020204030204" pitchFamily="34" charset="0"/>
              <a:cs typeface="Calibri" panose="020F0502020204030204" pitchFamily="34" charset="0"/>
            </a:endParaRPr>
          </a:p>
        </p:txBody>
      </p:sp>
      <p:sp>
        <p:nvSpPr>
          <p:cNvPr id="97307" name="Freeform 27"/>
          <p:cNvSpPr>
            <a:spLocks/>
          </p:cNvSpPr>
          <p:nvPr/>
        </p:nvSpPr>
        <p:spPr bwMode="auto">
          <a:xfrm>
            <a:off x="736600" y="3967163"/>
            <a:ext cx="558800" cy="2159000"/>
          </a:xfrm>
          <a:custGeom>
            <a:avLst/>
            <a:gdLst/>
            <a:ahLst/>
            <a:cxnLst>
              <a:cxn ang="0">
                <a:pos x="160" y="168"/>
              </a:cxn>
              <a:cxn ang="0">
                <a:pos x="16" y="168"/>
              </a:cxn>
              <a:cxn ang="0">
                <a:pos x="64" y="1176"/>
              </a:cxn>
              <a:cxn ang="0">
                <a:pos x="352" y="1272"/>
              </a:cxn>
            </a:cxnLst>
            <a:rect l="0" t="0" r="r" b="b"/>
            <a:pathLst>
              <a:path w="352" h="1360">
                <a:moveTo>
                  <a:pt x="160" y="168"/>
                </a:moveTo>
                <a:cubicBezTo>
                  <a:pt x="96" y="84"/>
                  <a:pt x="32" y="0"/>
                  <a:pt x="16" y="168"/>
                </a:cubicBezTo>
                <a:cubicBezTo>
                  <a:pt x="0" y="336"/>
                  <a:pt x="8" y="992"/>
                  <a:pt x="64" y="1176"/>
                </a:cubicBezTo>
                <a:cubicBezTo>
                  <a:pt x="120" y="1360"/>
                  <a:pt x="236" y="1316"/>
                  <a:pt x="352" y="1272"/>
                </a:cubicBezTo>
              </a:path>
            </a:pathLst>
          </a:custGeom>
          <a:noFill/>
          <a:ln w="9525">
            <a:solidFill>
              <a:schemeClr val="tx1"/>
            </a:solidFill>
            <a:round/>
            <a:headEnd type="none" w="med" len="med"/>
            <a:tailEnd type="arrow" w="med" len="med"/>
          </a:ln>
          <a:effectLst/>
        </p:spPr>
        <p:txBody>
          <a:bodyPr/>
          <a:lstStyle/>
          <a:p>
            <a:endParaRPr lang="en-US">
              <a:latin typeface="Calibri" panose="020F0502020204030204" pitchFamily="34" charset="0"/>
              <a:cs typeface="Calibri" panose="020F0502020204030204" pitchFamily="34" charset="0"/>
            </a:endParaRPr>
          </a:p>
        </p:txBody>
      </p:sp>
      <p:sp>
        <p:nvSpPr>
          <p:cNvPr id="97308" name="Line 28"/>
          <p:cNvSpPr>
            <a:spLocks noChangeShapeType="1"/>
          </p:cNvSpPr>
          <p:nvPr/>
        </p:nvSpPr>
        <p:spPr bwMode="auto">
          <a:xfrm flipV="1">
            <a:off x="4724400" y="5605463"/>
            <a:ext cx="0" cy="914400"/>
          </a:xfrm>
          <a:prstGeom prst="line">
            <a:avLst/>
          </a:prstGeom>
          <a:noFill/>
          <a:ln w="9525">
            <a:solidFill>
              <a:schemeClr val="tx1"/>
            </a:solidFill>
            <a:round/>
            <a:headEnd/>
            <a:tailEnd type="triangle" w="med" len="med"/>
          </a:ln>
          <a:effectLst/>
        </p:spPr>
        <p:txBody>
          <a:bodyPr/>
          <a:lstStyle/>
          <a:p>
            <a:endParaRPr lang="en-US">
              <a:latin typeface="Calibri" panose="020F0502020204030204" pitchFamily="34" charset="0"/>
              <a:cs typeface="Calibri" panose="020F0502020204030204" pitchFamily="34" charset="0"/>
            </a:endParaRPr>
          </a:p>
        </p:txBody>
      </p:sp>
      <p:sp>
        <p:nvSpPr>
          <p:cNvPr id="97309" name="Text Box 29"/>
          <p:cNvSpPr txBox="1">
            <a:spLocks noChangeArrowheads="1"/>
          </p:cNvSpPr>
          <p:nvPr/>
        </p:nvSpPr>
        <p:spPr bwMode="auto">
          <a:xfrm>
            <a:off x="4860925" y="6156325"/>
            <a:ext cx="2508700" cy="400110"/>
          </a:xfrm>
          <a:prstGeom prst="rect">
            <a:avLst/>
          </a:prstGeom>
          <a:noFill/>
          <a:ln w="9525">
            <a:noFill/>
            <a:miter lim="800000"/>
            <a:headEnd/>
            <a:tailEnd/>
          </a:ln>
          <a:effectLst/>
        </p:spPr>
        <p:txBody>
          <a:bodyPr wrap="none">
            <a:spAutoFit/>
          </a:bodyPr>
          <a:lstStyle/>
          <a:p>
            <a:r>
              <a:rPr lang="en-US">
                <a:latin typeface="Calibri" panose="020F0502020204030204" pitchFamily="34" charset="0"/>
                <a:cs typeface="Calibri" panose="020F0502020204030204" pitchFamily="34" charset="0"/>
              </a:rPr>
              <a:t>Done in main memory</a:t>
            </a:r>
          </a:p>
        </p:txBody>
      </p:sp>
      <p:sp>
        <p:nvSpPr>
          <p:cNvPr id="97310" name="Rectangle 30"/>
          <p:cNvSpPr>
            <a:spLocks noChangeArrowheads="1"/>
          </p:cNvSpPr>
          <p:nvPr/>
        </p:nvSpPr>
        <p:spPr bwMode="auto">
          <a:xfrm>
            <a:off x="762000" y="914400"/>
            <a:ext cx="7924800" cy="1446550"/>
          </a:xfrm>
          <a:prstGeom prst="rect">
            <a:avLst/>
          </a:prstGeom>
          <a:noFill/>
          <a:ln w="9525">
            <a:noFill/>
            <a:miter lim="800000"/>
            <a:headEnd/>
            <a:tailEnd/>
          </a:ln>
          <a:effectLst/>
        </p:spPr>
        <p:txBody>
          <a:bodyPr>
            <a:spAutoFit/>
          </a:bodyPr>
          <a:lstStyle/>
          <a:p>
            <a:r>
              <a:rPr lang="en-US" sz="2400" dirty="0">
                <a:latin typeface="Calibri" panose="020F0502020204030204" pitchFamily="34" charset="0"/>
                <a:cs typeface="Calibri" panose="020F0502020204030204" pitchFamily="34" charset="0"/>
              </a:rPr>
              <a:t>Merge all the sorted </a:t>
            </a:r>
            <a:r>
              <a:rPr lang="en-US" sz="2400" dirty="0" err="1">
                <a:latin typeface="Calibri" panose="020F0502020204030204" pitchFamily="34" charset="0"/>
                <a:cs typeface="Calibri" panose="020F0502020204030204" pitchFamily="34" charset="0"/>
              </a:rPr>
              <a:t>sublists</a:t>
            </a:r>
            <a:r>
              <a:rPr lang="en-US" sz="2400" dirty="0">
                <a:latin typeface="Calibri" panose="020F0502020204030204" pitchFamily="34" charset="0"/>
                <a:cs typeface="Calibri" panose="020F0502020204030204" pitchFamily="34" charset="0"/>
              </a:rPr>
              <a:t> into a single sorted list.</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Partition MM into n blocks</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Load Fi to block </a:t>
            </a:r>
            <a:r>
              <a:rPr lang="en-US" dirty="0" err="1">
                <a:latin typeface="Calibri" panose="020F0502020204030204" pitchFamily="34" charset="0"/>
                <a:cs typeface="Calibri" panose="020F0502020204030204" pitchFamily="34" charset="0"/>
              </a:rPr>
              <a:t>i</a:t>
            </a:r>
            <a:endParaRPr lang="en-US"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1026"/>
          <p:cNvSpPr txBox="1">
            <a:spLocks noChangeArrowheads="1"/>
          </p:cNvSpPr>
          <p:nvPr/>
        </p:nvSpPr>
        <p:spPr bwMode="auto">
          <a:xfrm>
            <a:off x="838200" y="1295400"/>
            <a:ext cx="7391400" cy="4955203"/>
          </a:xfrm>
          <a:prstGeom prst="rect">
            <a:avLst/>
          </a:prstGeom>
          <a:noFill/>
          <a:ln w="9525">
            <a:noFill/>
            <a:miter lim="800000"/>
            <a:headEnd/>
            <a:tailEnd/>
          </a:ln>
          <a:effectLst/>
        </p:spPr>
        <p:txBody>
          <a:bodyPr>
            <a:sp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Find the smallest key among the first remaining elements of all the lists. (</a:t>
            </a:r>
            <a:r>
              <a:rPr lang="en-US" sz="1600" dirty="0">
                <a:latin typeface="Calibri" panose="020F0502020204030204" pitchFamily="34" charset="0"/>
                <a:cs typeface="Calibri" panose="020F0502020204030204" pitchFamily="34" charset="0"/>
              </a:rPr>
              <a:t>This comparison is done in main memory and a linear search is sufficient.  Better technique can be used.)</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Move the smallest element to the first available position of the output block.</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If the output block is full, write it to disk and reinitialize the same buffer in main memory to hold the next output block.</a:t>
            </a:r>
          </a:p>
          <a:p>
            <a:pPr marL="800100" lvl="1"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If the block from which the input smallest element was taken is now exhausted, read the next block from the same sorted </a:t>
            </a:r>
            <a:r>
              <a:rPr lang="en-US" dirty="0" err="1">
                <a:latin typeface="Calibri" panose="020F0502020204030204" pitchFamily="34" charset="0"/>
                <a:cs typeface="Calibri" panose="020F0502020204030204" pitchFamily="34" charset="0"/>
              </a:rPr>
              <a:t>sublist</a:t>
            </a:r>
            <a:r>
              <a:rPr lang="en-US" dirty="0">
                <a:latin typeface="Calibri" panose="020F0502020204030204" pitchFamily="34" charset="0"/>
                <a:cs typeface="Calibri" panose="020F0502020204030204" pitchFamily="34" charset="0"/>
              </a:rPr>
              <a:t> into the same buffer.</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If no block remains, leave its buffer empty and do not consider elements from that list.</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
        <p:nvSpPr>
          <p:cNvPr id="101379" name="Text Box 1027"/>
          <p:cNvSpPr txBox="1">
            <a:spLocks noChangeArrowheads="1"/>
          </p:cNvSpPr>
          <p:nvPr/>
        </p:nvSpPr>
        <p:spPr bwMode="auto">
          <a:xfrm>
            <a:off x="1676400" y="533400"/>
            <a:ext cx="5250733" cy="584775"/>
          </a:xfrm>
          <a:prstGeom prst="rect">
            <a:avLst/>
          </a:prstGeom>
          <a:noFill/>
          <a:ln w="9525">
            <a:noFill/>
            <a:miter lim="800000"/>
            <a:headEnd/>
            <a:tailEnd/>
          </a:ln>
          <a:effectLst/>
        </p:spPr>
        <p:txBody>
          <a:bodyPr wrap="none">
            <a:spAutoFit/>
          </a:bodyPr>
          <a:lstStyle/>
          <a:p>
            <a:r>
              <a:rPr lang="en-US" sz="3200">
                <a:solidFill>
                  <a:schemeClr val="accent2"/>
                </a:solidFill>
                <a:latin typeface="Calibri" panose="020F0502020204030204" pitchFamily="34" charset="0"/>
                <a:cs typeface="Calibri" panose="020F0502020204030204" pitchFamily="34" charset="0"/>
              </a:rPr>
              <a:t>Phase 2: Multiway Merge-Sort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533400" y="533400"/>
            <a:ext cx="7265194" cy="523220"/>
          </a:xfrm>
          <a:prstGeom prst="rect">
            <a:avLst/>
          </a:prstGeom>
          <a:noFill/>
          <a:ln w="9525">
            <a:noFill/>
            <a:miter lim="800000"/>
            <a:headEnd/>
            <a:tailEnd/>
          </a:ln>
          <a:effectLst/>
        </p:spPr>
        <p:txBody>
          <a:bodyPr wrap="none">
            <a:spAutoFit/>
          </a:bodyPr>
          <a:lstStyle/>
          <a:p>
            <a:r>
              <a:rPr lang="en-US" sz="2800" dirty="0">
                <a:latin typeface="Calibri" panose="020F0502020204030204" pitchFamily="34" charset="0"/>
                <a:cs typeface="Calibri" panose="020F0502020204030204" pitchFamily="34" charset="0"/>
              </a:rPr>
              <a:t>Memory Requirement for Multi-Way Merge-Sort</a:t>
            </a:r>
          </a:p>
        </p:txBody>
      </p:sp>
      <p:sp>
        <p:nvSpPr>
          <p:cNvPr id="99331" name="Text Box 3"/>
          <p:cNvSpPr txBox="1">
            <a:spLocks noChangeArrowheads="1"/>
          </p:cNvSpPr>
          <p:nvPr/>
        </p:nvSpPr>
        <p:spPr bwMode="auto">
          <a:xfrm>
            <a:off x="685800" y="1194137"/>
            <a:ext cx="7788275" cy="1015663"/>
          </a:xfrm>
          <a:prstGeom prst="rect">
            <a:avLst/>
          </a:prstGeom>
          <a:noFill/>
          <a:ln w="9525">
            <a:noFill/>
            <a:miter lim="800000"/>
            <a:headEnd/>
            <a:tailEnd/>
          </a:ln>
          <a:effectLst/>
        </p:spPr>
        <p:txBody>
          <a:bodyPr>
            <a:spAutoFit/>
          </a:bodyPr>
          <a:lstStyle/>
          <a:p>
            <a:pPr marL="457200" indent="-457200"/>
            <a:r>
              <a:rPr lang="en-US" dirty="0">
                <a:solidFill>
                  <a:schemeClr val="accent2"/>
                </a:solidFill>
                <a:latin typeface="Calibri" panose="020F0502020204030204" pitchFamily="34" charset="0"/>
                <a:cs typeface="Calibri" panose="020F0502020204030204" pitchFamily="34" charset="0"/>
              </a:rPr>
              <a:t>Partitioning Phase</a:t>
            </a:r>
            <a:r>
              <a:rPr lang="en-US" dirty="0">
                <a:latin typeface="Calibri" panose="020F0502020204030204" pitchFamily="34" charset="0"/>
                <a:cs typeface="Calibri" panose="020F0502020204030204" pitchFamily="34" charset="0"/>
              </a:rPr>
              <a:t>: </a:t>
            </a:r>
          </a:p>
          <a:p>
            <a:pPr marL="457200" indent="-457200">
              <a:buFont typeface="Arial" pitchFamily="34" charset="0"/>
              <a:buChar char="•"/>
            </a:pPr>
            <a:r>
              <a:rPr lang="en-US" dirty="0">
                <a:latin typeface="Calibri" panose="020F0502020204030204" pitchFamily="34" charset="0"/>
                <a:cs typeface="Calibri" panose="020F0502020204030204" pitchFamily="34" charset="0"/>
              </a:rPr>
              <a:t>Given M pages of main memory and a file of |f| pages of data, we can partition the file into |f|/M small files. </a:t>
            </a:r>
          </a:p>
        </p:txBody>
      </p:sp>
      <p:grpSp>
        <p:nvGrpSpPr>
          <p:cNvPr id="72" name="Group 71"/>
          <p:cNvGrpSpPr/>
          <p:nvPr/>
        </p:nvGrpSpPr>
        <p:grpSpPr>
          <a:xfrm>
            <a:off x="1676400" y="2362200"/>
            <a:ext cx="5334000" cy="914400"/>
            <a:chOff x="685800" y="2286000"/>
            <a:chExt cx="7620000" cy="1447800"/>
          </a:xfrm>
        </p:grpSpPr>
        <p:sp>
          <p:nvSpPr>
            <p:cNvPr id="99333" name="Rectangle 5"/>
            <p:cNvSpPr>
              <a:spLocks noChangeArrowheads="1"/>
            </p:cNvSpPr>
            <p:nvPr/>
          </p:nvSpPr>
          <p:spPr bwMode="auto">
            <a:xfrm>
              <a:off x="685800" y="2895600"/>
              <a:ext cx="3124200" cy="4572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Calibri" panose="020F0502020204030204" pitchFamily="34" charset="0"/>
                  <a:cs typeface="Calibri" panose="020F0502020204030204" pitchFamily="34" charset="0"/>
                </a:rPr>
                <a:t>File to be sorted</a:t>
              </a:r>
            </a:p>
          </p:txBody>
        </p:sp>
        <p:sp>
          <p:nvSpPr>
            <p:cNvPr id="99334" name="Rectangle 6"/>
            <p:cNvSpPr>
              <a:spLocks noChangeArrowheads="1"/>
            </p:cNvSpPr>
            <p:nvPr/>
          </p:nvSpPr>
          <p:spPr bwMode="auto">
            <a:xfrm>
              <a:off x="4724400" y="2438400"/>
              <a:ext cx="609600" cy="129540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latin typeface="Calibri" panose="020F0502020204030204" pitchFamily="34" charset="0"/>
                  <a:cs typeface="Calibri" panose="020F0502020204030204" pitchFamily="34" charset="0"/>
                </a:rPr>
                <a:t>MM</a:t>
              </a:r>
            </a:p>
          </p:txBody>
        </p:sp>
        <p:sp>
          <p:nvSpPr>
            <p:cNvPr id="99335" name="Line 7"/>
            <p:cNvSpPr>
              <a:spLocks noChangeShapeType="1"/>
            </p:cNvSpPr>
            <p:nvPr/>
          </p:nvSpPr>
          <p:spPr bwMode="auto">
            <a:xfrm>
              <a:off x="4038600" y="3124200"/>
              <a:ext cx="533400" cy="0"/>
            </a:xfrm>
            <a:prstGeom prst="line">
              <a:avLst/>
            </a:prstGeom>
            <a:noFill/>
            <a:ln w="9525">
              <a:solidFill>
                <a:schemeClr val="tx1"/>
              </a:solidFill>
              <a:round/>
              <a:headEnd/>
              <a:tailEnd type="triangle" w="med" len="med"/>
            </a:ln>
            <a:effectLst/>
          </p:spPr>
          <p:txBody>
            <a:bodyPr/>
            <a:lstStyle/>
            <a:p>
              <a:endParaRPr lang="en-US" sz="1400">
                <a:latin typeface="Calibri" panose="020F0502020204030204" pitchFamily="34" charset="0"/>
                <a:cs typeface="Calibri" panose="020F0502020204030204" pitchFamily="34" charset="0"/>
              </a:endParaRPr>
            </a:p>
          </p:txBody>
        </p:sp>
        <p:sp>
          <p:nvSpPr>
            <p:cNvPr id="99336" name="Rectangle 8"/>
            <p:cNvSpPr>
              <a:spLocks noChangeArrowheads="1"/>
            </p:cNvSpPr>
            <p:nvPr/>
          </p:nvSpPr>
          <p:spPr bwMode="auto">
            <a:xfrm>
              <a:off x="6248400" y="2286000"/>
              <a:ext cx="20574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400">
                  <a:latin typeface="Calibri" panose="020F0502020204030204" pitchFamily="34" charset="0"/>
                  <a:cs typeface="Calibri" panose="020F0502020204030204" pitchFamily="34" charset="0"/>
                </a:rPr>
                <a:t>Sorted f1</a:t>
              </a:r>
            </a:p>
          </p:txBody>
        </p:sp>
        <p:sp>
          <p:nvSpPr>
            <p:cNvPr id="99337" name="Rectangle 9"/>
            <p:cNvSpPr>
              <a:spLocks noChangeArrowheads="1"/>
            </p:cNvSpPr>
            <p:nvPr/>
          </p:nvSpPr>
          <p:spPr bwMode="auto">
            <a:xfrm>
              <a:off x="6248400" y="2743200"/>
              <a:ext cx="20574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400">
                  <a:latin typeface="Calibri" panose="020F0502020204030204" pitchFamily="34" charset="0"/>
                  <a:cs typeface="Calibri" panose="020F0502020204030204" pitchFamily="34" charset="0"/>
                </a:rPr>
                <a:t>Sorted f2</a:t>
              </a:r>
            </a:p>
          </p:txBody>
        </p:sp>
        <p:sp>
          <p:nvSpPr>
            <p:cNvPr id="99338" name="Rectangle 10"/>
            <p:cNvSpPr>
              <a:spLocks noChangeArrowheads="1"/>
            </p:cNvSpPr>
            <p:nvPr/>
          </p:nvSpPr>
          <p:spPr bwMode="auto">
            <a:xfrm>
              <a:off x="6248400" y="3429000"/>
              <a:ext cx="20574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sz="1400">
                  <a:latin typeface="Calibri" panose="020F0502020204030204" pitchFamily="34" charset="0"/>
                  <a:cs typeface="Calibri" panose="020F0502020204030204" pitchFamily="34" charset="0"/>
                </a:rPr>
                <a:t>Sorted fn</a:t>
              </a:r>
            </a:p>
          </p:txBody>
        </p:sp>
        <p:sp>
          <p:nvSpPr>
            <p:cNvPr id="99339" name="Line 11"/>
            <p:cNvSpPr>
              <a:spLocks noChangeShapeType="1"/>
            </p:cNvSpPr>
            <p:nvPr/>
          </p:nvSpPr>
          <p:spPr bwMode="auto">
            <a:xfrm>
              <a:off x="5486400" y="3124200"/>
              <a:ext cx="533400" cy="0"/>
            </a:xfrm>
            <a:prstGeom prst="line">
              <a:avLst/>
            </a:prstGeom>
            <a:noFill/>
            <a:ln w="9525">
              <a:solidFill>
                <a:schemeClr val="tx1"/>
              </a:solidFill>
              <a:round/>
              <a:headEnd/>
              <a:tailEnd type="triangle" w="med" len="med"/>
            </a:ln>
            <a:effectLst/>
          </p:spPr>
          <p:txBody>
            <a:bodyPr/>
            <a:lstStyle/>
            <a:p>
              <a:endParaRPr lang="en-US" sz="1400">
                <a:latin typeface="Calibri" panose="020F0502020204030204" pitchFamily="34" charset="0"/>
                <a:cs typeface="Calibri" panose="020F0502020204030204" pitchFamily="34" charset="0"/>
              </a:endParaRPr>
            </a:p>
          </p:txBody>
        </p:sp>
        <p:sp>
          <p:nvSpPr>
            <p:cNvPr id="99340" name="Text Box 12"/>
            <p:cNvSpPr txBox="1">
              <a:spLocks noChangeArrowheads="1"/>
            </p:cNvSpPr>
            <p:nvPr/>
          </p:nvSpPr>
          <p:spPr bwMode="auto">
            <a:xfrm>
              <a:off x="7070726" y="3048000"/>
              <a:ext cx="341669" cy="536044"/>
            </a:xfrm>
            <a:prstGeom prst="rect">
              <a:avLst/>
            </a:prstGeom>
            <a:noFill/>
            <a:ln w="9525">
              <a:noFill/>
              <a:miter lim="800000"/>
              <a:headEnd/>
              <a:tailEnd/>
            </a:ln>
            <a:effectLst/>
          </p:spPr>
          <p:txBody>
            <a:bodyPr wrap="none">
              <a:spAutoFit/>
            </a:bodyPr>
            <a:lstStyle/>
            <a:p>
              <a:r>
                <a:rPr lang="en-US" sz="1600">
                  <a:latin typeface="Calibri" panose="020F0502020204030204" pitchFamily="34" charset="0"/>
                  <a:cs typeface="Calibri" panose="020F0502020204030204" pitchFamily="34" charset="0"/>
                </a:rPr>
                <a:t>:</a:t>
              </a:r>
            </a:p>
          </p:txBody>
        </p:sp>
      </p:grpSp>
      <p:sp>
        <p:nvSpPr>
          <p:cNvPr id="13" name="Text Box 3"/>
          <p:cNvSpPr txBox="1">
            <a:spLocks noChangeArrowheads="1"/>
          </p:cNvSpPr>
          <p:nvPr/>
        </p:nvSpPr>
        <p:spPr bwMode="auto">
          <a:xfrm>
            <a:off x="685800" y="3480137"/>
            <a:ext cx="8153400" cy="1015663"/>
          </a:xfrm>
          <a:prstGeom prst="rect">
            <a:avLst/>
          </a:prstGeom>
          <a:noFill/>
          <a:ln w="9525">
            <a:noFill/>
            <a:miter lim="800000"/>
            <a:headEnd/>
            <a:tailEnd/>
          </a:ln>
          <a:effectLst/>
        </p:spPr>
        <p:txBody>
          <a:bodyPr wrap="square">
            <a:spAutoFit/>
          </a:bodyPr>
          <a:lstStyle/>
          <a:p>
            <a:pPr marL="457200" indent="-457200"/>
            <a:r>
              <a:rPr lang="en-US" dirty="0">
                <a:solidFill>
                  <a:schemeClr val="accent2"/>
                </a:solidFill>
                <a:latin typeface="Calibri" panose="020F0502020204030204" pitchFamily="34" charset="0"/>
                <a:cs typeface="Calibri" panose="020F0502020204030204" pitchFamily="34" charset="0"/>
              </a:rPr>
              <a:t>Merge Phase</a:t>
            </a:r>
            <a:r>
              <a:rPr lang="en-US" dirty="0">
                <a:latin typeface="Calibri" panose="020F0502020204030204" pitchFamily="34" charset="0"/>
                <a:cs typeface="Calibri" panose="020F0502020204030204" pitchFamily="34" charset="0"/>
              </a:rPr>
              <a:t>: </a:t>
            </a:r>
          </a:p>
          <a:p>
            <a:pPr marL="457200" indent="-457200">
              <a:buFont typeface="Arial" pitchFamily="34" charset="0"/>
              <a:buChar char="•"/>
            </a:pPr>
            <a:r>
              <a:rPr lang="en-US" dirty="0">
                <a:latin typeface="Calibri" panose="020F0502020204030204" pitchFamily="34" charset="0"/>
                <a:cs typeface="Calibri" panose="020F0502020204030204" pitchFamily="34" charset="0"/>
              </a:rPr>
              <a:t>At least M-1 pages of main memory are needed to merge |f|/M sorted lists, so we have M-1&gt;=|f|/M, i.e., M(M-1)&gt;=|f|. </a:t>
            </a:r>
          </a:p>
        </p:txBody>
      </p:sp>
      <p:sp>
        <p:nvSpPr>
          <p:cNvPr id="38" name="Rectangle 2"/>
          <p:cNvSpPr>
            <a:spLocks noChangeArrowheads="1"/>
          </p:cNvSpPr>
          <p:nvPr/>
        </p:nvSpPr>
        <p:spPr bwMode="auto">
          <a:xfrm>
            <a:off x="685800" y="6387916"/>
            <a:ext cx="1905000" cy="317684"/>
          </a:xfrm>
          <a:prstGeom prst="rect">
            <a:avLst/>
          </a:prstGeom>
          <a:noFill/>
          <a:ln w="9525">
            <a:noFill/>
            <a:miter lim="800000"/>
            <a:headEnd/>
            <a:tailEnd/>
          </a:ln>
          <a:effectLst/>
        </p:spPr>
        <p:txBody>
          <a:bodyPr wrap="none" anchor="ctr"/>
          <a:lstStyle/>
          <a:p>
            <a:endParaRPr lang="en-US" sz="1600">
              <a:latin typeface="Calibri" panose="020F0502020204030204" pitchFamily="34" charset="0"/>
              <a:cs typeface="Calibri" panose="020F0502020204030204" pitchFamily="34" charset="0"/>
            </a:endParaRPr>
          </a:p>
        </p:txBody>
      </p:sp>
      <p:sp>
        <p:nvSpPr>
          <p:cNvPr id="39" name="Rectangle 3"/>
          <p:cNvSpPr>
            <a:spLocks noChangeArrowheads="1"/>
          </p:cNvSpPr>
          <p:nvPr/>
        </p:nvSpPr>
        <p:spPr bwMode="auto">
          <a:xfrm>
            <a:off x="3124200" y="6387916"/>
            <a:ext cx="2895600" cy="317684"/>
          </a:xfrm>
          <a:prstGeom prst="rect">
            <a:avLst/>
          </a:prstGeom>
          <a:noFill/>
          <a:ln w="9525">
            <a:noFill/>
            <a:miter lim="800000"/>
            <a:headEnd/>
            <a:tailEnd/>
          </a:ln>
          <a:effectLst/>
        </p:spPr>
        <p:txBody>
          <a:bodyPr wrap="none" anchor="ctr"/>
          <a:lstStyle/>
          <a:p>
            <a:endParaRPr lang="en-US" sz="1600">
              <a:latin typeface="Calibri" panose="020F0502020204030204" pitchFamily="34" charset="0"/>
              <a:cs typeface="Calibri" panose="020F0502020204030204" pitchFamily="34" charset="0"/>
            </a:endParaRPr>
          </a:p>
        </p:txBody>
      </p:sp>
      <p:sp>
        <p:nvSpPr>
          <p:cNvPr id="40" name="Freeform 6"/>
          <p:cNvSpPr>
            <a:spLocks/>
          </p:cNvSpPr>
          <p:nvPr/>
        </p:nvSpPr>
        <p:spPr bwMode="auto">
          <a:xfrm>
            <a:off x="6992938" y="4921938"/>
            <a:ext cx="1316037" cy="153326"/>
          </a:xfrm>
          <a:custGeom>
            <a:avLst/>
            <a:gdLst/>
            <a:ahLst/>
            <a:cxnLst>
              <a:cxn ang="0">
                <a:pos x="828" y="70"/>
              </a:cxn>
              <a:cxn ang="0">
                <a:pos x="796" y="42"/>
              </a:cxn>
              <a:cxn ang="0">
                <a:pos x="707" y="21"/>
              </a:cxn>
              <a:cxn ang="0">
                <a:pos x="414" y="0"/>
              </a:cxn>
              <a:cxn ang="0">
                <a:pos x="122" y="21"/>
              </a:cxn>
              <a:cxn ang="0">
                <a:pos x="33" y="42"/>
              </a:cxn>
              <a:cxn ang="0">
                <a:pos x="0" y="70"/>
              </a:cxn>
              <a:cxn ang="0">
                <a:pos x="33" y="97"/>
              </a:cxn>
              <a:cxn ang="0">
                <a:pos x="122" y="118"/>
              </a:cxn>
              <a:cxn ang="0">
                <a:pos x="414" y="138"/>
              </a:cxn>
              <a:cxn ang="0">
                <a:pos x="707" y="118"/>
              </a:cxn>
              <a:cxn ang="0">
                <a:pos x="796" y="97"/>
              </a:cxn>
              <a:cxn ang="0">
                <a:pos x="828" y="70"/>
              </a:cxn>
            </a:cxnLst>
            <a:rect l="0" t="0" r="r" b="b"/>
            <a:pathLst>
              <a:path w="829" h="139">
                <a:moveTo>
                  <a:pt x="828" y="70"/>
                </a:moveTo>
                <a:lnTo>
                  <a:pt x="796" y="42"/>
                </a:lnTo>
                <a:lnTo>
                  <a:pt x="707" y="21"/>
                </a:lnTo>
                <a:lnTo>
                  <a:pt x="414" y="0"/>
                </a:lnTo>
                <a:lnTo>
                  <a:pt x="122" y="21"/>
                </a:lnTo>
                <a:lnTo>
                  <a:pt x="33" y="42"/>
                </a:lnTo>
                <a:lnTo>
                  <a:pt x="0" y="70"/>
                </a:lnTo>
                <a:lnTo>
                  <a:pt x="33" y="97"/>
                </a:lnTo>
                <a:lnTo>
                  <a:pt x="122" y="118"/>
                </a:lnTo>
                <a:lnTo>
                  <a:pt x="414" y="138"/>
                </a:lnTo>
                <a:lnTo>
                  <a:pt x="707" y="118"/>
                </a:lnTo>
                <a:lnTo>
                  <a:pt x="796" y="97"/>
                </a:lnTo>
                <a:lnTo>
                  <a:pt x="828" y="70"/>
                </a:lnTo>
              </a:path>
            </a:pathLst>
          </a:custGeom>
          <a:solidFill>
            <a:srgbClr val="99CCFF"/>
          </a:solidFill>
          <a:ln w="12700" cap="rnd" cmpd="sng">
            <a:solidFill>
              <a:srgbClr val="000000"/>
            </a:solidFill>
            <a:prstDash val="solid"/>
            <a:round/>
            <a:headEnd type="none" w="sm" len="sm"/>
            <a:tailEnd type="none" w="sm" len="sm"/>
          </a:ln>
          <a:effectLst/>
        </p:spPr>
        <p:txBody>
          <a:bodyPr/>
          <a:lstStyle/>
          <a:p>
            <a:endParaRPr lang="en-US" sz="1600">
              <a:latin typeface="Calibri" panose="020F0502020204030204" pitchFamily="34" charset="0"/>
              <a:cs typeface="Calibri" panose="020F0502020204030204" pitchFamily="34" charset="0"/>
            </a:endParaRPr>
          </a:p>
        </p:txBody>
      </p:sp>
      <p:sp>
        <p:nvSpPr>
          <p:cNvPr id="41" name="Freeform 7"/>
          <p:cNvSpPr>
            <a:spLocks/>
          </p:cNvSpPr>
          <p:nvPr/>
        </p:nvSpPr>
        <p:spPr bwMode="auto">
          <a:xfrm>
            <a:off x="1647825" y="5197705"/>
            <a:ext cx="1039813" cy="104791"/>
          </a:xfrm>
          <a:custGeom>
            <a:avLst/>
            <a:gdLst/>
            <a:ahLst/>
            <a:cxnLst>
              <a:cxn ang="0">
                <a:pos x="0" y="94"/>
              </a:cxn>
              <a:cxn ang="0">
                <a:pos x="0" y="0"/>
              </a:cxn>
              <a:cxn ang="0">
                <a:pos x="654" y="0"/>
              </a:cxn>
              <a:cxn ang="0">
                <a:pos x="654" y="94"/>
              </a:cxn>
              <a:cxn ang="0">
                <a:pos x="0" y="94"/>
              </a:cxn>
            </a:cxnLst>
            <a:rect l="0" t="0" r="r" b="b"/>
            <a:pathLst>
              <a:path w="655" h="95">
                <a:moveTo>
                  <a:pt x="0" y="94"/>
                </a:moveTo>
                <a:lnTo>
                  <a:pt x="0" y="0"/>
                </a:lnTo>
                <a:lnTo>
                  <a:pt x="654" y="0"/>
                </a:lnTo>
                <a:lnTo>
                  <a:pt x="654" y="94"/>
                </a:lnTo>
                <a:lnTo>
                  <a:pt x="0" y="94"/>
                </a:lnTo>
              </a:path>
            </a:pathLst>
          </a:custGeom>
          <a:solidFill>
            <a:srgbClr val="99CCFF"/>
          </a:solidFill>
          <a:ln w="12700" cap="rnd" cmpd="sng">
            <a:solidFill>
              <a:srgbClr val="000000"/>
            </a:solidFill>
            <a:prstDash val="solid"/>
            <a:round/>
            <a:headEnd type="none" w="sm" len="sm"/>
            <a:tailEnd type="none" w="sm" len="sm"/>
          </a:ln>
          <a:effectLst/>
        </p:spPr>
        <p:txBody>
          <a:bodyPr/>
          <a:lstStyle/>
          <a:p>
            <a:endParaRPr lang="en-US" sz="1600">
              <a:latin typeface="Calibri" panose="020F0502020204030204" pitchFamily="34" charset="0"/>
              <a:cs typeface="Calibri" panose="020F0502020204030204" pitchFamily="34" charset="0"/>
            </a:endParaRPr>
          </a:p>
        </p:txBody>
      </p:sp>
      <p:sp>
        <p:nvSpPr>
          <p:cNvPr id="42" name="Freeform 8"/>
          <p:cNvSpPr>
            <a:spLocks/>
          </p:cNvSpPr>
          <p:nvPr/>
        </p:nvSpPr>
        <p:spPr bwMode="auto">
          <a:xfrm>
            <a:off x="1647825" y="5717250"/>
            <a:ext cx="1068388" cy="95967"/>
          </a:xfrm>
          <a:custGeom>
            <a:avLst/>
            <a:gdLst/>
            <a:ahLst/>
            <a:cxnLst>
              <a:cxn ang="0">
                <a:pos x="0" y="86"/>
              </a:cxn>
              <a:cxn ang="0">
                <a:pos x="0" y="0"/>
              </a:cxn>
              <a:cxn ang="0">
                <a:pos x="672" y="0"/>
              </a:cxn>
              <a:cxn ang="0">
                <a:pos x="672" y="86"/>
              </a:cxn>
              <a:cxn ang="0">
                <a:pos x="0" y="86"/>
              </a:cxn>
            </a:cxnLst>
            <a:rect l="0" t="0" r="r" b="b"/>
            <a:pathLst>
              <a:path w="673" h="87">
                <a:moveTo>
                  <a:pt x="0" y="86"/>
                </a:moveTo>
                <a:lnTo>
                  <a:pt x="0" y="0"/>
                </a:lnTo>
                <a:lnTo>
                  <a:pt x="672" y="0"/>
                </a:lnTo>
                <a:lnTo>
                  <a:pt x="672" y="86"/>
                </a:lnTo>
                <a:lnTo>
                  <a:pt x="0" y="86"/>
                </a:lnTo>
              </a:path>
            </a:pathLst>
          </a:custGeom>
          <a:solidFill>
            <a:srgbClr val="99CCFF"/>
          </a:solidFill>
          <a:ln w="12700" cap="rnd" cmpd="sng">
            <a:solidFill>
              <a:srgbClr val="000000"/>
            </a:solidFill>
            <a:prstDash val="solid"/>
            <a:round/>
            <a:headEnd type="none" w="sm" len="sm"/>
            <a:tailEnd type="none" w="sm" len="sm"/>
          </a:ln>
          <a:effectLst/>
        </p:spPr>
        <p:txBody>
          <a:bodyPr/>
          <a:lstStyle/>
          <a:p>
            <a:endParaRPr lang="en-US" sz="1600">
              <a:latin typeface="Calibri" panose="020F0502020204030204" pitchFamily="34" charset="0"/>
              <a:cs typeface="Calibri" panose="020F0502020204030204" pitchFamily="34" charset="0"/>
            </a:endParaRPr>
          </a:p>
        </p:txBody>
      </p:sp>
      <p:sp>
        <p:nvSpPr>
          <p:cNvPr id="43" name="Freeform 9"/>
          <p:cNvSpPr>
            <a:spLocks/>
          </p:cNvSpPr>
          <p:nvPr/>
        </p:nvSpPr>
        <p:spPr bwMode="auto">
          <a:xfrm>
            <a:off x="1509713" y="4941793"/>
            <a:ext cx="1314450" cy="152224"/>
          </a:xfrm>
          <a:custGeom>
            <a:avLst/>
            <a:gdLst/>
            <a:ahLst/>
            <a:cxnLst>
              <a:cxn ang="0">
                <a:pos x="827" y="69"/>
              </a:cxn>
              <a:cxn ang="0">
                <a:pos x="795" y="42"/>
              </a:cxn>
              <a:cxn ang="0">
                <a:pos x="706" y="20"/>
              </a:cxn>
              <a:cxn ang="0">
                <a:pos x="414" y="0"/>
              </a:cxn>
              <a:cxn ang="0">
                <a:pos x="121" y="20"/>
              </a:cxn>
              <a:cxn ang="0">
                <a:pos x="32" y="42"/>
              </a:cxn>
              <a:cxn ang="0">
                <a:pos x="0" y="69"/>
              </a:cxn>
              <a:cxn ang="0">
                <a:pos x="32" y="95"/>
              </a:cxn>
              <a:cxn ang="0">
                <a:pos x="121" y="117"/>
              </a:cxn>
              <a:cxn ang="0">
                <a:pos x="414" y="137"/>
              </a:cxn>
              <a:cxn ang="0">
                <a:pos x="706" y="117"/>
              </a:cxn>
              <a:cxn ang="0">
                <a:pos x="795" y="95"/>
              </a:cxn>
              <a:cxn ang="0">
                <a:pos x="827" y="69"/>
              </a:cxn>
            </a:cxnLst>
            <a:rect l="0" t="0" r="r" b="b"/>
            <a:pathLst>
              <a:path w="828" h="138">
                <a:moveTo>
                  <a:pt x="827" y="69"/>
                </a:moveTo>
                <a:lnTo>
                  <a:pt x="795" y="42"/>
                </a:lnTo>
                <a:lnTo>
                  <a:pt x="706" y="20"/>
                </a:lnTo>
                <a:lnTo>
                  <a:pt x="414" y="0"/>
                </a:lnTo>
                <a:lnTo>
                  <a:pt x="121" y="20"/>
                </a:lnTo>
                <a:lnTo>
                  <a:pt x="32" y="42"/>
                </a:lnTo>
                <a:lnTo>
                  <a:pt x="0" y="69"/>
                </a:lnTo>
                <a:lnTo>
                  <a:pt x="32" y="95"/>
                </a:lnTo>
                <a:lnTo>
                  <a:pt x="121" y="117"/>
                </a:lnTo>
                <a:lnTo>
                  <a:pt x="414" y="137"/>
                </a:lnTo>
                <a:lnTo>
                  <a:pt x="706" y="117"/>
                </a:lnTo>
                <a:lnTo>
                  <a:pt x="795" y="95"/>
                </a:lnTo>
                <a:lnTo>
                  <a:pt x="827" y="69"/>
                </a:lnTo>
              </a:path>
            </a:pathLst>
          </a:custGeom>
          <a:solidFill>
            <a:srgbClr val="99CCFF"/>
          </a:solidFill>
          <a:ln w="12700" cap="rnd" cmpd="sng">
            <a:solidFill>
              <a:srgbClr val="000000"/>
            </a:solidFill>
            <a:prstDash val="solid"/>
            <a:round/>
            <a:headEnd type="none" w="sm" len="sm"/>
            <a:tailEnd type="none" w="sm" len="sm"/>
          </a:ln>
          <a:effectLst/>
        </p:spPr>
        <p:txBody>
          <a:bodyPr/>
          <a:lstStyle/>
          <a:p>
            <a:endParaRPr lang="en-US" sz="1600">
              <a:latin typeface="Calibri" panose="020F0502020204030204" pitchFamily="34" charset="0"/>
              <a:cs typeface="Calibri" panose="020F0502020204030204" pitchFamily="34" charset="0"/>
            </a:endParaRPr>
          </a:p>
        </p:txBody>
      </p:sp>
      <p:sp>
        <p:nvSpPr>
          <p:cNvPr id="44" name="Rectangle 10"/>
          <p:cNvSpPr>
            <a:spLocks noChangeArrowheads="1"/>
          </p:cNvSpPr>
          <p:nvPr/>
        </p:nvSpPr>
        <p:spPr bwMode="auto">
          <a:xfrm>
            <a:off x="3536950" y="5941173"/>
            <a:ext cx="2730500" cy="305212"/>
          </a:xfrm>
          <a:prstGeom prst="rect">
            <a:avLst/>
          </a:prstGeom>
          <a:noFill/>
          <a:ln w="9525">
            <a:noFill/>
            <a:miter lim="800000"/>
            <a:headEnd/>
            <a:tailEnd/>
          </a:ln>
          <a:effectLst/>
        </p:spPr>
        <p:txBody>
          <a:bodyPr lIns="90488" tIns="44450" rIns="90488" bIns="44450">
            <a:spAutoFit/>
          </a:bodyPr>
          <a:lstStyle/>
          <a:p>
            <a:pPr eaLnBrk="0" hangingPunct="0"/>
            <a:r>
              <a:rPr lang="en-US" sz="1400" b="1" dirty="0">
                <a:latin typeface="Calibri" panose="020F0502020204030204" pitchFamily="34" charset="0"/>
                <a:cs typeface="Calibri" panose="020F0502020204030204" pitchFamily="34" charset="0"/>
              </a:rPr>
              <a:t>Main memory buffers</a:t>
            </a:r>
          </a:p>
        </p:txBody>
      </p:sp>
      <p:sp>
        <p:nvSpPr>
          <p:cNvPr id="45" name="Freeform 11"/>
          <p:cNvSpPr>
            <a:spLocks/>
          </p:cNvSpPr>
          <p:nvPr/>
        </p:nvSpPr>
        <p:spPr bwMode="auto">
          <a:xfrm>
            <a:off x="7102475" y="5405082"/>
            <a:ext cx="1055688" cy="95967"/>
          </a:xfrm>
          <a:custGeom>
            <a:avLst/>
            <a:gdLst/>
            <a:ahLst/>
            <a:cxnLst>
              <a:cxn ang="0">
                <a:pos x="0" y="86"/>
              </a:cxn>
              <a:cxn ang="0">
                <a:pos x="0" y="0"/>
              </a:cxn>
              <a:cxn ang="0">
                <a:pos x="664" y="0"/>
              </a:cxn>
              <a:cxn ang="0">
                <a:pos x="664" y="86"/>
              </a:cxn>
              <a:cxn ang="0">
                <a:pos x="0" y="86"/>
              </a:cxn>
            </a:cxnLst>
            <a:rect l="0" t="0" r="r" b="b"/>
            <a:pathLst>
              <a:path w="665" h="87">
                <a:moveTo>
                  <a:pt x="0" y="86"/>
                </a:moveTo>
                <a:lnTo>
                  <a:pt x="0" y="0"/>
                </a:lnTo>
                <a:lnTo>
                  <a:pt x="664" y="0"/>
                </a:lnTo>
                <a:lnTo>
                  <a:pt x="664" y="86"/>
                </a:lnTo>
                <a:lnTo>
                  <a:pt x="0" y="86"/>
                </a:lnTo>
              </a:path>
            </a:pathLst>
          </a:custGeom>
          <a:solidFill>
            <a:srgbClr val="99CCFF"/>
          </a:solidFill>
          <a:ln w="12700" cap="rnd" cmpd="sng">
            <a:solidFill>
              <a:srgbClr val="000000"/>
            </a:solidFill>
            <a:prstDash val="solid"/>
            <a:round/>
            <a:headEnd type="none" w="sm" len="sm"/>
            <a:tailEnd type="none" w="sm" len="sm"/>
          </a:ln>
          <a:effectLst/>
        </p:spPr>
        <p:txBody>
          <a:bodyPr/>
          <a:lstStyle/>
          <a:p>
            <a:endParaRPr lang="en-US" sz="1600">
              <a:latin typeface="Calibri" panose="020F0502020204030204" pitchFamily="34" charset="0"/>
              <a:cs typeface="Calibri" panose="020F0502020204030204" pitchFamily="34" charset="0"/>
            </a:endParaRPr>
          </a:p>
        </p:txBody>
      </p:sp>
      <p:sp>
        <p:nvSpPr>
          <p:cNvPr id="46" name="Freeform 12"/>
          <p:cNvSpPr>
            <a:spLocks/>
          </p:cNvSpPr>
          <p:nvPr/>
        </p:nvSpPr>
        <p:spPr bwMode="auto">
          <a:xfrm>
            <a:off x="7116763" y="5566130"/>
            <a:ext cx="1055687" cy="87142"/>
          </a:xfrm>
          <a:custGeom>
            <a:avLst/>
            <a:gdLst/>
            <a:ahLst/>
            <a:cxnLst>
              <a:cxn ang="0">
                <a:pos x="0" y="78"/>
              </a:cxn>
              <a:cxn ang="0">
                <a:pos x="0" y="0"/>
              </a:cxn>
              <a:cxn ang="0">
                <a:pos x="664" y="0"/>
              </a:cxn>
              <a:cxn ang="0">
                <a:pos x="664" y="78"/>
              </a:cxn>
              <a:cxn ang="0">
                <a:pos x="0" y="78"/>
              </a:cxn>
            </a:cxnLst>
            <a:rect l="0" t="0" r="r" b="b"/>
            <a:pathLst>
              <a:path w="665" h="79">
                <a:moveTo>
                  <a:pt x="0" y="78"/>
                </a:moveTo>
                <a:lnTo>
                  <a:pt x="0" y="0"/>
                </a:lnTo>
                <a:lnTo>
                  <a:pt x="664" y="0"/>
                </a:lnTo>
                <a:lnTo>
                  <a:pt x="664" y="78"/>
                </a:lnTo>
                <a:lnTo>
                  <a:pt x="0" y="78"/>
                </a:lnTo>
              </a:path>
            </a:pathLst>
          </a:custGeom>
          <a:solidFill>
            <a:srgbClr val="99CCFF"/>
          </a:solidFill>
          <a:ln w="12700" cap="rnd" cmpd="sng">
            <a:solidFill>
              <a:srgbClr val="000000"/>
            </a:solidFill>
            <a:prstDash val="solid"/>
            <a:round/>
            <a:headEnd type="none" w="sm" len="sm"/>
            <a:tailEnd type="none" w="sm" len="sm"/>
          </a:ln>
          <a:effectLst/>
        </p:spPr>
        <p:txBody>
          <a:bodyPr/>
          <a:lstStyle/>
          <a:p>
            <a:endParaRPr lang="en-US" sz="1600">
              <a:latin typeface="Calibri" panose="020F0502020204030204" pitchFamily="34" charset="0"/>
              <a:cs typeface="Calibri" panose="020F0502020204030204" pitchFamily="34" charset="0"/>
            </a:endParaRPr>
          </a:p>
        </p:txBody>
      </p:sp>
      <p:sp>
        <p:nvSpPr>
          <p:cNvPr id="47" name="Freeform 13"/>
          <p:cNvSpPr>
            <a:spLocks/>
          </p:cNvSpPr>
          <p:nvPr/>
        </p:nvSpPr>
        <p:spPr bwMode="auto">
          <a:xfrm>
            <a:off x="3657600" y="5105400"/>
            <a:ext cx="1127125" cy="152400"/>
          </a:xfrm>
          <a:custGeom>
            <a:avLst/>
            <a:gdLst/>
            <a:ahLst/>
            <a:cxnLst>
              <a:cxn ang="0">
                <a:pos x="0" y="279"/>
              </a:cxn>
              <a:cxn ang="0">
                <a:pos x="0" y="0"/>
              </a:cxn>
              <a:cxn ang="0">
                <a:pos x="709" y="0"/>
              </a:cxn>
              <a:cxn ang="0">
                <a:pos x="709" y="279"/>
              </a:cxn>
              <a:cxn ang="0">
                <a:pos x="0" y="279"/>
              </a:cxn>
            </a:cxnLst>
            <a:rect l="0" t="0" r="r" b="b"/>
            <a:pathLst>
              <a:path w="710" h="280">
                <a:moveTo>
                  <a:pt x="0" y="279"/>
                </a:moveTo>
                <a:lnTo>
                  <a:pt x="0" y="0"/>
                </a:lnTo>
                <a:lnTo>
                  <a:pt x="709" y="0"/>
                </a:lnTo>
                <a:lnTo>
                  <a:pt x="709" y="279"/>
                </a:lnTo>
                <a:lnTo>
                  <a:pt x="0" y="279"/>
                </a:lnTo>
              </a:path>
            </a:pathLst>
          </a:custGeom>
          <a:solidFill>
            <a:srgbClr val="F6BF69"/>
          </a:solidFill>
          <a:ln w="12700" cap="rnd" cmpd="sng">
            <a:solidFill>
              <a:schemeClr val="tx2"/>
            </a:solidFill>
            <a:prstDash val="solid"/>
            <a:round/>
            <a:headEnd type="none" w="sm" len="sm"/>
            <a:tailEnd type="none" w="sm" len="sm"/>
          </a:ln>
          <a:effectLst/>
        </p:spPr>
        <p:txBody>
          <a:bodyPr/>
          <a:lstStyle/>
          <a:p>
            <a:endParaRPr lang="en-US" sz="1600">
              <a:latin typeface="Calibri" panose="020F0502020204030204" pitchFamily="34" charset="0"/>
              <a:cs typeface="Calibri" panose="020F0502020204030204" pitchFamily="34" charset="0"/>
            </a:endParaRPr>
          </a:p>
        </p:txBody>
      </p:sp>
      <p:sp>
        <p:nvSpPr>
          <p:cNvPr id="48" name="Freeform 14"/>
          <p:cNvSpPr>
            <a:spLocks/>
          </p:cNvSpPr>
          <p:nvPr/>
        </p:nvSpPr>
        <p:spPr bwMode="auto">
          <a:xfrm>
            <a:off x="5410200" y="5352135"/>
            <a:ext cx="1001713" cy="250396"/>
          </a:xfrm>
          <a:custGeom>
            <a:avLst/>
            <a:gdLst/>
            <a:ahLst/>
            <a:cxnLst>
              <a:cxn ang="0">
                <a:pos x="0" y="226"/>
              </a:cxn>
              <a:cxn ang="0">
                <a:pos x="0" y="0"/>
              </a:cxn>
              <a:cxn ang="0">
                <a:pos x="630" y="0"/>
              </a:cxn>
              <a:cxn ang="0">
                <a:pos x="630" y="226"/>
              </a:cxn>
              <a:cxn ang="0">
                <a:pos x="0" y="226"/>
              </a:cxn>
            </a:cxnLst>
            <a:rect l="0" t="0" r="r" b="b"/>
            <a:pathLst>
              <a:path w="631" h="227">
                <a:moveTo>
                  <a:pt x="0" y="226"/>
                </a:moveTo>
                <a:lnTo>
                  <a:pt x="0" y="0"/>
                </a:lnTo>
                <a:lnTo>
                  <a:pt x="630" y="0"/>
                </a:lnTo>
                <a:lnTo>
                  <a:pt x="630" y="226"/>
                </a:lnTo>
                <a:lnTo>
                  <a:pt x="0" y="226"/>
                </a:lnTo>
              </a:path>
            </a:pathLst>
          </a:custGeom>
          <a:solidFill>
            <a:srgbClr val="F6BF69"/>
          </a:solidFill>
          <a:ln w="12700" cap="rnd" cmpd="sng">
            <a:solidFill>
              <a:srgbClr val="000000"/>
            </a:solidFill>
            <a:prstDash val="solid"/>
            <a:round/>
            <a:headEnd type="none" w="sm" len="sm"/>
            <a:tailEnd type="none" w="sm" len="sm"/>
          </a:ln>
          <a:effectLst/>
        </p:spPr>
        <p:txBody>
          <a:bodyPr/>
          <a:lstStyle/>
          <a:p>
            <a:endParaRPr lang="en-US" sz="1600">
              <a:latin typeface="Calibri" panose="020F0502020204030204" pitchFamily="34" charset="0"/>
              <a:cs typeface="Calibri" panose="020F0502020204030204" pitchFamily="34" charset="0"/>
            </a:endParaRPr>
          </a:p>
        </p:txBody>
      </p:sp>
      <p:sp>
        <p:nvSpPr>
          <p:cNvPr id="50" name="Freeform 16"/>
          <p:cNvSpPr>
            <a:spLocks/>
          </p:cNvSpPr>
          <p:nvPr/>
        </p:nvSpPr>
        <p:spPr bwMode="auto">
          <a:xfrm>
            <a:off x="3152775" y="4800600"/>
            <a:ext cx="3433763" cy="1428474"/>
          </a:xfrm>
          <a:custGeom>
            <a:avLst/>
            <a:gdLst/>
            <a:ahLst/>
            <a:cxnLst>
              <a:cxn ang="0">
                <a:pos x="0" y="1294"/>
              </a:cxn>
              <a:cxn ang="0">
                <a:pos x="0" y="0"/>
              </a:cxn>
              <a:cxn ang="0">
                <a:pos x="2162" y="0"/>
              </a:cxn>
              <a:cxn ang="0">
                <a:pos x="2162" y="1294"/>
              </a:cxn>
              <a:cxn ang="0">
                <a:pos x="0" y="1294"/>
              </a:cxn>
            </a:cxnLst>
            <a:rect l="0" t="0" r="r" b="b"/>
            <a:pathLst>
              <a:path w="2163" h="1295">
                <a:moveTo>
                  <a:pt x="0" y="1294"/>
                </a:moveTo>
                <a:lnTo>
                  <a:pt x="0" y="0"/>
                </a:lnTo>
                <a:lnTo>
                  <a:pt x="2162" y="0"/>
                </a:lnTo>
                <a:lnTo>
                  <a:pt x="2162" y="1294"/>
                </a:lnTo>
                <a:lnTo>
                  <a:pt x="0" y="1294"/>
                </a:lnTo>
              </a:path>
            </a:pathLst>
          </a:custGeom>
          <a:noFill/>
          <a:ln w="12700" cap="rnd" cmpd="sng">
            <a:solidFill>
              <a:srgbClr val="000000"/>
            </a:solidFill>
            <a:prstDash val="solid"/>
            <a:round/>
            <a:headEnd type="none" w="sm" len="sm"/>
            <a:tailEnd type="none" w="sm" len="sm"/>
          </a:ln>
          <a:effectLst/>
        </p:spPr>
        <p:txBody>
          <a:bodyPr/>
          <a:lstStyle/>
          <a:p>
            <a:endParaRPr lang="en-US" sz="1600">
              <a:latin typeface="Calibri" panose="020F0502020204030204" pitchFamily="34" charset="0"/>
              <a:cs typeface="Calibri" panose="020F0502020204030204" pitchFamily="34" charset="0"/>
            </a:endParaRPr>
          </a:p>
        </p:txBody>
      </p:sp>
      <p:sp>
        <p:nvSpPr>
          <p:cNvPr id="51" name="Rectangle 17"/>
          <p:cNvSpPr>
            <a:spLocks noChangeArrowheads="1"/>
          </p:cNvSpPr>
          <p:nvPr/>
        </p:nvSpPr>
        <p:spPr bwMode="auto">
          <a:xfrm>
            <a:off x="3636963" y="5047687"/>
            <a:ext cx="698910" cy="274434"/>
          </a:xfrm>
          <a:prstGeom prst="rect">
            <a:avLst/>
          </a:prstGeom>
          <a:noFill/>
          <a:ln w="9525">
            <a:noFill/>
            <a:miter lim="800000"/>
            <a:headEnd/>
            <a:tailEnd/>
          </a:ln>
          <a:effectLst/>
        </p:spPr>
        <p:txBody>
          <a:bodyPr wrap="none" lIns="90488" tIns="44450" rIns="90488" bIns="44450">
            <a:spAutoFit/>
          </a:bodyPr>
          <a:lstStyle/>
          <a:p>
            <a:pPr eaLnBrk="0" hangingPunct="0"/>
            <a:r>
              <a:rPr lang="en-US" sz="1200" b="1" dirty="0">
                <a:latin typeface="Calibri" panose="020F0502020204030204" pitchFamily="34" charset="0"/>
                <a:cs typeface="Calibri" panose="020F0502020204030204" pitchFamily="34" charset="0"/>
              </a:rPr>
              <a:t>INPUT 1</a:t>
            </a:r>
          </a:p>
        </p:txBody>
      </p:sp>
      <p:sp>
        <p:nvSpPr>
          <p:cNvPr id="53" name="Rectangle 19"/>
          <p:cNvSpPr>
            <a:spLocks noChangeArrowheads="1"/>
          </p:cNvSpPr>
          <p:nvPr/>
        </p:nvSpPr>
        <p:spPr bwMode="auto">
          <a:xfrm>
            <a:off x="5359400" y="5359856"/>
            <a:ext cx="724558" cy="274434"/>
          </a:xfrm>
          <a:prstGeom prst="rect">
            <a:avLst/>
          </a:prstGeom>
          <a:noFill/>
          <a:ln w="9525">
            <a:noFill/>
            <a:miter lim="800000"/>
            <a:headEnd/>
            <a:tailEnd/>
          </a:ln>
          <a:effectLst/>
        </p:spPr>
        <p:txBody>
          <a:bodyPr wrap="none" lIns="90488" tIns="44450" rIns="90488" bIns="44450">
            <a:spAutoFit/>
          </a:bodyPr>
          <a:lstStyle/>
          <a:p>
            <a:pPr eaLnBrk="0" hangingPunct="0"/>
            <a:r>
              <a:rPr lang="en-US" sz="1200" b="1" dirty="0">
                <a:latin typeface="Calibri" panose="020F0502020204030204" pitchFamily="34" charset="0"/>
                <a:cs typeface="Calibri" panose="020F0502020204030204" pitchFamily="34" charset="0"/>
              </a:rPr>
              <a:t>OUTPUT</a:t>
            </a:r>
          </a:p>
        </p:txBody>
      </p:sp>
      <p:sp>
        <p:nvSpPr>
          <p:cNvPr id="54" name="Rectangle 20"/>
          <p:cNvSpPr>
            <a:spLocks noChangeArrowheads="1"/>
          </p:cNvSpPr>
          <p:nvPr/>
        </p:nvSpPr>
        <p:spPr bwMode="auto">
          <a:xfrm>
            <a:off x="7369175" y="6019491"/>
            <a:ext cx="500138"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latin typeface="Calibri" panose="020F0502020204030204" pitchFamily="34" charset="0"/>
                <a:cs typeface="Calibri" panose="020F0502020204030204" pitchFamily="34" charset="0"/>
              </a:rPr>
              <a:t>Disk</a:t>
            </a:r>
          </a:p>
        </p:txBody>
      </p:sp>
      <p:sp>
        <p:nvSpPr>
          <p:cNvPr id="55" name="Rectangle 21"/>
          <p:cNvSpPr>
            <a:spLocks noChangeArrowheads="1"/>
          </p:cNvSpPr>
          <p:nvPr/>
        </p:nvSpPr>
        <p:spPr bwMode="auto">
          <a:xfrm>
            <a:off x="1817688" y="6400388"/>
            <a:ext cx="500138" cy="305212"/>
          </a:xfrm>
          <a:prstGeom prst="rect">
            <a:avLst/>
          </a:prstGeom>
          <a:noFill/>
          <a:ln w="9525">
            <a:noFill/>
            <a:miter lim="800000"/>
            <a:headEnd/>
            <a:tailEnd/>
          </a:ln>
          <a:effectLst/>
        </p:spPr>
        <p:txBody>
          <a:bodyPr wrap="none" lIns="90488" tIns="44450" rIns="90488" bIns="44450">
            <a:spAutoFit/>
          </a:bodyPr>
          <a:lstStyle/>
          <a:p>
            <a:pPr eaLnBrk="0" hangingPunct="0"/>
            <a:r>
              <a:rPr lang="en-US" sz="1400" b="1">
                <a:latin typeface="Calibri" panose="020F0502020204030204" pitchFamily="34" charset="0"/>
                <a:cs typeface="Calibri" panose="020F0502020204030204" pitchFamily="34" charset="0"/>
              </a:rPr>
              <a:t>Disk</a:t>
            </a:r>
          </a:p>
        </p:txBody>
      </p:sp>
      <p:sp>
        <p:nvSpPr>
          <p:cNvPr id="56" name="Line 22"/>
          <p:cNvSpPr>
            <a:spLocks noChangeShapeType="1"/>
          </p:cNvSpPr>
          <p:nvPr/>
        </p:nvSpPr>
        <p:spPr bwMode="auto">
          <a:xfrm>
            <a:off x="1524000" y="5011286"/>
            <a:ext cx="0" cy="847157"/>
          </a:xfrm>
          <a:prstGeom prst="line">
            <a:avLst/>
          </a:prstGeom>
          <a:noFill/>
          <a:ln w="12700">
            <a:solidFill>
              <a:schemeClr val="tx2"/>
            </a:solidFill>
            <a:round/>
            <a:headEnd type="none" w="sm" len="sm"/>
            <a:tailEnd type="none" w="sm" len="sm"/>
          </a:ln>
          <a:effectLst/>
        </p:spPr>
        <p:txBody>
          <a:bodyPr/>
          <a:lstStyle/>
          <a:p>
            <a:endParaRPr lang="en-US" sz="1600">
              <a:latin typeface="Calibri" panose="020F0502020204030204" pitchFamily="34" charset="0"/>
              <a:cs typeface="Calibri" panose="020F0502020204030204" pitchFamily="34" charset="0"/>
            </a:endParaRPr>
          </a:p>
        </p:txBody>
      </p:sp>
      <p:sp>
        <p:nvSpPr>
          <p:cNvPr id="57" name="Line 23"/>
          <p:cNvSpPr>
            <a:spLocks noChangeShapeType="1"/>
          </p:cNvSpPr>
          <p:nvPr/>
        </p:nvSpPr>
        <p:spPr bwMode="auto">
          <a:xfrm>
            <a:off x="2819400" y="5011286"/>
            <a:ext cx="0" cy="847157"/>
          </a:xfrm>
          <a:prstGeom prst="line">
            <a:avLst/>
          </a:prstGeom>
          <a:noFill/>
          <a:ln w="12700">
            <a:solidFill>
              <a:schemeClr val="tx2"/>
            </a:solidFill>
            <a:round/>
            <a:headEnd type="none" w="sm" len="sm"/>
            <a:tailEnd type="none" w="sm" len="sm"/>
          </a:ln>
          <a:effectLst/>
        </p:spPr>
        <p:txBody>
          <a:bodyPr/>
          <a:lstStyle/>
          <a:p>
            <a:endParaRPr lang="en-US" sz="1600">
              <a:latin typeface="Calibri" panose="020F0502020204030204" pitchFamily="34" charset="0"/>
              <a:cs typeface="Calibri" panose="020F0502020204030204" pitchFamily="34" charset="0"/>
            </a:endParaRPr>
          </a:p>
        </p:txBody>
      </p:sp>
      <p:grpSp>
        <p:nvGrpSpPr>
          <p:cNvPr id="58" name="Group 24"/>
          <p:cNvGrpSpPr>
            <a:grpSpLocks/>
          </p:cNvGrpSpPr>
          <p:nvPr/>
        </p:nvGrpSpPr>
        <p:grpSpPr bwMode="auto">
          <a:xfrm>
            <a:off x="1527175" y="5858443"/>
            <a:ext cx="1292225" cy="105895"/>
            <a:chOff x="962" y="3456"/>
            <a:chExt cx="814" cy="96"/>
          </a:xfrm>
        </p:grpSpPr>
        <p:sp>
          <p:nvSpPr>
            <p:cNvPr id="59" name="Arc 25"/>
            <p:cNvSpPr>
              <a:spLocks/>
            </p:cNvSpPr>
            <p:nvPr/>
          </p:nvSpPr>
          <p:spPr bwMode="auto">
            <a:xfrm>
              <a:off x="962" y="3456"/>
              <a:ext cx="432" cy="96"/>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99CCFF"/>
            </a:solidFill>
            <a:ln w="12700" cap="rnd">
              <a:solidFill>
                <a:schemeClr val="tx2"/>
              </a:solidFill>
              <a:round/>
              <a:headEnd/>
              <a:tailEnd/>
            </a:ln>
            <a:effectLst/>
          </p:spPr>
          <p:txBody>
            <a:bodyPr/>
            <a:lstStyle/>
            <a:p>
              <a:endParaRPr lang="en-US" sz="1600">
                <a:latin typeface="Calibri" panose="020F0502020204030204" pitchFamily="34" charset="0"/>
                <a:cs typeface="Calibri" panose="020F0502020204030204" pitchFamily="34" charset="0"/>
              </a:endParaRPr>
            </a:p>
          </p:txBody>
        </p:sp>
        <p:sp>
          <p:nvSpPr>
            <p:cNvPr id="60" name="Arc 26"/>
            <p:cNvSpPr>
              <a:spLocks/>
            </p:cNvSpPr>
            <p:nvPr/>
          </p:nvSpPr>
          <p:spPr bwMode="auto">
            <a:xfrm>
              <a:off x="1344" y="3456"/>
              <a:ext cx="432" cy="96"/>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99CCFF"/>
            </a:solidFill>
            <a:ln w="12700" cap="rnd">
              <a:solidFill>
                <a:schemeClr val="tx2"/>
              </a:solidFill>
              <a:round/>
              <a:headEnd/>
              <a:tailEnd/>
            </a:ln>
            <a:effectLst/>
          </p:spPr>
          <p:txBody>
            <a:bodyPr/>
            <a:lstStyle/>
            <a:p>
              <a:endParaRPr lang="en-US" sz="1600">
                <a:latin typeface="Calibri" panose="020F0502020204030204" pitchFamily="34" charset="0"/>
                <a:cs typeface="Calibri" panose="020F0502020204030204" pitchFamily="34" charset="0"/>
              </a:endParaRPr>
            </a:p>
          </p:txBody>
        </p:sp>
      </p:grpSp>
      <p:grpSp>
        <p:nvGrpSpPr>
          <p:cNvPr id="61" name="Group 27"/>
          <p:cNvGrpSpPr>
            <a:grpSpLocks/>
          </p:cNvGrpSpPr>
          <p:nvPr/>
        </p:nvGrpSpPr>
        <p:grpSpPr bwMode="auto">
          <a:xfrm>
            <a:off x="7013575" y="5858443"/>
            <a:ext cx="1292225" cy="105895"/>
            <a:chOff x="4418" y="3456"/>
            <a:chExt cx="814" cy="96"/>
          </a:xfrm>
        </p:grpSpPr>
        <p:sp>
          <p:nvSpPr>
            <p:cNvPr id="62" name="Arc 28"/>
            <p:cNvSpPr>
              <a:spLocks/>
            </p:cNvSpPr>
            <p:nvPr/>
          </p:nvSpPr>
          <p:spPr bwMode="auto">
            <a:xfrm>
              <a:off x="4418" y="3456"/>
              <a:ext cx="432" cy="96"/>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99CCFF"/>
            </a:solidFill>
            <a:ln w="12700" cap="rnd">
              <a:solidFill>
                <a:schemeClr val="tx2"/>
              </a:solidFill>
              <a:round/>
              <a:headEnd/>
              <a:tailEnd/>
            </a:ln>
            <a:effectLst/>
          </p:spPr>
          <p:txBody>
            <a:bodyPr/>
            <a:lstStyle/>
            <a:p>
              <a:endParaRPr lang="en-US" sz="1600">
                <a:latin typeface="Calibri" panose="020F0502020204030204" pitchFamily="34" charset="0"/>
                <a:cs typeface="Calibri" panose="020F0502020204030204" pitchFamily="34" charset="0"/>
              </a:endParaRPr>
            </a:p>
          </p:txBody>
        </p:sp>
        <p:sp>
          <p:nvSpPr>
            <p:cNvPr id="63" name="Arc 29"/>
            <p:cNvSpPr>
              <a:spLocks/>
            </p:cNvSpPr>
            <p:nvPr/>
          </p:nvSpPr>
          <p:spPr bwMode="auto">
            <a:xfrm>
              <a:off x="4800" y="3456"/>
              <a:ext cx="432" cy="96"/>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99CCFF"/>
            </a:solidFill>
            <a:ln w="12700" cap="rnd">
              <a:solidFill>
                <a:schemeClr val="tx2"/>
              </a:solidFill>
              <a:round/>
              <a:headEnd/>
              <a:tailEnd/>
            </a:ln>
            <a:effectLst/>
          </p:spPr>
          <p:txBody>
            <a:bodyPr/>
            <a:lstStyle/>
            <a:p>
              <a:endParaRPr lang="en-US" sz="1600">
                <a:latin typeface="Calibri" panose="020F0502020204030204" pitchFamily="34" charset="0"/>
                <a:cs typeface="Calibri" panose="020F0502020204030204" pitchFamily="34" charset="0"/>
              </a:endParaRPr>
            </a:p>
          </p:txBody>
        </p:sp>
      </p:grpSp>
      <p:sp>
        <p:nvSpPr>
          <p:cNvPr id="64" name="Line 30"/>
          <p:cNvSpPr>
            <a:spLocks noChangeShapeType="1"/>
          </p:cNvSpPr>
          <p:nvPr/>
        </p:nvSpPr>
        <p:spPr bwMode="auto">
          <a:xfrm>
            <a:off x="7010400" y="5011286"/>
            <a:ext cx="0" cy="847157"/>
          </a:xfrm>
          <a:prstGeom prst="line">
            <a:avLst/>
          </a:prstGeom>
          <a:noFill/>
          <a:ln w="12700">
            <a:solidFill>
              <a:schemeClr val="tx2"/>
            </a:solidFill>
            <a:round/>
            <a:headEnd type="none" w="sm" len="sm"/>
            <a:tailEnd type="none" w="sm" len="sm"/>
          </a:ln>
          <a:effectLst/>
        </p:spPr>
        <p:txBody>
          <a:bodyPr/>
          <a:lstStyle/>
          <a:p>
            <a:endParaRPr lang="en-US" sz="1600">
              <a:latin typeface="Calibri" panose="020F0502020204030204" pitchFamily="34" charset="0"/>
              <a:cs typeface="Calibri" panose="020F0502020204030204" pitchFamily="34" charset="0"/>
            </a:endParaRPr>
          </a:p>
        </p:txBody>
      </p:sp>
      <p:sp>
        <p:nvSpPr>
          <p:cNvPr id="65" name="Line 31"/>
          <p:cNvSpPr>
            <a:spLocks noChangeShapeType="1"/>
          </p:cNvSpPr>
          <p:nvPr/>
        </p:nvSpPr>
        <p:spPr bwMode="auto">
          <a:xfrm>
            <a:off x="8305800" y="5011286"/>
            <a:ext cx="0" cy="847157"/>
          </a:xfrm>
          <a:prstGeom prst="line">
            <a:avLst/>
          </a:prstGeom>
          <a:noFill/>
          <a:ln w="12700">
            <a:solidFill>
              <a:schemeClr val="tx2"/>
            </a:solidFill>
            <a:round/>
            <a:headEnd type="none" w="sm" len="sm"/>
            <a:tailEnd type="none" w="sm" len="sm"/>
          </a:ln>
          <a:effectLst/>
        </p:spPr>
        <p:txBody>
          <a:bodyPr/>
          <a:lstStyle/>
          <a:p>
            <a:endParaRPr lang="en-US" sz="1600">
              <a:latin typeface="Calibri" panose="020F0502020204030204" pitchFamily="34" charset="0"/>
              <a:cs typeface="Calibri" panose="020F0502020204030204" pitchFamily="34" charset="0"/>
            </a:endParaRPr>
          </a:p>
        </p:txBody>
      </p:sp>
      <p:sp>
        <p:nvSpPr>
          <p:cNvPr id="66" name="Line 32"/>
          <p:cNvSpPr>
            <a:spLocks noChangeShapeType="1"/>
          </p:cNvSpPr>
          <p:nvPr/>
        </p:nvSpPr>
        <p:spPr bwMode="auto">
          <a:xfrm>
            <a:off x="2667000" y="5223075"/>
            <a:ext cx="990600" cy="0"/>
          </a:xfrm>
          <a:prstGeom prst="line">
            <a:avLst/>
          </a:prstGeom>
          <a:noFill/>
          <a:ln w="12700">
            <a:solidFill>
              <a:schemeClr val="tx2"/>
            </a:solidFill>
            <a:round/>
            <a:headEnd type="none" w="sm" len="sm"/>
            <a:tailEnd type="stealth" w="med" len="med"/>
          </a:ln>
          <a:effectLst/>
        </p:spPr>
        <p:txBody>
          <a:bodyPr/>
          <a:lstStyle/>
          <a:p>
            <a:endParaRPr lang="en-US" sz="1600">
              <a:latin typeface="Calibri" panose="020F0502020204030204" pitchFamily="34" charset="0"/>
              <a:cs typeface="Calibri" panose="020F0502020204030204" pitchFamily="34" charset="0"/>
            </a:endParaRPr>
          </a:p>
        </p:txBody>
      </p:sp>
      <p:sp>
        <p:nvSpPr>
          <p:cNvPr id="68" name="Line 34"/>
          <p:cNvSpPr>
            <a:spLocks noChangeShapeType="1"/>
          </p:cNvSpPr>
          <p:nvPr/>
        </p:nvSpPr>
        <p:spPr bwMode="auto">
          <a:xfrm>
            <a:off x="4800600" y="5170128"/>
            <a:ext cx="609600" cy="264737"/>
          </a:xfrm>
          <a:prstGeom prst="line">
            <a:avLst/>
          </a:prstGeom>
          <a:noFill/>
          <a:ln w="12700">
            <a:solidFill>
              <a:schemeClr val="tx2"/>
            </a:solidFill>
            <a:round/>
            <a:headEnd type="none" w="sm" len="sm"/>
            <a:tailEnd type="stealth" w="med" len="med"/>
          </a:ln>
          <a:effectLst/>
        </p:spPr>
        <p:txBody>
          <a:bodyPr/>
          <a:lstStyle/>
          <a:p>
            <a:endParaRPr lang="en-US" sz="1600">
              <a:latin typeface="Calibri" panose="020F0502020204030204" pitchFamily="34" charset="0"/>
              <a:cs typeface="Calibri" panose="020F0502020204030204" pitchFamily="34" charset="0"/>
            </a:endParaRPr>
          </a:p>
        </p:txBody>
      </p:sp>
      <p:sp>
        <p:nvSpPr>
          <p:cNvPr id="69" name="Line 35"/>
          <p:cNvSpPr>
            <a:spLocks noChangeShapeType="1"/>
          </p:cNvSpPr>
          <p:nvPr/>
        </p:nvSpPr>
        <p:spPr bwMode="auto">
          <a:xfrm flipV="1">
            <a:off x="4800600" y="5540759"/>
            <a:ext cx="609600" cy="211789"/>
          </a:xfrm>
          <a:prstGeom prst="line">
            <a:avLst/>
          </a:prstGeom>
          <a:noFill/>
          <a:ln w="12700">
            <a:solidFill>
              <a:schemeClr val="tx2"/>
            </a:solidFill>
            <a:round/>
            <a:headEnd type="none" w="sm" len="sm"/>
            <a:tailEnd type="stealth" w="med" len="med"/>
          </a:ln>
          <a:effectLst/>
        </p:spPr>
        <p:txBody>
          <a:bodyPr/>
          <a:lstStyle/>
          <a:p>
            <a:endParaRPr lang="en-US" sz="1600">
              <a:latin typeface="Calibri" panose="020F0502020204030204" pitchFamily="34" charset="0"/>
              <a:cs typeface="Calibri" panose="020F0502020204030204" pitchFamily="34" charset="0"/>
            </a:endParaRPr>
          </a:p>
        </p:txBody>
      </p:sp>
      <p:sp>
        <p:nvSpPr>
          <p:cNvPr id="70" name="Line 36"/>
          <p:cNvSpPr>
            <a:spLocks noChangeShapeType="1"/>
          </p:cNvSpPr>
          <p:nvPr/>
        </p:nvSpPr>
        <p:spPr bwMode="auto">
          <a:xfrm>
            <a:off x="6400800" y="5487812"/>
            <a:ext cx="609600" cy="0"/>
          </a:xfrm>
          <a:prstGeom prst="line">
            <a:avLst/>
          </a:prstGeom>
          <a:noFill/>
          <a:ln w="12700">
            <a:solidFill>
              <a:schemeClr val="tx2"/>
            </a:solidFill>
            <a:round/>
            <a:headEnd type="none" w="sm" len="sm"/>
            <a:tailEnd type="stealth" w="med" len="med"/>
          </a:ln>
          <a:effectLst/>
        </p:spPr>
        <p:txBody>
          <a:bodyPr/>
          <a:lstStyle/>
          <a:p>
            <a:endParaRPr lang="en-US" sz="1600">
              <a:latin typeface="Calibri" panose="020F0502020204030204" pitchFamily="34" charset="0"/>
              <a:cs typeface="Calibri" panose="020F0502020204030204" pitchFamily="34" charset="0"/>
            </a:endParaRPr>
          </a:p>
        </p:txBody>
      </p:sp>
      <p:sp>
        <p:nvSpPr>
          <p:cNvPr id="73" name="Freeform 7"/>
          <p:cNvSpPr>
            <a:spLocks/>
          </p:cNvSpPr>
          <p:nvPr/>
        </p:nvSpPr>
        <p:spPr bwMode="auto">
          <a:xfrm>
            <a:off x="1676400" y="5381609"/>
            <a:ext cx="1039813" cy="104791"/>
          </a:xfrm>
          <a:custGeom>
            <a:avLst/>
            <a:gdLst/>
            <a:ahLst/>
            <a:cxnLst>
              <a:cxn ang="0">
                <a:pos x="0" y="94"/>
              </a:cxn>
              <a:cxn ang="0">
                <a:pos x="0" y="0"/>
              </a:cxn>
              <a:cxn ang="0">
                <a:pos x="654" y="0"/>
              </a:cxn>
              <a:cxn ang="0">
                <a:pos x="654" y="94"/>
              </a:cxn>
              <a:cxn ang="0">
                <a:pos x="0" y="94"/>
              </a:cxn>
            </a:cxnLst>
            <a:rect l="0" t="0" r="r" b="b"/>
            <a:pathLst>
              <a:path w="655" h="95">
                <a:moveTo>
                  <a:pt x="0" y="94"/>
                </a:moveTo>
                <a:lnTo>
                  <a:pt x="0" y="0"/>
                </a:lnTo>
                <a:lnTo>
                  <a:pt x="654" y="0"/>
                </a:lnTo>
                <a:lnTo>
                  <a:pt x="654" y="94"/>
                </a:lnTo>
                <a:lnTo>
                  <a:pt x="0" y="94"/>
                </a:lnTo>
              </a:path>
            </a:pathLst>
          </a:custGeom>
          <a:solidFill>
            <a:srgbClr val="99CCFF"/>
          </a:solidFill>
          <a:ln w="12700" cap="rnd" cmpd="sng">
            <a:solidFill>
              <a:srgbClr val="000000"/>
            </a:solidFill>
            <a:prstDash val="solid"/>
            <a:round/>
            <a:headEnd type="none" w="sm" len="sm"/>
            <a:tailEnd type="none" w="sm" len="sm"/>
          </a:ln>
          <a:effectLst/>
        </p:spPr>
        <p:txBody>
          <a:bodyPr/>
          <a:lstStyle/>
          <a:p>
            <a:endParaRPr lang="en-US">
              <a:latin typeface="Calibri" panose="020F0502020204030204" pitchFamily="34" charset="0"/>
              <a:cs typeface="Calibri" panose="020F0502020204030204" pitchFamily="34" charset="0"/>
            </a:endParaRPr>
          </a:p>
        </p:txBody>
      </p:sp>
      <p:sp>
        <p:nvSpPr>
          <p:cNvPr id="74" name="Freeform 13"/>
          <p:cNvSpPr>
            <a:spLocks/>
          </p:cNvSpPr>
          <p:nvPr/>
        </p:nvSpPr>
        <p:spPr bwMode="auto">
          <a:xfrm>
            <a:off x="3673475" y="5345879"/>
            <a:ext cx="1127125" cy="152400"/>
          </a:xfrm>
          <a:custGeom>
            <a:avLst/>
            <a:gdLst/>
            <a:ahLst/>
            <a:cxnLst>
              <a:cxn ang="0">
                <a:pos x="0" y="279"/>
              </a:cxn>
              <a:cxn ang="0">
                <a:pos x="0" y="0"/>
              </a:cxn>
              <a:cxn ang="0">
                <a:pos x="709" y="0"/>
              </a:cxn>
              <a:cxn ang="0">
                <a:pos x="709" y="279"/>
              </a:cxn>
              <a:cxn ang="0">
                <a:pos x="0" y="279"/>
              </a:cxn>
            </a:cxnLst>
            <a:rect l="0" t="0" r="r" b="b"/>
            <a:pathLst>
              <a:path w="710" h="280">
                <a:moveTo>
                  <a:pt x="0" y="279"/>
                </a:moveTo>
                <a:lnTo>
                  <a:pt x="0" y="0"/>
                </a:lnTo>
                <a:lnTo>
                  <a:pt x="709" y="0"/>
                </a:lnTo>
                <a:lnTo>
                  <a:pt x="709" y="279"/>
                </a:lnTo>
                <a:lnTo>
                  <a:pt x="0" y="279"/>
                </a:lnTo>
              </a:path>
            </a:pathLst>
          </a:custGeom>
          <a:solidFill>
            <a:srgbClr val="F6BF69"/>
          </a:solidFill>
          <a:ln w="12700" cap="rnd" cmpd="sng">
            <a:solidFill>
              <a:schemeClr val="tx2"/>
            </a:solidFill>
            <a:prstDash val="solid"/>
            <a:round/>
            <a:headEnd type="none" w="sm" len="sm"/>
            <a:tailEnd type="none" w="sm" len="sm"/>
          </a:ln>
          <a:effectLst/>
        </p:spPr>
        <p:txBody>
          <a:bodyPr/>
          <a:lstStyle/>
          <a:p>
            <a:endParaRPr lang="en-US" sz="1600">
              <a:latin typeface="Calibri" panose="020F0502020204030204" pitchFamily="34" charset="0"/>
              <a:cs typeface="Calibri" panose="020F0502020204030204" pitchFamily="34" charset="0"/>
            </a:endParaRPr>
          </a:p>
        </p:txBody>
      </p:sp>
      <p:sp>
        <p:nvSpPr>
          <p:cNvPr id="75" name="Rectangle 17"/>
          <p:cNvSpPr>
            <a:spLocks noChangeArrowheads="1"/>
          </p:cNvSpPr>
          <p:nvPr/>
        </p:nvSpPr>
        <p:spPr bwMode="auto">
          <a:xfrm>
            <a:off x="3652838" y="5288166"/>
            <a:ext cx="698910" cy="274434"/>
          </a:xfrm>
          <a:prstGeom prst="rect">
            <a:avLst/>
          </a:prstGeom>
          <a:noFill/>
          <a:ln w="9525">
            <a:noFill/>
            <a:miter lim="800000"/>
            <a:headEnd/>
            <a:tailEnd/>
          </a:ln>
          <a:effectLst/>
        </p:spPr>
        <p:txBody>
          <a:bodyPr wrap="none" lIns="90488" tIns="44450" rIns="90488" bIns="44450">
            <a:spAutoFit/>
          </a:bodyPr>
          <a:lstStyle/>
          <a:p>
            <a:pPr eaLnBrk="0" hangingPunct="0"/>
            <a:r>
              <a:rPr lang="en-US" sz="1200" b="1" dirty="0">
                <a:latin typeface="Calibri" panose="020F0502020204030204" pitchFamily="34" charset="0"/>
                <a:cs typeface="Calibri" panose="020F0502020204030204" pitchFamily="34" charset="0"/>
              </a:rPr>
              <a:t>INPUT 2</a:t>
            </a:r>
          </a:p>
        </p:txBody>
      </p:sp>
      <p:sp>
        <p:nvSpPr>
          <p:cNvPr id="76" name="Line 32"/>
          <p:cNvSpPr>
            <a:spLocks noChangeShapeType="1"/>
          </p:cNvSpPr>
          <p:nvPr/>
        </p:nvSpPr>
        <p:spPr bwMode="auto">
          <a:xfrm>
            <a:off x="2682875" y="5463554"/>
            <a:ext cx="990600" cy="0"/>
          </a:xfrm>
          <a:prstGeom prst="line">
            <a:avLst/>
          </a:prstGeom>
          <a:noFill/>
          <a:ln w="12700">
            <a:solidFill>
              <a:schemeClr val="tx2"/>
            </a:solidFill>
            <a:round/>
            <a:headEnd type="none" w="sm" len="sm"/>
            <a:tailEnd type="stealth" w="med" len="med"/>
          </a:ln>
          <a:effectLst/>
        </p:spPr>
        <p:txBody>
          <a:bodyPr/>
          <a:lstStyle/>
          <a:p>
            <a:endParaRPr lang="en-US" sz="1600">
              <a:latin typeface="Calibri" panose="020F0502020204030204" pitchFamily="34" charset="0"/>
              <a:cs typeface="Calibri" panose="020F0502020204030204" pitchFamily="34" charset="0"/>
            </a:endParaRPr>
          </a:p>
        </p:txBody>
      </p:sp>
      <p:sp>
        <p:nvSpPr>
          <p:cNvPr id="77" name="Freeform 13"/>
          <p:cNvSpPr>
            <a:spLocks/>
          </p:cNvSpPr>
          <p:nvPr/>
        </p:nvSpPr>
        <p:spPr bwMode="auto">
          <a:xfrm>
            <a:off x="3657600" y="5650679"/>
            <a:ext cx="1127125" cy="152400"/>
          </a:xfrm>
          <a:custGeom>
            <a:avLst/>
            <a:gdLst/>
            <a:ahLst/>
            <a:cxnLst>
              <a:cxn ang="0">
                <a:pos x="0" y="279"/>
              </a:cxn>
              <a:cxn ang="0">
                <a:pos x="0" y="0"/>
              </a:cxn>
              <a:cxn ang="0">
                <a:pos x="709" y="0"/>
              </a:cxn>
              <a:cxn ang="0">
                <a:pos x="709" y="279"/>
              </a:cxn>
              <a:cxn ang="0">
                <a:pos x="0" y="279"/>
              </a:cxn>
            </a:cxnLst>
            <a:rect l="0" t="0" r="r" b="b"/>
            <a:pathLst>
              <a:path w="710" h="280">
                <a:moveTo>
                  <a:pt x="0" y="279"/>
                </a:moveTo>
                <a:lnTo>
                  <a:pt x="0" y="0"/>
                </a:lnTo>
                <a:lnTo>
                  <a:pt x="709" y="0"/>
                </a:lnTo>
                <a:lnTo>
                  <a:pt x="709" y="279"/>
                </a:lnTo>
                <a:lnTo>
                  <a:pt x="0" y="279"/>
                </a:lnTo>
              </a:path>
            </a:pathLst>
          </a:custGeom>
          <a:solidFill>
            <a:srgbClr val="F6BF69"/>
          </a:solidFill>
          <a:ln w="12700" cap="rnd" cmpd="sng">
            <a:solidFill>
              <a:schemeClr val="tx2"/>
            </a:solidFill>
            <a:prstDash val="solid"/>
            <a:round/>
            <a:headEnd type="none" w="sm" len="sm"/>
            <a:tailEnd type="none" w="sm" len="sm"/>
          </a:ln>
          <a:effectLst/>
        </p:spPr>
        <p:txBody>
          <a:bodyPr/>
          <a:lstStyle/>
          <a:p>
            <a:endParaRPr lang="en-US" sz="1600">
              <a:latin typeface="Calibri" panose="020F0502020204030204" pitchFamily="34" charset="0"/>
              <a:cs typeface="Calibri" panose="020F0502020204030204" pitchFamily="34" charset="0"/>
            </a:endParaRPr>
          </a:p>
        </p:txBody>
      </p:sp>
      <p:sp>
        <p:nvSpPr>
          <p:cNvPr id="78" name="Rectangle 17"/>
          <p:cNvSpPr>
            <a:spLocks noChangeArrowheads="1"/>
          </p:cNvSpPr>
          <p:nvPr/>
        </p:nvSpPr>
        <p:spPr bwMode="auto">
          <a:xfrm>
            <a:off x="3636963" y="5592966"/>
            <a:ext cx="703720" cy="274434"/>
          </a:xfrm>
          <a:prstGeom prst="rect">
            <a:avLst/>
          </a:prstGeom>
          <a:noFill/>
          <a:ln w="9525">
            <a:noFill/>
            <a:miter lim="800000"/>
            <a:headEnd/>
            <a:tailEnd/>
          </a:ln>
          <a:effectLst/>
        </p:spPr>
        <p:txBody>
          <a:bodyPr wrap="none" lIns="90488" tIns="44450" rIns="90488" bIns="44450">
            <a:spAutoFit/>
          </a:bodyPr>
          <a:lstStyle/>
          <a:p>
            <a:pPr eaLnBrk="0" hangingPunct="0"/>
            <a:r>
              <a:rPr lang="en-US" sz="1200" b="1" dirty="0">
                <a:latin typeface="Calibri" panose="020F0502020204030204" pitchFamily="34" charset="0"/>
                <a:cs typeface="Calibri" panose="020F0502020204030204" pitchFamily="34" charset="0"/>
              </a:rPr>
              <a:t>INPUT n</a:t>
            </a:r>
          </a:p>
        </p:txBody>
      </p:sp>
      <p:sp>
        <p:nvSpPr>
          <p:cNvPr id="79" name="Line 32"/>
          <p:cNvSpPr>
            <a:spLocks noChangeShapeType="1"/>
          </p:cNvSpPr>
          <p:nvPr/>
        </p:nvSpPr>
        <p:spPr bwMode="auto">
          <a:xfrm>
            <a:off x="2667000" y="5768354"/>
            <a:ext cx="990600" cy="0"/>
          </a:xfrm>
          <a:prstGeom prst="line">
            <a:avLst/>
          </a:prstGeom>
          <a:noFill/>
          <a:ln w="12700">
            <a:solidFill>
              <a:schemeClr val="tx2"/>
            </a:solidFill>
            <a:round/>
            <a:headEnd type="none" w="sm" len="sm"/>
            <a:tailEnd type="stealth" w="med" len="med"/>
          </a:ln>
          <a:effectLst/>
        </p:spPr>
        <p:txBody>
          <a:bodyPr/>
          <a:lstStyle/>
          <a:p>
            <a:endParaRPr lang="en-US" sz="1600">
              <a:latin typeface="Calibri" panose="020F0502020204030204" pitchFamily="34" charset="0"/>
              <a:cs typeface="Calibri" panose="020F0502020204030204" pitchFamily="34" charset="0"/>
            </a:endParaRPr>
          </a:p>
        </p:txBody>
      </p:sp>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15167</TotalTime>
  <Words>2881</Words>
  <Application>Microsoft Macintosh PowerPoint</Application>
  <PresentationFormat>On-screen Show (4:3)</PresentationFormat>
  <Paragraphs>586</Paragraphs>
  <Slides>43</Slides>
  <Notes>31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4" baseType="lpstr">
      <vt:lpstr>Liberation Mono</vt:lpstr>
      <vt:lpstr>Arial</vt:lpstr>
      <vt:lpstr>Calibri</vt:lpstr>
      <vt:lpstr>Cambria Math</vt:lpstr>
      <vt:lpstr>Comic Sans MS</vt:lpstr>
      <vt:lpstr>Consolas</vt:lpstr>
      <vt:lpstr>Times New Roman</vt:lpstr>
      <vt:lpstr>Trebuchet MS</vt:lpstr>
      <vt:lpstr>Wingdings</vt:lpstr>
      <vt:lpstr>Default Design</vt:lpstr>
      <vt:lpstr>Equation</vt:lpstr>
      <vt:lpstr>PowerPoint Presentation</vt:lpstr>
      <vt:lpstr>PowerPoint Presentation</vt:lpstr>
      <vt:lpstr>External Sorting</vt:lpstr>
      <vt:lpstr>2-Way Sort: Requires 3 Buffers</vt:lpstr>
      <vt:lpstr>Two-Way External Merge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 Tree Nodes Zoom 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Hash-based Index</vt:lpstr>
      <vt:lpstr>PowerPoint Presentation</vt:lpstr>
      <vt:lpstr>PowerPoint Presentation</vt:lpstr>
      <vt:lpstr>An Example of Hash-based Index</vt:lpstr>
      <vt:lpstr>How to create/drop an index?</vt:lpstr>
      <vt:lpstr>What happen when an index is created?</vt:lpstr>
      <vt:lpstr>When DBMS does not consider using indexes</vt:lpstr>
      <vt:lpstr>When DBMS does not consider using indexes (Cont’d) </vt:lpstr>
      <vt:lpstr>Types of indexes</vt:lpstr>
    </vt:vector>
  </TitlesOfParts>
  <Company>Iowa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Department of Computer Scienc</dc:creator>
  <cp:lastModifiedBy>Cai, Ying [COM S]</cp:lastModifiedBy>
  <cp:revision>995</cp:revision>
  <dcterms:created xsi:type="dcterms:W3CDTF">2000-02-08T07:42:55Z</dcterms:created>
  <dcterms:modified xsi:type="dcterms:W3CDTF">2021-03-16T17:05:08Z</dcterms:modified>
</cp:coreProperties>
</file>